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9" r:id="rId3"/>
    <p:sldId id="257" r:id="rId4"/>
    <p:sldId id="258" r:id="rId5"/>
    <p:sldId id="270" r:id="rId6"/>
    <p:sldId id="259" r:id="rId7"/>
    <p:sldId id="260" r:id="rId8"/>
    <p:sldId id="261" r:id="rId9"/>
    <p:sldId id="263" r:id="rId10"/>
    <p:sldId id="264" r:id="rId11"/>
    <p:sldId id="265" r:id="rId12"/>
    <p:sldId id="266"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71F8A5-2CAD-4EEF-A582-352F76EFC0FD}" type="datetimeFigureOut">
              <a:rPr lang="en-US" smtClean="0"/>
              <a:t>12/7/2017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56D1248-AA3D-432C-86A5-480B9C3359D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2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71F8A5-2CAD-4EEF-A582-352F76EFC0F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D1248-AA3D-432C-86A5-480B9C3359D8}" type="slidenum">
              <a:rPr lang="en-US" smtClean="0"/>
              <a:t>‹#›</a:t>
            </a:fld>
            <a:endParaRPr lang="en-US"/>
          </a:p>
        </p:txBody>
      </p:sp>
    </p:spTree>
    <p:extLst>
      <p:ext uri="{BB962C8B-B14F-4D97-AF65-F5344CB8AC3E}">
        <p14:creationId xmlns:p14="http://schemas.microsoft.com/office/powerpoint/2010/main" val="282430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71F8A5-2CAD-4EEF-A582-352F76EFC0F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1248-AA3D-432C-86A5-480B9C3359D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676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71F8A5-2CAD-4EEF-A582-352F76EFC0F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1248-AA3D-432C-86A5-480B9C3359D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094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71F8A5-2CAD-4EEF-A582-352F76EFC0F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1248-AA3D-432C-86A5-480B9C3359D8}" type="slidenum">
              <a:rPr lang="en-US" smtClean="0"/>
              <a:t>‹#›</a:t>
            </a:fld>
            <a:endParaRPr lang="en-US"/>
          </a:p>
        </p:txBody>
      </p:sp>
    </p:spTree>
    <p:extLst>
      <p:ext uri="{BB962C8B-B14F-4D97-AF65-F5344CB8AC3E}">
        <p14:creationId xmlns:p14="http://schemas.microsoft.com/office/powerpoint/2010/main" val="3621789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71F8A5-2CAD-4EEF-A582-352F76EFC0F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1248-AA3D-432C-86A5-480B9C3359D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307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71F8A5-2CAD-4EEF-A582-352F76EFC0F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1248-AA3D-432C-86A5-480B9C3359D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291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1F8A5-2CAD-4EEF-A582-352F76EFC0F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1248-AA3D-432C-86A5-480B9C3359D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65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1F8A5-2CAD-4EEF-A582-352F76EFC0F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1248-AA3D-432C-86A5-480B9C3359D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10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1F8A5-2CAD-4EEF-A582-352F76EFC0F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1248-AA3D-432C-86A5-480B9C3359D8}" type="slidenum">
              <a:rPr lang="en-US" smtClean="0"/>
              <a:t>‹#›</a:t>
            </a:fld>
            <a:endParaRPr lang="en-US"/>
          </a:p>
        </p:txBody>
      </p:sp>
    </p:spTree>
    <p:extLst>
      <p:ext uri="{BB962C8B-B14F-4D97-AF65-F5344CB8AC3E}">
        <p14:creationId xmlns:p14="http://schemas.microsoft.com/office/powerpoint/2010/main" val="212298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71F8A5-2CAD-4EEF-A582-352F76EFC0F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1248-AA3D-432C-86A5-480B9C3359D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97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71F8A5-2CAD-4EEF-A582-352F76EFC0F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D1248-AA3D-432C-86A5-480B9C3359D8}" type="slidenum">
              <a:rPr lang="en-US" smtClean="0"/>
              <a:t>‹#›</a:t>
            </a:fld>
            <a:endParaRPr lang="en-US"/>
          </a:p>
        </p:txBody>
      </p:sp>
    </p:spTree>
    <p:extLst>
      <p:ext uri="{BB962C8B-B14F-4D97-AF65-F5344CB8AC3E}">
        <p14:creationId xmlns:p14="http://schemas.microsoft.com/office/powerpoint/2010/main" val="149094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71F8A5-2CAD-4EEF-A582-352F76EFC0FD}"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6D1248-AA3D-432C-86A5-480B9C3359D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26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71F8A5-2CAD-4EEF-A582-352F76EFC0FD}"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6D1248-AA3D-432C-86A5-480B9C3359D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77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1F8A5-2CAD-4EEF-A582-352F76EFC0FD}"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6D1248-AA3D-432C-86A5-480B9C3359D8}" type="slidenum">
              <a:rPr lang="en-US" smtClean="0"/>
              <a:t>‹#›</a:t>
            </a:fld>
            <a:endParaRPr lang="en-US"/>
          </a:p>
        </p:txBody>
      </p:sp>
    </p:spTree>
    <p:extLst>
      <p:ext uri="{BB962C8B-B14F-4D97-AF65-F5344CB8AC3E}">
        <p14:creationId xmlns:p14="http://schemas.microsoft.com/office/powerpoint/2010/main" val="114631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71F8A5-2CAD-4EEF-A582-352F76EFC0F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D1248-AA3D-432C-86A5-480B9C3359D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11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71F8A5-2CAD-4EEF-A582-352F76EFC0F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D1248-AA3D-432C-86A5-480B9C3359D8}" type="slidenum">
              <a:rPr lang="en-US" smtClean="0"/>
              <a:t>‹#›</a:t>
            </a:fld>
            <a:endParaRPr lang="en-US"/>
          </a:p>
        </p:txBody>
      </p:sp>
    </p:spTree>
    <p:extLst>
      <p:ext uri="{BB962C8B-B14F-4D97-AF65-F5344CB8AC3E}">
        <p14:creationId xmlns:p14="http://schemas.microsoft.com/office/powerpoint/2010/main" val="102802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71F8A5-2CAD-4EEF-A582-352F76EFC0FD}" type="datetimeFigureOut">
              <a:rPr lang="en-US" smtClean="0"/>
              <a:t>12/7/2017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6D1248-AA3D-432C-86A5-480B9C3359D8}" type="slidenum">
              <a:rPr lang="en-US" smtClean="0"/>
              <a:t>‹#›</a:t>
            </a:fld>
            <a:endParaRPr lang="en-US"/>
          </a:p>
        </p:txBody>
      </p:sp>
    </p:spTree>
    <p:extLst>
      <p:ext uri="{BB962C8B-B14F-4D97-AF65-F5344CB8AC3E}">
        <p14:creationId xmlns:p14="http://schemas.microsoft.com/office/powerpoint/2010/main" val="141694670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 peripherals</a:t>
            </a:r>
            <a:endParaRPr lang="en-US" dirty="0"/>
          </a:p>
        </p:txBody>
      </p:sp>
      <p:sp>
        <p:nvSpPr>
          <p:cNvPr id="3" name="Subtitle 2"/>
          <p:cNvSpPr>
            <a:spLocks noGrp="1"/>
          </p:cNvSpPr>
          <p:nvPr>
            <p:ph type="subTitle" idx="1"/>
          </p:nvPr>
        </p:nvSpPr>
        <p:spPr/>
        <p:txBody>
          <a:bodyPr/>
          <a:lstStyle/>
          <a:p>
            <a:r>
              <a:rPr lang="en-US" b="1" dirty="0"/>
              <a:t>Computer Peripheral Devices  </a:t>
            </a:r>
            <a:endParaRPr lang="en-US" dirty="0"/>
          </a:p>
          <a:p>
            <a:r>
              <a:rPr lang="en-US" b="1" dirty="0"/>
              <a:t>- Definition, Examples &amp; Types</a:t>
            </a:r>
            <a:endParaRPr lang="en-US" dirty="0"/>
          </a:p>
          <a:p>
            <a:endParaRPr lang="en-US" dirty="0"/>
          </a:p>
        </p:txBody>
      </p:sp>
    </p:spTree>
    <p:extLst>
      <p:ext uri="{BB962C8B-B14F-4D97-AF65-F5344CB8AC3E}">
        <p14:creationId xmlns:p14="http://schemas.microsoft.com/office/powerpoint/2010/main" val="23426901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Peripheral Devices continuous…</a:t>
            </a:r>
            <a:endParaRPr lang="en-US" dirty="0"/>
          </a:p>
        </p:txBody>
      </p:sp>
      <p:sp>
        <p:nvSpPr>
          <p:cNvPr id="3" name="Content Placeholder 2"/>
          <p:cNvSpPr>
            <a:spLocks noGrp="1"/>
          </p:cNvSpPr>
          <p:nvPr>
            <p:ph idx="1"/>
          </p:nvPr>
        </p:nvSpPr>
        <p:spPr/>
        <p:txBody>
          <a:bodyPr/>
          <a:lstStyle/>
          <a:p>
            <a:r>
              <a:rPr lang="en-US" dirty="0"/>
              <a:t>The term 'peripheral' also does not mean it is not essential for the function of the computer. Some devices, such as a printer, can be disconnected and the computer will keep on working just fine. However, remove the monitor of a desktop computer and it becomes pretty much useless. </a:t>
            </a:r>
          </a:p>
          <a:p>
            <a:endParaRPr lang="en-US" dirty="0"/>
          </a:p>
        </p:txBody>
      </p:sp>
    </p:spTree>
    <p:extLst>
      <p:ext uri="{BB962C8B-B14F-4D97-AF65-F5344CB8AC3E}">
        <p14:creationId xmlns:p14="http://schemas.microsoft.com/office/powerpoint/2010/main" val="1785472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Peripheral Devices</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Here </a:t>
            </a:r>
            <a:r>
              <a:rPr lang="en-US" dirty="0"/>
              <a:t>you can see a typical desktop computer system with a number of common peripheral devices. The central processing unit (#2), motherboard (#8) and power supply are the core computer system. Expansion slots (#4) on the motherboard make it possible to connect internal peripherals, such as a video card or sound card (not shown). Other internal peripherals shown are a hard disk drive (#7) and an optical disc drive (#6). External input peripherals are a scanner (#1), display monitor (#10), keyboard (#13) and mouse (#14). External output peripherals are a set of speakers (#9) and a printer (#16). Note that labels 11 and 12 in the figure refer to software and are not peripherals. </a:t>
            </a:r>
          </a:p>
          <a:p>
            <a:endParaRPr lang="en-US" dirty="0"/>
          </a:p>
        </p:txBody>
      </p:sp>
    </p:spTree>
    <p:extLst>
      <p:ext uri="{BB962C8B-B14F-4D97-AF65-F5344CB8AC3E}">
        <p14:creationId xmlns:p14="http://schemas.microsoft.com/office/powerpoint/2010/main" val="634172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Peripheral Devices continuous…</a:t>
            </a:r>
            <a:endParaRPr lang="en-US" dirty="0"/>
          </a:p>
        </p:txBody>
      </p:sp>
      <p:pic>
        <p:nvPicPr>
          <p:cNvPr id="4" name="Content Placeholder 3" descr="computer peripherals"/>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081868" y="2953545"/>
            <a:ext cx="5858933" cy="3526279"/>
          </a:xfrm>
          <a:prstGeom prst="rect">
            <a:avLst/>
          </a:prstGeom>
          <a:noFill/>
          <a:ln>
            <a:noFill/>
          </a:ln>
        </p:spPr>
      </p:pic>
    </p:spTree>
    <p:extLst>
      <p:ext uri="{BB962C8B-B14F-4D97-AF65-F5344CB8AC3E}">
        <p14:creationId xmlns:p14="http://schemas.microsoft.com/office/powerpoint/2010/main" val="36058233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Content Placeholder 1048584"/>
          <p:cNvSpPr>
            <a:spLocks noGrp="1"/>
          </p:cNvSpPr>
          <p:nvPr>
            <p:ph idx="1"/>
          </p:nvPr>
        </p:nvSpPr>
        <p:spPr>
          <a:xfrm>
            <a:off x="3217069" y="1269803"/>
            <a:ext cx="5761434" cy="3675459"/>
          </a:xfrm>
          <a:prstGeom prst="cloudCallout">
            <a:avLst>
              <a:gd name="adj1" fmla="val -28310"/>
              <a:gd name="adj2" fmla="val -65593"/>
            </a:avLst>
          </a:prstGeom>
          <a:solidFill>
            <a:schemeClr val="lt1">
              <a:alpha val="100000"/>
            </a:schemeClr>
          </a:solidFill>
          <a:ln w="66675" cap="flat" cmpd="sng">
            <a:solidFill>
              <a:srgbClr val="0000FF">
                <a:alpha val="100000"/>
              </a:srgbClr>
            </a:solidFill>
            <a:prstDash val="solid"/>
            <a:round/>
          </a:ln>
        </p:spPr>
        <p:txBody>
          <a:bodyPr vert="horz" lIns="68580" tIns="34290" rIns="68580" bIns="34290" rtlCol="0" anchor="t">
            <a:normAutofit/>
          </a:bodyPr>
          <a:lstStyle>
            <a:lvl1pPr marL="273050" indent="-273050" algn="l" rtl="0" fontAlgn="base" latinLnBrk="1">
              <a:lnSpc>
                <a:spcPct val="100000"/>
              </a:lnSpc>
              <a:spcBef>
                <a:spcPct val="20000"/>
              </a:spcBef>
              <a:spcAft>
                <a:spcPct val="0"/>
              </a:spcAft>
              <a:buClr>
                <a:srgbClr val="0BD0D9"/>
              </a:buClr>
              <a:buSzPct val="95000"/>
              <a:buFont typeface="Wingdings 2" pitchFamily="18" charset="2"/>
              <a:buChar char=""/>
              <a:defRPr sz="2600" b="0" i="0" u="none" baseline="0">
                <a:solidFill>
                  <a:schemeClr val="dk1"/>
                </a:solidFill>
                <a:latin typeface="Constantia" pitchFamily="18" charset="0"/>
                <a:sym typeface="Arial" pitchFamily="34" charset="0"/>
              </a:defRPr>
            </a:lvl1pPr>
            <a:lvl2pPr marL="639762" indent="-246062" algn="l" rtl="0" fontAlgn="base" latinLnBrk="1">
              <a:lnSpc>
                <a:spcPct val="100000"/>
              </a:lnSpc>
              <a:spcBef>
                <a:spcPct val="20000"/>
              </a:spcBef>
              <a:spcAft>
                <a:spcPct val="0"/>
              </a:spcAft>
              <a:buClr>
                <a:schemeClr val="accent1"/>
              </a:buClr>
              <a:buSzPct val="85000"/>
              <a:buFont typeface="Wingdings 2" pitchFamily="18" charset="2"/>
              <a:buChar char=""/>
              <a:defRPr sz="2400" b="0" i="0" u="none" baseline="0">
                <a:solidFill>
                  <a:schemeClr val="dk1"/>
                </a:solidFill>
                <a:latin typeface="Constantia" pitchFamily="18" charset="0"/>
                <a:sym typeface="Arial" pitchFamily="34" charset="0"/>
              </a:defRPr>
            </a:lvl2pPr>
            <a:lvl3pPr marL="914400" indent="-246063" algn="l" rtl="0" fontAlgn="base" latinLnBrk="1">
              <a:lnSpc>
                <a:spcPct val="100000"/>
              </a:lnSpc>
              <a:spcBef>
                <a:spcPct val="20000"/>
              </a:spcBef>
              <a:spcAft>
                <a:spcPct val="0"/>
              </a:spcAft>
              <a:buClr>
                <a:schemeClr val="accent2"/>
              </a:buClr>
              <a:buSzPct val="70000"/>
              <a:buFont typeface="Wingdings 2" pitchFamily="18" charset="2"/>
              <a:buChar char=""/>
              <a:defRPr sz="2100" b="0" i="0" u="none" baseline="0">
                <a:solidFill>
                  <a:schemeClr val="dk1"/>
                </a:solidFill>
                <a:latin typeface="Constantia" pitchFamily="18" charset="0"/>
                <a:sym typeface="Arial" pitchFamily="34" charset="0"/>
              </a:defRPr>
            </a:lvl3pPr>
            <a:lvl4pPr marL="1187450" indent="-209550" algn="l" rtl="0" fontAlgn="base" latinLnBrk="1">
              <a:lnSpc>
                <a:spcPct val="100000"/>
              </a:lnSpc>
              <a:spcBef>
                <a:spcPct val="20000"/>
              </a:spcBef>
              <a:spcAft>
                <a:spcPct val="0"/>
              </a:spcAft>
              <a:buClr>
                <a:srgbClr val="0BD0D9"/>
              </a:buClr>
              <a:buSzPct val="65000"/>
              <a:buFont typeface="Wingdings 2" pitchFamily="18" charset="2"/>
              <a:buChar char=""/>
              <a:defRPr sz="2000" b="0" i="0" u="none" baseline="0">
                <a:solidFill>
                  <a:schemeClr val="dk1"/>
                </a:solidFill>
                <a:latin typeface="Constantia" pitchFamily="18" charset="0"/>
                <a:sym typeface="Arial" pitchFamily="34" charset="0"/>
              </a:defRPr>
            </a:lvl4pPr>
            <a:lvl5pPr marL="1462087" indent="-209550" algn="l" rtl="0" fontAlgn="base" latinLnBrk="1">
              <a:lnSpc>
                <a:spcPct val="100000"/>
              </a:lnSpc>
              <a:spcBef>
                <a:spcPct val="20000"/>
              </a:spcBef>
              <a:spcAft>
                <a:spcPct val="0"/>
              </a:spcAft>
              <a:buClr>
                <a:srgbClr val="10CF9B"/>
              </a:buClr>
              <a:buSzPct val="65000"/>
              <a:buFont typeface="Wingdings 2" pitchFamily="18" charset="2"/>
              <a:buChar char=""/>
              <a:defRPr sz="2000" b="0" i="0" u="none" baseline="0">
                <a:solidFill>
                  <a:schemeClr val="dk1"/>
                </a:solidFill>
                <a:latin typeface="Constantia" pitchFamily="18" charset="0"/>
                <a:sym typeface="Arial" pitchFamily="34" charset="0"/>
              </a:defRPr>
            </a:lvl5pPr>
          </a:lstStyle>
          <a:p>
            <a:pPr lvl="0" algn="ctr" eaLnBrk="1" latinLnBrk="1" hangingPunct="1">
              <a:buFont typeface="Arial" pitchFamily="34" charset="0"/>
              <a:buNone/>
            </a:pPr>
            <a:endParaRPr lang="en-US" altLang="en-US" sz="2400" b="1" dirty="0">
              <a:solidFill>
                <a:schemeClr val="lt2"/>
              </a:solidFill>
              <a:latin typeface="Berlin Sans FB" panose="020E0602020502020306" pitchFamily="34" charset="0"/>
            </a:endParaRPr>
          </a:p>
          <a:p>
            <a:pPr lvl="0" eaLnBrk="1" latinLnBrk="1" hangingPunct="1"/>
            <a:endParaRPr lang="zh-CN" altLang="en-US" sz="2400" b="1" dirty="0">
              <a:solidFill>
                <a:schemeClr val="lt2"/>
              </a:solidFill>
              <a:latin typeface="Berlin Sans FB" panose="020E0602020502020306" pitchFamily="34" charset="0"/>
            </a:endParaRPr>
          </a:p>
          <a:p>
            <a:pPr lvl="0" algn="ctr" eaLnBrk="1" latinLnBrk="1" hangingPunct="1">
              <a:buFont typeface="Arial" pitchFamily="34" charset="0"/>
              <a:buNone/>
            </a:pPr>
            <a:r>
              <a:rPr lang="en-US" altLang="en-US" sz="3300" dirty="0">
                <a:solidFill>
                  <a:srgbClr val="0070C0"/>
                </a:solidFill>
                <a:latin typeface="Berlin Sans FB" panose="020E0602020502020306" pitchFamily="34" charset="0"/>
              </a:rPr>
              <a:t>Thank you!!!</a:t>
            </a:r>
          </a:p>
          <a:p>
            <a:pPr lvl="0" algn="ctr" eaLnBrk="1" latinLnBrk="1" hangingPunct="1"/>
            <a:endParaRPr lang="zh-CN" altLang="en-US" sz="2100" dirty="0">
              <a:solidFill>
                <a:schemeClr val="lt2"/>
              </a:solidFill>
              <a:latin typeface="Berlin Sans FB" panose="020E0602020502020306" pitchFamily="34" charset="0"/>
            </a:endParaRPr>
          </a:p>
          <a:p>
            <a:pPr lvl="0" algn="ctr" eaLnBrk="1" latinLnBrk="1" hangingPunct="1"/>
            <a:endParaRPr lang="zh-CN" altLang="en-US" sz="1800" b="1" dirty="0">
              <a:solidFill>
                <a:schemeClr val="lt2"/>
              </a:solidFill>
            </a:endParaRPr>
          </a:p>
        </p:txBody>
      </p:sp>
      <p:pic>
        <p:nvPicPr>
          <p:cNvPr id="2097155" name="Picture 2097154" descr="MMAG00373_0000[1]"/>
          <p:cNvPicPr>
            <a:picLocks/>
          </p:cNvPicPr>
          <p:nvPr/>
        </p:nvPicPr>
        <p:blipFill>
          <a:blip r:embed="rId3"/>
          <a:srcRect/>
          <a:stretch>
            <a:fillRect/>
          </a:stretch>
        </p:blipFill>
        <p:spPr>
          <a:xfrm>
            <a:off x="7010400" y="2839644"/>
            <a:ext cx="2514600" cy="2550319"/>
          </a:xfrm>
          <a:prstGeom prst="rect">
            <a:avLst/>
          </a:prstGeom>
          <a:noFill/>
          <a:ln>
            <a:noFill/>
          </a:ln>
        </p:spPr>
      </p:pic>
      <p:pic>
        <p:nvPicPr>
          <p:cNvPr id="2097156" name="Picture 2097155" descr="MMAG00373_0000[1]"/>
          <p:cNvPicPr>
            <a:picLocks/>
          </p:cNvPicPr>
          <p:nvPr/>
        </p:nvPicPr>
        <p:blipFill>
          <a:blip r:embed="rId3"/>
          <a:srcRect/>
          <a:stretch>
            <a:fillRect/>
          </a:stretch>
        </p:blipFill>
        <p:spPr>
          <a:xfrm flipH="1">
            <a:off x="2749357" y="2839644"/>
            <a:ext cx="2357438" cy="2550319"/>
          </a:xfrm>
          <a:prstGeom prst="rect">
            <a:avLst/>
          </a:prstGeom>
          <a:noFill/>
          <a:ln>
            <a:noFill/>
          </a:ln>
        </p:spPr>
      </p:pic>
    </p:spTree>
    <p:extLst>
      <p:ext uri="{BB962C8B-B14F-4D97-AF65-F5344CB8AC3E}">
        <p14:creationId xmlns:p14="http://schemas.microsoft.com/office/powerpoint/2010/main" val="1218800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path" presetSubtype="0" accel="50000" decel="50000" fill="hold" grpId="0" nodeType="withEffect">
                                  <p:stCondLst>
                                    <p:cond delay="0"/>
                                  </p:stCondLst>
                                  <p:childTnLst>
                                    <p:animMotion origin="layout" path="M -3.61111E-6 5.55112E-17 C -0.06597 0.0081 -0.11493 0.02801 -0.11493 0.04398 C -0.11493 0.05856 -0.06701 0.06944 -0.00295 0.06944 C 0.06094 0.06944 0.11493 0.05856 0.11493 0.04398 C 0.11493 0.02801 0.05903 0.02407 -0.00503 0.03472 C -0.06805 0.04676 -0.11493 0.06667 -0.11493 0.08125 C -0.11493 0.09606 -0.06597 0.1081 -0.00295 0.1081 C 0.06094 0.1081 0.11493 0.09606 0.11493 0.08125 C 0.11493 0.06667 0.05903 0.06273 -0.00399 0.07338 C -0.06805 0.08403 -0.11493 0.10394 -0.11493 0.11875 C -0.11493 0.13472 -0.06597 0.14676 -0.00208 0.14676 C 0.06094 0.14676 0.11493 0.13472 0.11493 0.11875 C 0.11493 0.10532 0.05903 0.10139 -0.00399 0.11065 C -0.06701 0.1213 -0.11493 0.14259 -0.11493 0.15741 C -0.11493 0.17199 -0.06493 0.18403 -0.00208 0.18403 C 0.06302 0.18403 0.11493 0.17199 0.11493 0.15741 C 0.11493 0.14259 0.06007 0.13866 -0.00295 0.14931 C -0.06597 0.15995 -0.11493 0.18009 -0.11493 0.19468 C -0.11493 0.21065 -0.06493 0.2213 -0.00104 0.2213 C 0.06302 0.2213 0.11493 0.20926 0.11493 0.19468 C 0.11493 0.18009 0.06007 0.17593 -0.00295 0.18657 C -0.06597 0.19722 -0.11493 0.21875 -0.11493 0.23194 C -0.11493 0.24676 -0.06406 0.25856 -0.00104 0.25856 C 0.06302 0.25856 0.11493 0.24676 0.11493 0.23194 C 0.11493 0.21875 0.06094 0.21458 -0.00295 0.22407 C -0.06597 0.23472 -0.11493 0.25602 -0.11493 0.2706 C -0.11493 0.28403 -0.06406 0.29722 -3.61111E-6 0.29722 C 0.06407 0.29722 0.11493 0.28542 0.11493 0.2706 C 0.11493 0.25602 0.06094 0.25208 -0.00208 0.26273 C -0.06493 0.27338 -0.11597 0.29329 -0.11493 0.3081 C -0.11406 0.32269 -0.06406 0.33333 -3.61111E-6 0.33333 C 0.06407 0.33333 0.11493 0.3213 0.11493 0.30671 C 0.11493 0.29329 0.06302 0.28935 -3.61111E-6 0.30139 " pathEditMode="relative" rAng="0" ptsTypes="AAAAAAAAAAAAAAAAAAAAAAAAAAAAAAAAA">
                                      <p:cBhvr>
                                        <p:cTn id="6" dur="2000" fill="hold"/>
                                        <p:tgtEl>
                                          <p:spTgt spid="1048585"/>
                                        </p:tgtEl>
                                        <p:attrNameLst>
                                          <p:attrName>ppt_x</p:attrName>
                                          <p:attrName>ppt_y</p:attrName>
                                        </p:attrNameLst>
                                      </p:cBhvr>
                                      <p:rCtr x="-17" y="16667"/>
                                    </p:animMotion>
                                  </p:childTnLst>
                                  <p:subTnLst>
                                    <p:audio>
                                      <p:cMediaNode>
                                        <p:cTn display="0" masterRel="sameClick">
                                          <p:stCondLst>
                                            <p:cond evt="begin" delay="0">
                                              <p:tn val="5"/>
                                            </p:cond>
                                          </p:stCondLst>
                                          <p:endCondLst>
                                            <p:cond evt="onStopAudio" delay="0">
                                              <p:tgtEl>
                                                <p:sldTgt/>
                                              </p:tgtEl>
                                            </p:cond>
                                          </p:endCondLst>
                                        </p:cTn>
                                        <p:tgtEl>
                                          <p:sndTgt r:embed="rId2"/>
                                        </p:tgtEl>
                                      </p:cMediaNode>
                                    </p:audio>
                                  </p:subTnLst>
                                </p:cTn>
                              </p:par>
                              <p:par>
                                <p:cTn id="7" presetID="6" presetClass="emph" presetSubtype="0" fill="hold" grpId="1" nodeType="withEffect">
                                  <p:stCondLst>
                                    <p:cond delay="0"/>
                                  </p:stCondLst>
                                  <p:childTnLst>
                                    <p:animScale>
                                      <p:cBhvr>
                                        <p:cTn id="8" dur="2000" fill="hold"/>
                                        <p:tgtEl>
                                          <p:spTgt spid="1048585"/>
                                        </p:tgtEl>
                                      </p:cBhvr>
                                      <p:by x="150000" y="150000"/>
                                    </p:animScale>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grpId="2" nodeType="clickEffect">
                                  <p:stCondLst>
                                    <p:cond delay="0"/>
                                  </p:stCondLst>
                                  <p:childTnLst>
                                    <p:animScale>
                                      <p:cBhvr>
                                        <p:cTn id="12" dur="2000" fill="hold"/>
                                        <p:tgtEl>
                                          <p:spTgt spid="104858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animBg="1"/>
      <p:bldP spid="1048585" grpId="1" animBg="1"/>
      <p:bldP spid="1048585"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200" dirty="0"/>
              <a:t>COMPUTER GRAPHIC TOOL</a:t>
            </a:r>
          </a:p>
        </p:txBody>
      </p:sp>
      <p:pic>
        <p:nvPicPr>
          <p:cNvPr id="4" name="Content Placeholder 3"/>
          <p:cNvPicPr>
            <a:picLocks noGrp="1" noChangeAspect="1"/>
          </p:cNvPicPr>
          <p:nvPr>
            <p:ph idx="1"/>
          </p:nvPr>
        </p:nvPicPr>
        <p:blipFill>
          <a:blip r:embed="rId2"/>
          <a:stretch>
            <a:fillRect/>
          </a:stretch>
        </p:blipFill>
        <p:spPr>
          <a:xfrm>
            <a:off x="4243387" y="2654300"/>
            <a:ext cx="3705225" cy="3124200"/>
          </a:xfrm>
          <a:prstGeom prst="rect">
            <a:avLst/>
          </a:prstGeom>
        </p:spPr>
      </p:pic>
    </p:spTree>
    <p:extLst>
      <p:ext uri="{BB962C8B-B14F-4D97-AF65-F5344CB8AC3E}">
        <p14:creationId xmlns:p14="http://schemas.microsoft.com/office/powerpoint/2010/main" val="225666903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 peripherals continuous…</a:t>
            </a:r>
            <a:endParaRPr lang="en-US" dirty="0"/>
          </a:p>
        </p:txBody>
      </p:sp>
      <p:sp>
        <p:nvSpPr>
          <p:cNvPr id="3" name="Content Placeholder 2"/>
          <p:cNvSpPr>
            <a:spLocks noGrp="1"/>
          </p:cNvSpPr>
          <p:nvPr>
            <p:ph idx="1"/>
          </p:nvPr>
        </p:nvSpPr>
        <p:spPr>
          <a:xfrm>
            <a:off x="838200" y="2649196"/>
            <a:ext cx="10515600" cy="1798626"/>
          </a:xfrm>
        </p:spPr>
        <p:txBody>
          <a:bodyPr/>
          <a:lstStyle/>
          <a:p>
            <a:r>
              <a:rPr lang="en-US" dirty="0"/>
              <a:t>A peripheral device connects to a computer system to add functionality. Examples are a mouse, keyboard, monitor, printer and scanner. Learn about the different types of peripheral devices and how they allow you to do more with your computer.</a:t>
            </a:r>
          </a:p>
          <a:p>
            <a:pPr marL="0" indent="0">
              <a:buNone/>
            </a:pPr>
            <a:endParaRPr lang="en-US" dirty="0"/>
          </a:p>
        </p:txBody>
      </p:sp>
    </p:spTree>
    <p:extLst>
      <p:ext uri="{BB962C8B-B14F-4D97-AF65-F5344CB8AC3E}">
        <p14:creationId xmlns:p14="http://schemas.microsoft.com/office/powerpoint/2010/main" val="3090117435"/>
      </p:ext>
    </p:extLst>
  </p:cSld>
  <p:clrMapOvr>
    <a:masterClrMapping/>
  </p:clrMapOvr>
  <mc:AlternateContent xmlns:mc="http://schemas.openxmlformats.org/markup-compatibility/2006" xmlns:p14="http://schemas.microsoft.com/office/powerpoint/2010/main">
    <mc:Choice Requires="p14">
      <p:transition spd="slow" p14:dur="525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 peripherals continuous…</a:t>
            </a:r>
            <a:endParaRPr lang="en-US" dirty="0"/>
          </a:p>
        </p:txBody>
      </p:sp>
      <p:sp>
        <p:nvSpPr>
          <p:cNvPr id="3" name="Content Placeholder 2"/>
          <p:cNvSpPr>
            <a:spLocks noGrp="1"/>
          </p:cNvSpPr>
          <p:nvPr>
            <p:ph idx="1"/>
          </p:nvPr>
        </p:nvSpPr>
        <p:spPr/>
        <p:txBody>
          <a:bodyPr/>
          <a:lstStyle/>
          <a:p>
            <a:r>
              <a:rPr lang="en-US" dirty="0"/>
              <a:t>Definition</a:t>
            </a:r>
          </a:p>
          <a:p>
            <a:r>
              <a:rPr lang="en-US" dirty="0"/>
              <a:t>Say you just bought a new computer and, with excitement, you unpack it and set it all up. The first thing you want to do is print out some photographs of the last family party. So it's time to head back to the store to buy a printer. A printer is known as a </a:t>
            </a:r>
            <a:r>
              <a:rPr lang="en-US" b="1" dirty="0"/>
              <a:t>peripheral device</a:t>
            </a:r>
            <a:r>
              <a:rPr lang="en-US" dirty="0"/>
              <a:t>. </a:t>
            </a:r>
          </a:p>
          <a:p>
            <a:endParaRPr lang="en-US" dirty="0"/>
          </a:p>
        </p:txBody>
      </p:sp>
    </p:spTree>
    <p:extLst>
      <p:ext uri="{BB962C8B-B14F-4D97-AF65-F5344CB8AC3E}">
        <p14:creationId xmlns:p14="http://schemas.microsoft.com/office/powerpoint/2010/main" val="200568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Computer peripherals continuous…</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65372" y="2490789"/>
            <a:ext cx="6269195" cy="3444875"/>
          </a:xfrm>
          <a:prstGeom prst="rect">
            <a:avLst/>
          </a:prstGeom>
        </p:spPr>
      </p:pic>
    </p:spTree>
    <p:extLst>
      <p:ext uri="{BB962C8B-B14F-4D97-AF65-F5344CB8AC3E}">
        <p14:creationId xmlns:p14="http://schemas.microsoft.com/office/powerpoint/2010/main" val="293137477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 peripherals continuous…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b="1" dirty="0"/>
              <a:t>computer peripheral</a:t>
            </a:r>
            <a:r>
              <a:rPr lang="en-US" dirty="0"/>
              <a:t> is a device that is connected to a computer but is not part of the core computer architecture. The core elements of a computer are the central processing unit, power supply, motherboard and the computer case that contains those three components. Technically speaking, everything else is considered a peripheral device. However, this is a somewhat narrow view, since various other elements are required for a computer to actually function, such as a hard drive and random-access memory (or RAM). </a:t>
            </a:r>
          </a:p>
          <a:p>
            <a:r>
              <a:rPr lang="en-US" dirty="0"/>
              <a:t>Most people use the term peripheral more loosely to refer to a device external to the computer case. You connect the device to the computer to expand the functionality of the system. For example, consider a printer. Once the printer is connected to a computer, you can print out documents. Another way to look at peripheral devices is that they are dependent on the computer system. For example, most printers can't do much on their own, and they only become functional when connected to a computer system. </a:t>
            </a:r>
          </a:p>
        </p:txBody>
      </p:sp>
    </p:spTree>
    <p:extLst>
      <p:ext uri="{BB962C8B-B14F-4D97-AF65-F5344CB8AC3E}">
        <p14:creationId xmlns:p14="http://schemas.microsoft.com/office/powerpoint/2010/main" val="3500926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Peripheral Devices</a:t>
            </a:r>
            <a:endParaRPr lang="en-US" dirty="0"/>
          </a:p>
        </p:txBody>
      </p:sp>
      <p:sp>
        <p:nvSpPr>
          <p:cNvPr id="3" name="Content Placeholder 2"/>
          <p:cNvSpPr>
            <a:spLocks noGrp="1"/>
          </p:cNvSpPr>
          <p:nvPr>
            <p:ph idx="1"/>
          </p:nvPr>
        </p:nvSpPr>
        <p:spPr/>
        <p:txBody>
          <a:bodyPr/>
          <a:lstStyle/>
          <a:p>
            <a:r>
              <a:rPr lang="en-US" dirty="0" smtClean="0"/>
              <a:t>There </a:t>
            </a:r>
            <a:r>
              <a:rPr lang="en-US" dirty="0"/>
              <a:t>are many different peripheral devices, but they fall into three general categories: </a:t>
            </a:r>
          </a:p>
          <a:p>
            <a:pPr lvl="0"/>
            <a:r>
              <a:rPr lang="en-US" b="1" dirty="0"/>
              <a:t>Input devices</a:t>
            </a:r>
            <a:r>
              <a:rPr lang="en-US" dirty="0"/>
              <a:t>, such as a mouse and a keyboard </a:t>
            </a:r>
          </a:p>
          <a:p>
            <a:pPr lvl="0"/>
            <a:r>
              <a:rPr lang="en-US" b="1" dirty="0"/>
              <a:t>Output devices</a:t>
            </a:r>
            <a:r>
              <a:rPr lang="en-US" dirty="0"/>
              <a:t>, such as a monitor and a printer </a:t>
            </a:r>
          </a:p>
          <a:p>
            <a:r>
              <a:rPr lang="en-US" b="1" dirty="0"/>
              <a:t>Storage devices</a:t>
            </a:r>
            <a:r>
              <a:rPr lang="en-US" dirty="0"/>
              <a:t>, such as a hard drive or flash drive </a:t>
            </a:r>
          </a:p>
        </p:txBody>
      </p:sp>
    </p:spTree>
    <p:extLst>
      <p:ext uri="{BB962C8B-B14F-4D97-AF65-F5344CB8AC3E}">
        <p14:creationId xmlns:p14="http://schemas.microsoft.com/office/powerpoint/2010/main" val="7590189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Peripheral Devices continuous…</a:t>
            </a:r>
            <a:endParaRPr lang="en-US" dirty="0"/>
          </a:p>
        </p:txBody>
      </p:sp>
      <p:sp>
        <p:nvSpPr>
          <p:cNvPr id="3" name="Content Placeholder 2"/>
          <p:cNvSpPr>
            <a:spLocks noGrp="1"/>
          </p:cNvSpPr>
          <p:nvPr>
            <p:ph idx="1"/>
          </p:nvPr>
        </p:nvSpPr>
        <p:spPr/>
        <p:txBody>
          <a:bodyPr>
            <a:normAutofit/>
          </a:bodyPr>
          <a:lstStyle/>
          <a:p>
            <a:r>
              <a:rPr lang="en-US" dirty="0"/>
              <a:t>Some devices fall into more than one category. Consider a CD-ROM drive; you can use it to read data or music (input), and you can use it to write data to a CD (output). </a:t>
            </a:r>
          </a:p>
          <a:p>
            <a:r>
              <a:rPr lang="en-US" dirty="0"/>
              <a:t>Peripheral devices can be </a:t>
            </a:r>
            <a:r>
              <a:rPr lang="en-US" b="1" dirty="0"/>
              <a:t>external</a:t>
            </a:r>
            <a:r>
              <a:rPr lang="en-US" dirty="0"/>
              <a:t> or </a:t>
            </a:r>
            <a:r>
              <a:rPr lang="en-US" b="1" dirty="0"/>
              <a:t>internal</a:t>
            </a:r>
            <a:r>
              <a:rPr lang="en-US" dirty="0"/>
              <a:t>. For example, a printer is an external device that you connect using a cable, while an optical disc drive is typically located inside the computer case. Internal peripheral devices are also referred to as integrated peripherals. When most people refer to peripherals, they typically mean external ones.</a:t>
            </a:r>
          </a:p>
        </p:txBody>
      </p:sp>
    </p:spTree>
    <p:extLst>
      <p:ext uri="{BB962C8B-B14F-4D97-AF65-F5344CB8AC3E}">
        <p14:creationId xmlns:p14="http://schemas.microsoft.com/office/powerpoint/2010/main" val="3731392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Peripheral Devices continuous…</a:t>
            </a:r>
            <a:endParaRPr lang="en-US" dirty="0"/>
          </a:p>
        </p:txBody>
      </p:sp>
      <p:sp>
        <p:nvSpPr>
          <p:cNvPr id="3" name="Content Placeholder 2"/>
          <p:cNvSpPr>
            <a:spLocks noGrp="1"/>
          </p:cNvSpPr>
          <p:nvPr>
            <p:ph idx="1"/>
          </p:nvPr>
        </p:nvSpPr>
        <p:spPr/>
        <p:txBody>
          <a:bodyPr/>
          <a:lstStyle/>
          <a:p>
            <a:r>
              <a:rPr lang="en-US" dirty="0"/>
              <a:t>The concept of what exactly is 'peripheral' is therefore somewhat fluid. For a desktop computer, a keyboard and a monitor are considered peripherals - you can easily connect and disconnect them and replace them if needed. For a laptop computer, these components are built into the computer system and can't be easily removed. </a:t>
            </a:r>
          </a:p>
        </p:txBody>
      </p:sp>
    </p:spTree>
    <p:extLst>
      <p:ext uri="{BB962C8B-B14F-4D97-AF65-F5344CB8AC3E}">
        <p14:creationId xmlns:p14="http://schemas.microsoft.com/office/powerpoint/2010/main" val="42849881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210</TotalTime>
  <Words>767</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Berlin Sans FB</vt:lpstr>
      <vt:lpstr>Constantia</vt:lpstr>
      <vt:lpstr>方正舒体</vt:lpstr>
      <vt:lpstr>Garamond</vt:lpstr>
      <vt:lpstr>Wingdings 2</vt:lpstr>
      <vt:lpstr>Organic</vt:lpstr>
      <vt:lpstr>Computer peripherals</vt:lpstr>
      <vt:lpstr>COMPUTER GRAPHIC TOOL</vt:lpstr>
      <vt:lpstr>Computer peripherals continuous…</vt:lpstr>
      <vt:lpstr>Computer peripherals continuous…</vt:lpstr>
      <vt:lpstr>Computer peripherals continuous…</vt:lpstr>
      <vt:lpstr>Computer peripherals continuous…</vt:lpstr>
      <vt:lpstr>Types of Peripheral Devices</vt:lpstr>
      <vt:lpstr>Types of Peripheral Devices continuous…</vt:lpstr>
      <vt:lpstr>Types of Peripheral Devices continuous…</vt:lpstr>
      <vt:lpstr>Types of Peripheral Devices continuous…</vt:lpstr>
      <vt:lpstr>Examples of Peripheral Devices </vt:lpstr>
      <vt:lpstr>Examples of Peripheral Devices continuous…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peripherals</dc:title>
  <dc:creator>NDEKO</dc:creator>
  <cp:lastModifiedBy>NDEKO</cp:lastModifiedBy>
  <cp:revision>12</cp:revision>
  <dcterms:created xsi:type="dcterms:W3CDTF">2017-12-07T10:32:00Z</dcterms:created>
  <dcterms:modified xsi:type="dcterms:W3CDTF">2017-12-07T14:30:15Z</dcterms:modified>
</cp:coreProperties>
</file>