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90"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29CC5B9-0484-45D7-945F-CA4C4E371272}" type="datetimeFigureOut">
              <a:rPr lang="en-US" smtClean="0"/>
              <a:t>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3584293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9CC5B9-0484-45D7-945F-CA4C4E371272}" type="datetimeFigureOut">
              <a:rPr lang="en-US" smtClean="0"/>
              <a:t>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3134009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9CC5B9-0484-45D7-945F-CA4C4E371272}" type="datetimeFigureOut">
              <a:rPr lang="en-US" smtClean="0"/>
              <a:t>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289429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9CC5B9-0484-45D7-945F-CA4C4E371272}" type="datetimeFigureOut">
              <a:rPr lang="en-US" smtClean="0"/>
              <a:t>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0F5DED99-5A01-4E10-B315-FE879AB302AD}"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9811546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9CC5B9-0484-45D7-945F-CA4C4E371272}" type="datetimeFigureOut">
              <a:rPr lang="en-US" smtClean="0"/>
              <a:t>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3956596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F29CC5B9-0484-45D7-945F-CA4C4E371272}" type="datetimeFigureOut">
              <a:rPr lang="en-US" smtClean="0"/>
              <a:t>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41917522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F29CC5B9-0484-45D7-945F-CA4C4E371272}" type="datetimeFigureOut">
              <a:rPr lang="en-US" smtClean="0"/>
              <a:t>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4286701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9CC5B9-0484-45D7-945F-CA4C4E371272}" type="datetimeFigureOut">
              <a:rPr lang="en-US" smtClean="0"/>
              <a:t>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4613377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F29CC5B9-0484-45D7-945F-CA4C4E371272}" type="datetimeFigureOut">
              <a:rPr lang="en-US" smtClean="0"/>
              <a:t>1/6/2018</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0F5DED99-5A01-4E10-B315-FE879AB302AD}" type="slidenum">
              <a:rPr lang="en-US" smtClean="0"/>
              <a:t>‹#›</a:t>
            </a:fld>
            <a:endParaRPr lang="en-US"/>
          </a:p>
        </p:txBody>
      </p:sp>
    </p:spTree>
    <p:extLst>
      <p:ext uri="{BB962C8B-B14F-4D97-AF65-F5344CB8AC3E}">
        <p14:creationId xmlns:p14="http://schemas.microsoft.com/office/powerpoint/2010/main" val="2672766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9CC5B9-0484-45D7-945F-CA4C4E371272}" type="datetimeFigureOut">
              <a:rPr lang="en-US" smtClean="0"/>
              <a:t>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308280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29CC5B9-0484-45D7-945F-CA4C4E371272}" type="datetimeFigureOut">
              <a:rPr lang="en-US" smtClean="0"/>
              <a:t>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2435873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29CC5B9-0484-45D7-945F-CA4C4E371272}" type="datetimeFigureOut">
              <a:rPr lang="en-US" smtClean="0"/>
              <a:t>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22344724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29CC5B9-0484-45D7-945F-CA4C4E371272}" type="datetimeFigureOut">
              <a:rPr lang="en-US" smtClean="0"/>
              <a:t>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268291226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29CC5B9-0484-45D7-945F-CA4C4E371272}" type="datetimeFigureOut">
              <a:rPr lang="en-US" smtClean="0"/>
              <a:t>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4290864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29CC5B9-0484-45D7-945F-CA4C4E371272}" type="datetimeFigureOut">
              <a:rPr lang="en-US" smtClean="0"/>
              <a:t>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4176844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9CC5B9-0484-45D7-945F-CA4C4E371272}" type="datetimeFigureOut">
              <a:rPr lang="en-US" smtClean="0"/>
              <a:t>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287251264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9CC5B9-0484-45D7-945F-CA4C4E371272}" type="datetimeFigureOut">
              <a:rPr lang="en-US" smtClean="0"/>
              <a:t>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5DED99-5A01-4E10-B315-FE879AB302AD}" type="slidenum">
              <a:rPr lang="en-US" smtClean="0"/>
              <a:t>‹#›</a:t>
            </a:fld>
            <a:endParaRPr lang="en-US"/>
          </a:p>
        </p:txBody>
      </p:sp>
    </p:spTree>
    <p:extLst>
      <p:ext uri="{BB962C8B-B14F-4D97-AF65-F5344CB8AC3E}">
        <p14:creationId xmlns:p14="http://schemas.microsoft.com/office/powerpoint/2010/main" val="3954437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29CC5B9-0484-45D7-945F-CA4C4E371272}" type="datetimeFigureOut">
              <a:rPr lang="en-US" smtClean="0"/>
              <a:t>1/6/2018</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0F5DED99-5A01-4E10-B315-FE879AB302AD}" type="slidenum">
              <a:rPr lang="en-US" smtClean="0"/>
              <a:t>‹#›</a:t>
            </a:fld>
            <a:endParaRPr lang="en-US"/>
          </a:p>
        </p:txBody>
      </p:sp>
    </p:spTree>
    <p:extLst>
      <p:ext uri="{BB962C8B-B14F-4D97-AF65-F5344CB8AC3E}">
        <p14:creationId xmlns:p14="http://schemas.microsoft.com/office/powerpoint/2010/main" val="394541067"/>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
            </a:r>
            <a:br>
              <a:rPr lang="en-US" b="1" dirty="0" smtClean="0"/>
            </a:br>
            <a:r>
              <a:rPr lang="en-US" b="1" dirty="0"/>
              <a:t/>
            </a:r>
            <a:br>
              <a:rPr lang="en-US" b="1" dirty="0"/>
            </a:br>
            <a:r>
              <a:rPr lang="en-US" b="1" dirty="0" smtClean="0"/>
              <a:t>unit 14:</a:t>
            </a:r>
            <a:br>
              <a:rPr lang="en-US" b="1" dirty="0" smtClean="0"/>
            </a:br>
            <a:r>
              <a:rPr lang="en-US" b="1" dirty="0" smtClean="0"/>
              <a:t>Discuss the merits of such study options for online courses</a:t>
            </a:r>
            <a:endParaRPr lang="en-US" b="1" dirty="0"/>
          </a:p>
        </p:txBody>
      </p:sp>
      <p:sp>
        <p:nvSpPr>
          <p:cNvPr id="3" name="Subtitle 2"/>
          <p:cNvSpPr>
            <a:spLocks noGrp="1"/>
          </p:cNvSpPr>
          <p:nvPr>
            <p:ph type="subTitle" idx="1"/>
          </p:nvPr>
        </p:nvSpPr>
        <p:spPr>
          <a:xfrm flipH="1">
            <a:off x="10667999" y="5212080"/>
            <a:ext cx="174171" cy="45719"/>
          </a:xfrm>
        </p:spPr>
        <p:txBody>
          <a:bodyPr>
            <a:normAutofit fontScale="25000" lnSpcReduction="20000"/>
          </a:bodyPr>
          <a:lstStyle/>
          <a:p>
            <a:endParaRPr lang="en-US" dirty="0"/>
          </a:p>
        </p:txBody>
      </p:sp>
    </p:spTree>
    <p:extLst>
      <p:ext uri="{BB962C8B-B14F-4D97-AF65-F5344CB8AC3E}">
        <p14:creationId xmlns:p14="http://schemas.microsoft.com/office/powerpoint/2010/main" val="2402022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advantages to online learning (cont’d)</a:t>
            </a:r>
            <a:endParaRPr lang="en-US" dirty="0"/>
          </a:p>
        </p:txBody>
      </p:sp>
      <p:sp>
        <p:nvSpPr>
          <p:cNvPr id="3" name="Content Placeholder 2"/>
          <p:cNvSpPr>
            <a:spLocks noGrp="1"/>
          </p:cNvSpPr>
          <p:nvPr>
            <p:ph idx="1"/>
          </p:nvPr>
        </p:nvSpPr>
        <p:spPr/>
        <p:txBody>
          <a:bodyPr/>
          <a:lstStyle/>
          <a:p>
            <a:pPr marL="0" indent="0">
              <a:buNone/>
            </a:pPr>
            <a:r>
              <a:rPr lang="en-US" dirty="0" smtClean="0"/>
              <a:t>8. </a:t>
            </a:r>
            <a:r>
              <a:rPr lang="en-US" b="1" dirty="0"/>
              <a:t>Avoid commuting</a:t>
            </a:r>
            <a:r>
              <a:rPr lang="en-US" dirty="0"/>
              <a:t>: During snowstorms and thunderstorms, colleges may cancel classes; if they don’t, you run the risk of getting hurt in dangerous driving conditions. Rather than miss important class sessions, students in online courses can always “attend” by participating on discussion boards or in chat sessions, turn in their work on time, and watch lectures or read materials. </a:t>
            </a:r>
          </a:p>
        </p:txBody>
      </p:sp>
    </p:spTree>
    <p:extLst>
      <p:ext uri="{BB962C8B-B14F-4D97-AF65-F5344CB8AC3E}">
        <p14:creationId xmlns:p14="http://schemas.microsoft.com/office/powerpoint/2010/main" val="1443827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advantages to online learning (cont’d)</a:t>
            </a:r>
            <a:endParaRPr lang="en-US" dirty="0"/>
          </a:p>
        </p:txBody>
      </p:sp>
      <p:sp>
        <p:nvSpPr>
          <p:cNvPr id="3" name="Content Placeholder 2"/>
          <p:cNvSpPr>
            <a:spLocks noGrp="1"/>
          </p:cNvSpPr>
          <p:nvPr>
            <p:ph idx="1"/>
          </p:nvPr>
        </p:nvSpPr>
        <p:spPr/>
        <p:txBody>
          <a:bodyPr/>
          <a:lstStyle/>
          <a:p>
            <a:pPr marL="0" indent="0">
              <a:buNone/>
            </a:pPr>
            <a:r>
              <a:rPr lang="en-US" dirty="0" smtClean="0"/>
              <a:t>9. </a:t>
            </a:r>
            <a:r>
              <a:rPr lang="en-US" b="1" dirty="0"/>
              <a:t>Improve your technical skills</a:t>
            </a:r>
            <a:r>
              <a:rPr lang="en-US" dirty="0"/>
              <a:t>: </a:t>
            </a:r>
            <a:r>
              <a:rPr lang="en-US" dirty="0" smtClean="0"/>
              <a:t> </a:t>
            </a:r>
            <a:r>
              <a:rPr lang="en-US" dirty="0"/>
              <a:t>online course requires the development of new computer skills, as students learn to navigate different learning management systems (LMS) and programs. The skills students learn to participate in their online courses translate to many professions, including creating and sharing documents, incorporating audio/video materials into your assignments, completing online training sessions, </a:t>
            </a:r>
            <a:r>
              <a:rPr lang="en-US" dirty="0" err="1"/>
              <a:t>etc</a:t>
            </a:r>
            <a:endParaRPr lang="en-US" dirty="0"/>
          </a:p>
        </p:txBody>
      </p:sp>
    </p:spTree>
    <p:extLst>
      <p:ext uri="{BB962C8B-B14F-4D97-AF65-F5344CB8AC3E}">
        <p14:creationId xmlns:p14="http://schemas.microsoft.com/office/powerpoint/2010/main" val="3490317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advantages to online learning (cont’d)</a:t>
            </a:r>
            <a:endParaRPr lang="en-US" dirty="0"/>
          </a:p>
        </p:txBody>
      </p:sp>
      <p:sp>
        <p:nvSpPr>
          <p:cNvPr id="3" name="Content Placeholder 2"/>
          <p:cNvSpPr>
            <a:spLocks noGrp="1"/>
          </p:cNvSpPr>
          <p:nvPr>
            <p:ph idx="1"/>
          </p:nvPr>
        </p:nvSpPr>
        <p:spPr/>
        <p:txBody>
          <a:bodyPr/>
          <a:lstStyle/>
          <a:p>
            <a:pPr marL="0" indent="0">
              <a:buNone/>
            </a:pPr>
            <a:r>
              <a:rPr lang="en-US" dirty="0" smtClean="0"/>
              <a:t>10. </a:t>
            </a:r>
            <a:r>
              <a:rPr lang="en-US" b="1" dirty="0"/>
              <a:t>Transfer credits</a:t>
            </a:r>
            <a:r>
              <a:rPr lang="en-US" dirty="0"/>
              <a:t>: For college students who want to attend summer classes, but who live too far from their colleges or have to work summer jobs, taking online classes from an accredited college and transferring the credits to their primary college is a good idea. Students will be able to earn college credit while still </a:t>
            </a:r>
          </a:p>
        </p:txBody>
      </p:sp>
    </p:spTree>
    <p:extLst>
      <p:ext uri="{BB962C8B-B14F-4D97-AF65-F5344CB8AC3E}">
        <p14:creationId xmlns:p14="http://schemas.microsoft.com/office/powerpoint/2010/main" val="2558707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r>
              <a:rPr lang="en-US" dirty="0"/>
              <a:t> </a:t>
            </a:r>
            <a:r>
              <a:rPr lang="en-US" dirty="0" smtClean="0"/>
              <a:t>                            </a:t>
            </a:r>
            <a:r>
              <a:rPr lang="en-US" sz="5400" b="1" dirty="0"/>
              <a:t>T</a:t>
            </a:r>
            <a:r>
              <a:rPr lang="en-US" sz="5400" b="1" dirty="0" smtClean="0"/>
              <a:t>hank you !!!</a:t>
            </a:r>
            <a:endParaRPr lang="en-US" sz="5400" b="1" dirty="0"/>
          </a:p>
        </p:txBody>
      </p:sp>
    </p:spTree>
    <p:extLst>
      <p:ext uri="{BB962C8B-B14F-4D97-AF65-F5344CB8AC3E}">
        <p14:creationId xmlns:p14="http://schemas.microsoft.com/office/powerpoint/2010/main" val="3952711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Prepared by:</a:t>
            </a:r>
            <a:endParaRPr lang="en-US" dirty="0"/>
          </a:p>
        </p:txBody>
      </p:sp>
      <p:sp>
        <p:nvSpPr>
          <p:cNvPr id="3" name="Content Placeholder 2"/>
          <p:cNvSpPr>
            <a:spLocks noGrp="1"/>
          </p:cNvSpPr>
          <p:nvPr>
            <p:ph idx="1"/>
          </p:nvPr>
        </p:nvSpPr>
        <p:spPr>
          <a:xfrm rot="20953063">
            <a:off x="680321" y="2336873"/>
            <a:ext cx="9613861" cy="3599316"/>
          </a:xfrm>
        </p:spPr>
        <p:txBody>
          <a:bodyPr/>
          <a:lstStyle/>
          <a:p>
            <a:pPr marL="0" indent="0">
              <a:buNone/>
            </a:pPr>
            <a:endParaRPr lang="en-US" dirty="0" smtClean="0"/>
          </a:p>
          <a:p>
            <a:pPr marL="0" indent="0">
              <a:buNone/>
            </a:pPr>
            <a:endParaRPr lang="en-US" dirty="0"/>
          </a:p>
          <a:p>
            <a:pPr marL="0" indent="0">
              <a:buNone/>
            </a:pPr>
            <a:r>
              <a:rPr lang="en-US" sz="2800" dirty="0" smtClean="0">
                <a:latin typeface="Berlin Sans FB" panose="020E0602020502020306" pitchFamily="34" charset="0"/>
              </a:rPr>
              <a:t>Celestin NTUZIBAGIRWE; teacher of Computer science and ICT in Advanced level and Ordinary level </a:t>
            </a:r>
            <a:r>
              <a:rPr lang="en-US" sz="2800" dirty="0">
                <a:latin typeface="Berlin Sans FB" panose="020E0602020502020306" pitchFamily="34" charset="0"/>
              </a:rPr>
              <a:t> </a:t>
            </a:r>
            <a:r>
              <a:rPr lang="en-US" sz="2800" dirty="0" smtClean="0">
                <a:latin typeface="Berlin Sans FB" panose="020E0602020502020306" pitchFamily="34" charset="0"/>
              </a:rPr>
              <a:t>at GS GICURA in </a:t>
            </a:r>
            <a:r>
              <a:rPr lang="en-US" sz="2800" dirty="0" err="1" smtClean="0">
                <a:latin typeface="Berlin Sans FB" panose="020E0602020502020306" pitchFamily="34" charset="0"/>
              </a:rPr>
              <a:t>Burera</a:t>
            </a:r>
            <a:r>
              <a:rPr lang="en-US" sz="2800" dirty="0" smtClean="0">
                <a:latin typeface="Berlin Sans FB" panose="020E0602020502020306" pitchFamily="34" charset="0"/>
              </a:rPr>
              <a:t> district</a:t>
            </a:r>
            <a:endParaRPr lang="en-US" sz="2800" dirty="0">
              <a:latin typeface="Berlin Sans FB" panose="020E0602020502020306" pitchFamily="34" charset="0"/>
            </a:endParaRPr>
          </a:p>
        </p:txBody>
      </p:sp>
    </p:spTree>
    <p:extLst>
      <p:ext uri="{BB962C8B-B14F-4D97-AF65-F5344CB8AC3E}">
        <p14:creationId xmlns:p14="http://schemas.microsoft.com/office/powerpoint/2010/main" val="4006621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The </a:t>
            </a:r>
            <a:r>
              <a:rPr lang="en-US" sz="3600" b="1" dirty="0" smtClean="0"/>
              <a:t>advantages to online learning</a:t>
            </a:r>
            <a:endParaRPr lang="en-US" sz="3600" b="1" dirty="0"/>
          </a:p>
        </p:txBody>
      </p:sp>
      <p:sp>
        <p:nvSpPr>
          <p:cNvPr id="3" name="Content Placeholder 2"/>
          <p:cNvSpPr>
            <a:spLocks noGrp="1"/>
          </p:cNvSpPr>
          <p:nvPr>
            <p:ph idx="1"/>
          </p:nvPr>
        </p:nvSpPr>
        <p:spPr/>
        <p:txBody>
          <a:bodyPr/>
          <a:lstStyle/>
          <a:p>
            <a:pPr marL="0" indent="0">
              <a:buNone/>
            </a:pPr>
            <a:r>
              <a:rPr lang="en-US" dirty="0" smtClean="0"/>
              <a:t>1 . </a:t>
            </a:r>
            <a:r>
              <a:rPr lang="en-US" b="1" dirty="0"/>
              <a:t>Variety of programs and courses</a:t>
            </a:r>
            <a:r>
              <a:rPr lang="en-US" dirty="0"/>
              <a:t>: From traditional four-year universities to completely online career colleges, higher education today offers a variety of options for students. This means that no matter what students wish to study, from nursing to neuroscience, they can find online the courses or degree programs they need. They can also earn every academic degree online, all the way from a career certificate to a doctorate.</a:t>
            </a:r>
          </a:p>
          <a:p>
            <a:pPr marL="0" indent="0">
              <a:buNone/>
            </a:pPr>
            <a:endParaRPr lang="en-US" dirty="0"/>
          </a:p>
        </p:txBody>
      </p:sp>
    </p:spTree>
    <p:extLst>
      <p:ext uri="{BB962C8B-B14F-4D97-AF65-F5344CB8AC3E}">
        <p14:creationId xmlns:p14="http://schemas.microsoft.com/office/powerpoint/2010/main" val="3436378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advantages to online </a:t>
            </a:r>
            <a:r>
              <a:rPr lang="en-US" b="1" dirty="0" smtClean="0"/>
              <a:t>learning (cont’d)</a:t>
            </a:r>
            <a:endParaRPr lang="en-US" dirty="0"/>
          </a:p>
        </p:txBody>
      </p:sp>
      <p:sp>
        <p:nvSpPr>
          <p:cNvPr id="3" name="Content Placeholder 2"/>
          <p:cNvSpPr>
            <a:spLocks noGrp="1"/>
          </p:cNvSpPr>
          <p:nvPr>
            <p:ph idx="1"/>
          </p:nvPr>
        </p:nvSpPr>
        <p:spPr/>
        <p:txBody>
          <a:bodyPr/>
          <a:lstStyle/>
          <a:p>
            <a:pPr marL="0" indent="0">
              <a:buNone/>
            </a:pPr>
            <a:r>
              <a:rPr lang="en-US" dirty="0" smtClean="0"/>
              <a:t>2. </a:t>
            </a:r>
            <a:r>
              <a:rPr lang="en-US" b="1" dirty="0"/>
              <a:t>Lower total costs</a:t>
            </a:r>
            <a:r>
              <a:rPr lang="en-US" dirty="0"/>
              <a:t>: Online programs can be a more affordable option than traditional </a:t>
            </a:r>
            <a:r>
              <a:rPr lang="en-US" dirty="0" smtClean="0"/>
              <a:t>colleges. </a:t>
            </a:r>
            <a:r>
              <a:rPr lang="en-US" dirty="0"/>
              <a:t>For example, there are no commuting costs, and sometimes there is also not any required course materials such as textbooks because those are often available for free online. In addition, many colleges and universities have begun to accept credits earned via free massive open online courses (MOOCs), the most recent advance in online education. Free online courses such as these can help students fulfill general education requirements at little to no cost.</a:t>
            </a:r>
          </a:p>
          <a:p>
            <a:pPr marL="0" indent="0">
              <a:buNone/>
            </a:pPr>
            <a:endParaRPr lang="en-US" dirty="0"/>
          </a:p>
        </p:txBody>
      </p:sp>
    </p:spTree>
    <p:extLst>
      <p:ext uri="{BB962C8B-B14F-4D97-AF65-F5344CB8AC3E}">
        <p14:creationId xmlns:p14="http://schemas.microsoft.com/office/powerpoint/2010/main" val="3746486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The advantages to online learning (cont’d)</a:t>
            </a:r>
            <a:endParaRPr lang="en-US" sz="3600" dirty="0"/>
          </a:p>
        </p:txBody>
      </p:sp>
      <p:sp>
        <p:nvSpPr>
          <p:cNvPr id="3" name="Content Placeholder 2"/>
          <p:cNvSpPr>
            <a:spLocks noGrp="1"/>
          </p:cNvSpPr>
          <p:nvPr>
            <p:ph idx="1"/>
          </p:nvPr>
        </p:nvSpPr>
        <p:spPr/>
        <p:txBody>
          <a:bodyPr/>
          <a:lstStyle/>
          <a:p>
            <a:pPr marL="0" indent="0">
              <a:buNone/>
            </a:pPr>
            <a:r>
              <a:rPr lang="en-US" dirty="0" smtClean="0"/>
              <a:t>3. </a:t>
            </a:r>
            <a:r>
              <a:rPr lang="en-US" b="1" dirty="0"/>
              <a:t>More comfortable learning environment</a:t>
            </a:r>
            <a:r>
              <a:rPr lang="en-US" dirty="0"/>
              <a:t>: Commercials that featuring online students studying in the pajamas only skim the surface of one of the primary benefits of online education: there are no physical class sessions. Lectures and other materials are electronically sent to the student, who will then read them and complete assignments. Students will not have to fight traffic, find parking spaces, leave work early to go to class, or miss important family time.</a:t>
            </a:r>
          </a:p>
          <a:p>
            <a:pPr marL="0" indent="0">
              <a:buNone/>
            </a:pPr>
            <a:endParaRPr lang="en-US" dirty="0"/>
          </a:p>
        </p:txBody>
      </p:sp>
    </p:spTree>
    <p:extLst>
      <p:ext uri="{BB962C8B-B14F-4D97-AF65-F5344CB8AC3E}">
        <p14:creationId xmlns:p14="http://schemas.microsoft.com/office/powerpoint/2010/main" val="1487145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advantages to online learning (cont’d)</a:t>
            </a:r>
            <a:endParaRPr lang="en-US" dirty="0"/>
          </a:p>
        </p:txBody>
      </p:sp>
      <p:sp>
        <p:nvSpPr>
          <p:cNvPr id="3" name="Content Placeholder 2"/>
          <p:cNvSpPr>
            <a:spLocks noGrp="1"/>
          </p:cNvSpPr>
          <p:nvPr>
            <p:ph idx="1"/>
          </p:nvPr>
        </p:nvSpPr>
        <p:spPr/>
        <p:txBody>
          <a:bodyPr/>
          <a:lstStyle/>
          <a:p>
            <a:pPr marL="0" indent="0">
              <a:buNone/>
            </a:pPr>
            <a:r>
              <a:rPr lang="en-US" dirty="0" smtClean="0"/>
              <a:t>4. </a:t>
            </a:r>
            <a:r>
              <a:rPr lang="en-US" b="1" dirty="0"/>
              <a:t>Convenience and flexibility</a:t>
            </a:r>
            <a:r>
              <a:rPr lang="en-US" dirty="0"/>
              <a:t>: Online courses give students the opportunity to plan their study time around the rest of their day, instead of the other way around. Students can study and work when they are at their peak energy, whether that’s early morning or late at night. Course material is always accessible online, so there’s no need to schedule special trips to a library either. </a:t>
            </a:r>
          </a:p>
        </p:txBody>
      </p:sp>
    </p:spTree>
    <p:extLst>
      <p:ext uri="{BB962C8B-B14F-4D97-AF65-F5344CB8AC3E}">
        <p14:creationId xmlns:p14="http://schemas.microsoft.com/office/powerpoint/2010/main" val="169464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advantages to online learning (cont’d)</a:t>
            </a:r>
            <a:endParaRPr lang="en-US" dirty="0"/>
          </a:p>
        </p:txBody>
      </p:sp>
      <p:sp>
        <p:nvSpPr>
          <p:cNvPr id="3" name="Content Placeholder 2"/>
          <p:cNvSpPr>
            <a:spLocks noGrp="1"/>
          </p:cNvSpPr>
          <p:nvPr>
            <p:ph idx="1"/>
          </p:nvPr>
        </p:nvSpPr>
        <p:spPr/>
        <p:txBody>
          <a:bodyPr/>
          <a:lstStyle/>
          <a:p>
            <a:pPr marL="0" indent="0">
              <a:buNone/>
            </a:pPr>
            <a:r>
              <a:rPr lang="en-US" dirty="0" smtClean="0"/>
              <a:t>5. </a:t>
            </a:r>
            <a:r>
              <a:rPr lang="en-US" b="1" dirty="0"/>
              <a:t>More interaction and greater ability to concentrate</a:t>
            </a:r>
            <a:r>
              <a:rPr lang="en-US" dirty="0"/>
              <a:t>: While there is contradictory evidence about the rate of online student participation versus participation in traditional courses, one thing is certain: online courses offer shy or more reticent students the opportunity to participate in class discussions or chats with more ease than face-to-face class sessions. Some students even report that online courses are easier to concentrate in because they are not distracted by other students and classroom </a:t>
            </a:r>
            <a:r>
              <a:rPr lang="en-US" dirty="0" smtClean="0"/>
              <a:t>activity.</a:t>
            </a:r>
            <a:endParaRPr lang="en-US" dirty="0"/>
          </a:p>
        </p:txBody>
      </p:sp>
    </p:spTree>
    <p:extLst>
      <p:ext uri="{BB962C8B-B14F-4D97-AF65-F5344CB8AC3E}">
        <p14:creationId xmlns:p14="http://schemas.microsoft.com/office/powerpoint/2010/main" val="4115306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advantages to online learning (cont’d)</a:t>
            </a:r>
            <a:endParaRPr lang="en-US" dirty="0"/>
          </a:p>
        </p:txBody>
      </p:sp>
      <p:sp>
        <p:nvSpPr>
          <p:cNvPr id="3" name="Content Placeholder 2"/>
          <p:cNvSpPr>
            <a:spLocks noGrp="1"/>
          </p:cNvSpPr>
          <p:nvPr>
            <p:ph idx="1"/>
          </p:nvPr>
        </p:nvSpPr>
        <p:spPr/>
        <p:txBody>
          <a:bodyPr/>
          <a:lstStyle/>
          <a:p>
            <a:pPr marL="0" indent="0">
              <a:buNone/>
            </a:pPr>
            <a:r>
              <a:rPr lang="en-US" dirty="0" smtClean="0"/>
              <a:t>6. </a:t>
            </a:r>
            <a:r>
              <a:rPr lang="en-US" b="1" dirty="0"/>
              <a:t>Career advancement</a:t>
            </a:r>
            <a:r>
              <a:rPr lang="en-US" dirty="0"/>
              <a:t>: Students can take online courses and even complete entire degrees while working, while in-between jobs, or while taking time to raise a family. This academic work will explain any discontinuity or gaps in a resume as well. Also, earning a degree can show prospective employers that you are ambitious and want to remain informed and prepared for any new challenges.</a:t>
            </a:r>
          </a:p>
          <a:p>
            <a:pPr marL="0" indent="0">
              <a:buNone/>
            </a:pPr>
            <a:endParaRPr lang="en-US" dirty="0"/>
          </a:p>
        </p:txBody>
      </p:sp>
    </p:spTree>
    <p:extLst>
      <p:ext uri="{BB962C8B-B14F-4D97-AF65-F5344CB8AC3E}">
        <p14:creationId xmlns:p14="http://schemas.microsoft.com/office/powerpoint/2010/main" val="4212649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advantages to online learning (cont’d)</a:t>
            </a:r>
            <a:endParaRPr lang="en-US" dirty="0"/>
          </a:p>
        </p:txBody>
      </p:sp>
      <p:sp>
        <p:nvSpPr>
          <p:cNvPr id="3" name="Content Placeholder 2"/>
          <p:cNvSpPr>
            <a:spLocks noGrp="1"/>
          </p:cNvSpPr>
          <p:nvPr>
            <p:ph idx="1"/>
          </p:nvPr>
        </p:nvSpPr>
        <p:spPr/>
        <p:txBody>
          <a:bodyPr/>
          <a:lstStyle/>
          <a:p>
            <a:pPr marL="0" indent="0">
              <a:buNone/>
            </a:pPr>
            <a:r>
              <a:rPr lang="en-US" dirty="0" smtClean="0"/>
              <a:t>7. </a:t>
            </a:r>
            <a:r>
              <a:rPr lang="en-US" b="1" dirty="0"/>
              <a:t>Continue in your profession</a:t>
            </a:r>
            <a:r>
              <a:rPr lang="en-US" dirty="0"/>
              <a:t>: Even if someone wants to complete a degree program, it doesn’t mean that they want to leave their current job. For most students today, college costs mean that it’s necessary to continue working while in school. The previously mentioned flexibility of online degree programs enable students to keep working while also pursuing academic credentials.</a:t>
            </a:r>
          </a:p>
          <a:p>
            <a:pPr marL="0" indent="0">
              <a:buNone/>
            </a:pPr>
            <a:endParaRPr lang="en-US" dirty="0"/>
          </a:p>
        </p:txBody>
      </p:sp>
    </p:spTree>
    <p:extLst>
      <p:ext uri="{BB962C8B-B14F-4D97-AF65-F5344CB8AC3E}">
        <p14:creationId xmlns:p14="http://schemas.microsoft.com/office/powerpoint/2010/main" val="2197338694"/>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
  <TotalTime>24</TotalTime>
  <Words>854</Words>
  <Application>Microsoft Office PowerPoint</Application>
  <PresentationFormat>Widescreen</PresentationFormat>
  <Paragraphs>30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Berlin Sans FB</vt:lpstr>
      <vt:lpstr>Trebuchet MS</vt:lpstr>
      <vt:lpstr>Berlin</vt:lpstr>
      <vt:lpstr>  unit 14: Discuss the merits of such study options for online courses</vt:lpstr>
      <vt:lpstr>               Prepared by:</vt:lpstr>
      <vt:lpstr>The advantages to online learning</vt:lpstr>
      <vt:lpstr>The advantages to online learning (cont’d)</vt:lpstr>
      <vt:lpstr>The advantages to online learning (cont’d)</vt:lpstr>
      <vt:lpstr>The advantages to online learning (cont’d)</vt:lpstr>
      <vt:lpstr>The advantages to online learning (cont’d)</vt:lpstr>
      <vt:lpstr>The advantages to online learning (cont’d)</vt:lpstr>
      <vt:lpstr>The advantages to online learning (cont’d)</vt:lpstr>
      <vt:lpstr>The advantages to online learning (cont’d)</vt:lpstr>
      <vt:lpstr>The advantages to online learning (cont’d)</vt:lpstr>
      <vt:lpstr>The advantages to online learning (cont’d)</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14: Discuss the merits of such study options for online courses</dc:title>
  <dc:creator>ALICE UMUTESI</dc:creator>
  <cp:lastModifiedBy>ALICE UMUTESI</cp:lastModifiedBy>
  <cp:revision>4</cp:revision>
  <dcterms:created xsi:type="dcterms:W3CDTF">2018-01-06T14:08:26Z</dcterms:created>
  <dcterms:modified xsi:type="dcterms:W3CDTF">2018-01-06T14:32:44Z</dcterms:modified>
</cp:coreProperties>
</file>