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6" r:id="rId2"/>
    <p:sldId id="291" r:id="rId3"/>
    <p:sldId id="292" r:id="rId4"/>
    <p:sldId id="294" r:id="rId5"/>
    <p:sldId id="295" r:id="rId6"/>
    <p:sldId id="284" r:id="rId7"/>
    <p:sldId id="285" r:id="rId8"/>
    <p:sldId id="286" r:id="rId9"/>
    <p:sldId id="287" r:id="rId10"/>
    <p:sldId id="288" r:id="rId11"/>
    <p:sldId id="289" r:id="rId12"/>
    <p:sldId id="290" r:id="rId13"/>
    <p:sldId id="297" r:id="rId14"/>
    <p:sldId id="298" r:id="rId15"/>
    <p:sldId id="299" r:id="rId16"/>
    <p:sldId id="301" r:id="rId17"/>
    <p:sldId id="300" r:id="rId18"/>
    <p:sldId id="260" r:id="rId19"/>
    <p:sldId id="262" r:id="rId20"/>
    <p:sldId id="264" r:id="rId21"/>
    <p:sldId id="26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3" d="100"/>
          <a:sy n="73"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469580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2317731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86120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41553396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81310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25005036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513016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1281862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1227915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A2865AD-2D42-460B-B25E-4254248A3DF3}" type="datetimeFigureOut">
              <a:rPr lang="en-US" smtClean="0"/>
              <a:t>22-Dec-17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2412379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2865AD-2D42-460B-B25E-4254248A3DF3}" type="datetimeFigureOut">
              <a:rPr lang="en-US" smtClean="0"/>
              <a:t>22-Dec-17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4157080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A2865AD-2D42-460B-B25E-4254248A3DF3}" type="datetimeFigureOut">
              <a:rPr lang="en-US" smtClean="0"/>
              <a:t>22-Dec-17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3473419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A2865AD-2D42-460B-B25E-4254248A3DF3}" type="datetimeFigureOut">
              <a:rPr lang="en-US" smtClean="0"/>
              <a:t>22-Dec-17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3447805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2865AD-2D42-460B-B25E-4254248A3DF3}" type="datetimeFigureOut">
              <a:rPr lang="en-US" smtClean="0"/>
              <a:t>22-Dec-17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295523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A2865AD-2D42-460B-B25E-4254248A3DF3}" type="datetimeFigureOut">
              <a:rPr lang="en-US" smtClean="0"/>
              <a:t>22-Dec-17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3773891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A2865AD-2D42-460B-B25E-4254248A3DF3}" type="datetimeFigureOut">
              <a:rPr lang="en-US" smtClean="0"/>
              <a:t>22-Dec-17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A1F702-9E58-41E7-A345-6A71E0EAAA56}" type="slidenum">
              <a:rPr lang="en-US" smtClean="0"/>
              <a:t>‹#›</a:t>
            </a:fld>
            <a:endParaRPr lang="en-US"/>
          </a:p>
        </p:txBody>
      </p:sp>
    </p:spTree>
    <p:extLst>
      <p:ext uri="{BB962C8B-B14F-4D97-AF65-F5344CB8AC3E}">
        <p14:creationId xmlns:p14="http://schemas.microsoft.com/office/powerpoint/2010/main" val="3934189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A2865AD-2D42-460B-B25E-4254248A3DF3}" type="datetimeFigureOut">
              <a:rPr lang="en-US" smtClean="0"/>
              <a:t>22-Dec-17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1A1F702-9E58-41E7-A345-6A71E0EAAA56}" type="slidenum">
              <a:rPr lang="en-US" smtClean="0"/>
              <a:t>‹#›</a:t>
            </a:fld>
            <a:endParaRPr lang="en-US"/>
          </a:p>
        </p:txBody>
      </p:sp>
    </p:spTree>
    <p:extLst>
      <p:ext uri="{BB962C8B-B14F-4D97-AF65-F5344CB8AC3E}">
        <p14:creationId xmlns:p14="http://schemas.microsoft.com/office/powerpoint/2010/main" val="30033904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slideshare.net/wicaksana/individual-development-plan-33188678/13-Resources_Section_4_What_resource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slideshare.net/wicaksana/individual-development-plan-33188678/14-Time_Schedule_Section_5_Wha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slideshare.net/wicaksana/individual-development-plan-33188678/15-Completion_Section_6_When_hav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wisegeek.org/what-is-professional-development.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slideshare.net/wicaksana/individual-development-plan-33188678/3-What_is_an_IDP_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slideshare.net/wicaksana/individual-development-plan-33188678/4-Why_have_an_IDP_T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7017" y="3244334"/>
            <a:ext cx="8305625" cy="1323439"/>
          </a:xfrm>
          <a:prstGeom prst="rect">
            <a:avLst/>
          </a:prstGeom>
        </p:spPr>
        <p:txBody>
          <a:bodyPr wrap="square">
            <a:spAutoFit/>
          </a:bodyPr>
          <a:lstStyle/>
          <a:p>
            <a:r>
              <a:rPr lang="en-GB" sz="4000" dirty="0">
                <a:solidFill>
                  <a:srgbClr val="FF0000"/>
                </a:solidFill>
              </a:rPr>
              <a:t>Q1. Develop an individual personal development </a:t>
            </a:r>
            <a:r>
              <a:rPr lang="en-GB" sz="4000" dirty="0" smtClean="0">
                <a:solidFill>
                  <a:srgbClr val="FF0000"/>
                </a:solidFill>
              </a:rPr>
              <a:t>plan(IPD).</a:t>
            </a:r>
            <a:endParaRPr lang="en-US" dirty="0"/>
          </a:p>
        </p:txBody>
      </p:sp>
    </p:spTree>
    <p:extLst>
      <p:ext uri="{BB962C8B-B14F-4D97-AF65-F5344CB8AC3E}">
        <p14:creationId xmlns:p14="http://schemas.microsoft.com/office/powerpoint/2010/main" val="114076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Accessing the School's Database</a:t>
            </a:r>
            <a:r>
              <a:rPr lang="en-US" dirty="0" smtClean="0"/>
              <a:t> </a:t>
            </a:r>
            <a:r>
              <a:rPr lang="en-US" sz="4800" dirty="0" smtClean="0"/>
              <a:t/>
            </a:r>
            <a:br>
              <a:rPr lang="en-US" sz="4800" dirty="0" smtClean="0"/>
            </a:br>
            <a:endParaRPr lang="en-US" dirty="0"/>
          </a:p>
        </p:txBody>
      </p:sp>
      <p:sp>
        <p:nvSpPr>
          <p:cNvPr id="3" name="Content Placeholder 2"/>
          <p:cNvSpPr>
            <a:spLocks noGrp="1"/>
          </p:cNvSpPr>
          <p:nvPr>
            <p:ph idx="1"/>
          </p:nvPr>
        </p:nvSpPr>
        <p:spPr/>
        <p:txBody>
          <a:bodyPr>
            <a:normAutofit/>
          </a:bodyPr>
          <a:lstStyle/>
          <a:p>
            <a:pPr lvl="1"/>
            <a:r>
              <a:rPr lang="en-US" dirty="0" smtClean="0"/>
              <a:t>When appropriate, we can download files from our extensive database, and email them to you.</a:t>
            </a:r>
            <a:endParaRPr lang="en-US" sz="2800" dirty="0" smtClean="0"/>
          </a:p>
          <a:p>
            <a:pPr lvl="1"/>
            <a:r>
              <a:rPr lang="en-US" dirty="0" smtClean="0"/>
              <a:t>The school has a database which includes course notes </a:t>
            </a:r>
          </a:p>
          <a:p>
            <a:pPr lvl="1"/>
            <a:r>
              <a:rPr lang="en-US" dirty="0" smtClean="0"/>
              <a:t>If a student requests more information on something they are studying, it is very likely that we will be able to quickly email you something from the database.</a:t>
            </a:r>
            <a:endParaRPr lang="en-US" sz="2800" dirty="0" smtClean="0"/>
          </a:p>
          <a:p>
            <a:endParaRPr lang="en-US" dirty="0"/>
          </a:p>
        </p:txBody>
      </p:sp>
    </p:spTree>
    <p:extLst>
      <p:ext uri="{BB962C8B-B14F-4D97-AF65-F5344CB8AC3E}">
        <p14:creationId xmlns:p14="http://schemas.microsoft.com/office/powerpoint/2010/main" val="1425409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Make Valuable Contacts</a:t>
            </a:r>
            <a:r>
              <a:rPr lang="en-US" dirty="0" smtClean="0"/>
              <a:t> </a:t>
            </a:r>
            <a:r>
              <a:rPr lang="en-US" sz="4800" dirty="0" smtClean="0"/>
              <a:t/>
            </a:r>
            <a:br>
              <a:rPr lang="en-US" sz="4800" dirty="0" smtClean="0"/>
            </a:br>
            <a:endParaRPr lang="en-US" dirty="0"/>
          </a:p>
        </p:txBody>
      </p:sp>
      <p:sp>
        <p:nvSpPr>
          <p:cNvPr id="3" name="Content Placeholder 2"/>
          <p:cNvSpPr>
            <a:spLocks noGrp="1"/>
          </p:cNvSpPr>
          <p:nvPr>
            <p:ph idx="1"/>
          </p:nvPr>
        </p:nvSpPr>
        <p:spPr/>
        <p:txBody>
          <a:bodyPr/>
          <a:lstStyle/>
          <a:p>
            <a:pPr lvl="1"/>
            <a:r>
              <a:rPr lang="en-US" dirty="0" smtClean="0"/>
              <a:t>Contact people and organizations in our area of study.</a:t>
            </a:r>
            <a:endParaRPr lang="en-US" sz="2800" dirty="0" smtClean="0"/>
          </a:p>
          <a:p>
            <a:pPr lvl="1"/>
            <a:r>
              <a:rPr lang="en-US" dirty="0" smtClean="0"/>
              <a:t>Develop relationships which may be useful in our future work.</a:t>
            </a:r>
            <a:endParaRPr lang="en-US" sz="2800" dirty="0" smtClean="0"/>
          </a:p>
          <a:p>
            <a:endParaRPr lang="en-US" dirty="0"/>
          </a:p>
        </p:txBody>
      </p:sp>
    </p:spTree>
    <p:extLst>
      <p:ext uri="{BB962C8B-B14F-4D97-AF65-F5344CB8AC3E}">
        <p14:creationId xmlns:p14="http://schemas.microsoft.com/office/powerpoint/2010/main" val="13511060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Online Training</a:t>
            </a:r>
            <a:r>
              <a:rPr lang="en-US" dirty="0" smtClean="0"/>
              <a:t> </a:t>
            </a:r>
            <a:r>
              <a:rPr lang="en-US" sz="4800" dirty="0" smtClean="0"/>
              <a:t/>
            </a:r>
            <a:br>
              <a:rPr lang="en-US" sz="4800" dirty="0" smtClean="0"/>
            </a:br>
            <a:endParaRPr lang="en-US" dirty="0"/>
          </a:p>
        </p:txBody>
      </p:sp>
      <p:sp>
        <p:nvSpPr>
          <p:cNvPr id="3" name="Content Placeholder 2"/>
          <p:cNvSpPr>
            <a:spLocks noGrp="1"/>
          </p:cNvSpPr>
          <p:nvPr>
            <p:ph idx="1"/>
          </p:nvPr>
        </p:nvSpPr>
        <p:spPr/>
        <p:txBody>
          <a:bodyPr/>
          <a:lstStyle/>
          <a:p>
            <a:pPr lvl="1"/>
            <a:r>
              <a:rPr lang="en-US" dirty="0" smtClean="0"/>
              <a:t>Download course notes, perform self tests and chat with tutors and students. </a:t>
            </a:r>
            <a:endParaRPr lang="en-US" sz="2800" dirty="0" smtClean="0"/>
          </a:p>
          <a:p>
            <a:pPr lvl="1"/>
            <a:r>
              <a:rPr lang="en-US" dirty="0" smtClean="0"/>
              <a:t>Our online training system is state of the art, developed by our own computer programmers to be robust, reliable and effective.</a:t>
            </a:r>
            <a:endParaRPr lang="en-US" sz="2800" dirty="0" smtClean="0"/>
          </a:p>
          <a:p>
            <a:pPr lvl="1"/>
            <a:r>
              <a:rPr lang="en-US" dirty="0" smtClean="0"/>
              <a:t>Because we created the system, we control it unlike most universities and colleges, that use off the shelf course delivery systems. </a:t>
            </a:r>
          </a:p>
          <a:p>
            <a:pPr lvl="1"/>
            <a:r>
              <a:rPr lang="en-US" dirty="0" smtClean="0"/>
              <a:t>Our system has been built specifically to fit with our courses, and our courses, written by our staff to fit with the course delivery system.</a:t>
            </a:r>
            <a:endParaRPr lang="en-US" sz="2800" dirty="0" smtClean="0"/>
          </a:p>
          <a:p>
            <a:endParaRPr lang="en-US" dirty="0" smtClean="0"/>
          </a:p>
          <a:p>
            <a:endParaRPr lang="en-US" dirty="0"/>
          </a:p>
        </p:txBody>
      </p:sp>
    </p:spTree>
    <p:extLst>
      <p:ext uri="{BB962C8B-B14F-4D97-AF65-F5344CB8AC3E}">
        <p14:creationId xmlns:p14="http://schemas.microsoft.com/office/powerpoint/2010/main" val="2861580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Resources &amp;#x2013; Section 4: What"/>
              </a:rPr>
              <a:t>Resources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What resources do you need to complete my goals? </a:t>
            </a:r>
          </a:p>
          <a:p>
            <a:pPr marL="0" indent="0">
              <a:buNone/>
            </a:pPr>
            <a:r>
              <a:rPr lang="en-US" dirty="0" smtClean="0"/>
              <a:t>• Often a resource may be as simple as getting release time to take a course. </a:t>
            </a:r>
          </a:p>
          <a:p>
            <a:pPr marL="0" indent="0">
              <a:buNone/>
            </a:pPr>
            <a:r>
              <a:rPr lang="en-US" dirty="0" smtClean="0"/>
              <a:t>• However, other resources you may need include: funds to pay for outside training, education, memberships, conferences; coverage for your duties; temporarily adjusting your work schedule; getting support from your supervisor or support network. </a:t>
            </a:r>
            <a:endParaRPr lang="en-US" dirty="0"/>
          </a:p>
        </p:txBody>
      </p:sp>
    </p:spTree>
    <p:extLst>
      <p:ext uri="{BB962C8B-B14F-4D97-AF65-F5344CB8AC3E}">
        <p14:creationId xmlns:p14="http://schemas.microsoft.com/office/powerpoint/2010/main" val="30025203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Time Schedule &amp;#x2013; Section 5:"/>
              </a:rPr>
              <a:t>Time Schedule</a:t>
            </a:r>
            <a:endParaRPr lang="en-US" dirty="0"/>
          </a:p>
        </p:txBody>
      </p:sp>
      <p:sp>
        <p:nvSpPr>
          <p:cNvPr id="3" name="Content Placeholder 2"/>
          <p:cNvSpPr>
            <a:spLocks noGrp="1"/>
          </p:cNvSpPr>
          <p:nvPr>
            <p:ph idx="1"/>
          </p:nvPr>
        </p:nvSpPr>
        <p:spPr/>
        <p:txBody>
          <a:bodyPr/>
          <a:lstStyle/>
          <a:p>
            <a:pPr marL="0" indent="0">
              <a:buNone/>
            </a:pPr>
            <a:r>
              <a:rPr lang="en-US" dirty="0" smtClean="0"/>
              <a:t>• Write down the date you plan to start working on this goal and the date you plan to finish, for example, if you are taking a one-day workshop, then just put down the day of the workshop in both columns. </a:t>
            </a:r>
          </a:p>
          <a:p>
            <a:pPr marL="0" indent="0">
              <a:buNone/>
            </a:pPr>
            <a:r>
              <a:rPr lang="en-US" dirty="0" smtClean="0"/>
              <a:t>If you are taking the “Developing As A Supervisor” certificate series, write down the day of the first class in the start row and the day of the last class in the finish row. Filling out IDP Form </a:t>
            </a:r>
          </a:p>
          <a:p>
            <a:endParaRPr lang="en-US" dirty="0"/>
          </a:p>
        </p:txBody>
      </p:sp>
    </p:spTree>
    <p:extLst>
      <p:ext uri="{BB962C8B-B14F-4D97-AF65-F5344CB8AC3E}">
        <p14:creationId xmlns:p14="http://schemas.microsoft.com/office/powerpoint/2010/main" val="3920569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Completion &amp;#x2013; Section 6: When"/>
              </a:rPr>
              <a:t>Completion</a:t>
            </a:r>
            <a:endParaRPr lang="en-US" dirty="0"/>
          </a:p>
        </p:txBody>
      </p:sp>
      <p:sp>
        <p:nvSpPr>
          <p:cNvPr id="3" name="Content Placeholder 2"/>
          <p:cNvSpPr>
            <a:spLocks noGrp="1"/>
          </p:cNvSpPr>
          <p:nvPr>
            <p:ph idx="1"/>
          </p:nvPr>
        </p:nvSpPr>
        <p:spPr/>
        <p:txBody>
          <a:bodyPr/>
          <a:lstStyle/>
          <a:p>
            <a:pPr marL="0" indent="0">
              <a:buNone/>
            </a:pPr>
            <a:r>
              <a:rPr lang="en-US" dirty="0" smtClean="0"/>
              <a:t>• Check off and date your progress as each specific step is completed. Congratulations! </a:t>
            </a:r>
          </a:p>
        </p:txBody>
      </p:sp>
    </p:spTree>
    <p:extLst>
      <p:ext uri="{BB962C8B-B14F-4D97-AF65-F5344CB8AC3E}">
        <p14:creationId xmlns:p14="http://schemas.microsoft.com/office/powerpoint/2010/main" val="1385970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2149" y="3244334"/>
            <a:ext cx="8961120" cy="1446550"/>
          </a:xfrm>
          <a:prstGeom prst="rect">
            <a:avLst/>
          </a:prstGeom>
        </p:spPr>
        <p:txBody>
          <a:bodyPr wrap="square">
            <a:spAutoFit/>
          </a:bodyPr>
          <a:lstStyle/>
          <a:p>
            <a:r>
              <a:rPr lang="en-US" sz="4400" dirty="0" smtClean="0">
                <a:solidFill>
                  <a:schemeClr val="accent1"/>
                </a:solidFill>
              </a:rPr>
              <a:t>Q2. Professional development learning goals.</a:t>
            </a:r>
            <a:endParaRPr lang="en-US" sz="4400" dirty="0">
              <a:solidFill>
                <a:schemeClr val="accent1"/>
              </a:solidFill>
            </a:endParaRPr>
          </a:p>
        </p:txBody>
      </p:sp>
    </p:spTree>
    <p:extLst>
      <p:ext uri="{BB962C8B-B14F-4D97-AF65-F5344CB8AC3E}">
        <p14:creationId xmlns:p14="http://schemas.microsoft.com/office/powerpoint/2010/main" val="34452193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professional development?</a:t>
            </a:r>
            <a:endParaRPr lang="en-US" dirty="0"/>
          </a:p>
        </p:txBody>
      </p:sp>
      <p:sp>
        <p:nvSpPr>
          <p:cNvPr id="3" name="Content Placeholder 2"/>
          <p:cNvSpPr>
            <a:spLocks noGrp="1"/>
          </p:cNvSpPr>
          <p:nvPr>
            <p:ph idx="1"/>
          </p:nvPr>
        </p:nvSpPr>
        <p:spPr/>
        <p:txBody>
          <a:bodyPr/>
          <a:lstStyle/>
          <a:p>
            <a:r>
              <a:rPr lang="en-US" dirty="0" smtClean="0">
                <a:effectLst/>
              </a:rPr>
              <a:t>Professional development is the skills and knowledge an employee gains to optimize her personal development and job growth. </a:t>
            </a:r>
          </a:p>
          <a:p>
            <a:r>
              <a:rPr lang="en-US" dirty="0" smtClean="0">
                <a:effectLst/>
              </a:rPr>
              <a:t>It includes learning opportunities, such as college degrees and coursework, or attending conferences or training sessions.</a:t>
            </a:r>
          </a:p>
          <a:p>
            <a:r>
              <a:rPr lang="en-US" dirty="0" smtClean="0">
                <a:effectLst/>
              </a:rPr>
              <a:t>This development is an extensive and collaborative process; upon completion, an evaluation of progress is usually performed. </a:t>
            </a:r>
          </a:p>
          <a:p>
            <a:r>
              <a:rPr lang="en-US" dirty="0" smtClean="0">
                <a:effectLst/>
              </a:rPr>
              <a:t>Many different professionals engage in such learning opportunities, including teachers, lawyers, healthcare professionals, and engineers.</a:t>
            </a:r>
            <a:endParaRPr lang="en-US" dirty="0"/>
          </a:p>
        </p:txBody>
      </p:sp>
    </p:spTree>
    <p:extLst>
      <p:ext uri="{BB962C8B-B14F-4D97-AF65-F5344CB8AC3E}">
        <p14:creationId xmlns:p14="http://schemas.microsoft.com/office/powerpoint/2010/main" val="30272421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 I Choose the Best Professional Development for Teachers?</a:t>
            </a:r>
            <a:endParaRPr lang="en-US" dirty="0"/>
          </a:p>
        </p:txBody>
      </p:sp>
      <p:sp>
        <p:nvSpPr>
          <p:cNvPr id="3" name="Content Placeholder 2"/>
          <p:cNvSpPr>
            <a:spLocks noGrp="1"/>
          </p:cNvSpPr>
          <p:nvPr>
            <p:ph idx="1"/>
          </p:nvPr>
        </p:nvSpPr>
        <p:spPr/>
        <p:txBody>
          <a:bodyPr>
            <a:normAutofit/>
          </a:bodyPr>
          <a:lstStyle/>
          <a:p>
            <a:r>
              <a:rPr lang="en-US" dirty="0" smtClean="0">
                <a:effectLst/>
              </a:rPr>
              <a:t>The best </a:t>
            </a:r>
            <a:r>
              <a:rPr lang="en-US" dirty="0" smtClean="0">
                <a:effectLst/>
                <a:hlinkClick r:id="rId2"/>
              </a:rPr>
              <a:t>professional development</a:t>
            </a:r>
            <a:r>
              <a:rPr lang="en-US" dirty="0" smtClean="0">
                <a:effectLst/>
              </a:rPr>
              <a:t> for teachers meets certification requirements, is relevant, provides opportunities for discussion and can be completed outside school hours. </a:t>
            </a:r>
          </a:p>
          <a:p>
            <a:r>
              <a:rPr lang="en-US" dirty="0" smtClean="0">
                <a:effectLst/>
              </a:rPr>
              <a:t>People who become teachers typically are dedicated to learning and have made a lifelong commitment to education. </a:t>
            </a:r>
          </a:p>
          <a:p>
            <a:r>
              <a:rPr lang="en-US" dirty="0" smtClean="0">
                <a:effectLst/>
              </a:rPr>
              <a:t>Select a program that is relevant to teaching. This can include training that is focused on a particular subject matter or further information on education theory and approaches. </a:t>
            </a:r>
          </a:p>
          <a:p>
            <a:endParaRPr lang="en-US" dirty="0" smtClean="0">
              <a:effectLst/>
            </a:endParaRPr>
          </a:p>
        </p:txBody>
      </p:sp>
    </p:spTree>
    <p:extLst>
      <p:ext uri="{BB962C8B-B14F-4D97-AF65-F5344CB8AC3E}">
        <p14:creationId xmlns:p14="http://schemas.microsoft.com/office/powerpoint/2010/main" val="3724854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development goals</a:t>
            </a:r>
            <a:endParaRPr lang="en-US" dirty="0"/>
          </a:p>
        </p:txBody>
      </p:sp>
      <p:sp>
        <p:nvSpPr>
          <p:cNvPr id="3" name="Content Placeholder 2"/>
          <p:cNvSpPr>
            <a:spLocks noGrp="1"/>
          </p:cNvSpPr>
          <p:nvPr>
            <p:ph idx="1"/>
          </p:nvPr>
        </p:nvSpPr>
        <p:spPr/>
        <p:txBody>
          <a:bodyPr>
            <a:normAutofit/>
          </a:bodyPr>
          <a:lstStyle/>
          <a:p>
            <a:r>
              <a:rPr lang="en-US" dirty="0" smtClean="0"/>
              <a:t>Professional development goals vary depending on the field a person works in, but usually fall into three broad areas. Job-specific goals have to do with tasks that are part of an employee's job responsibilities. </a:t>
            </a:r>
          </a:p>
          <a:p>
            <a:r>
              <a:rPr lang="en-US" dirty="0" smtClean="0"/>
              <a:t>Educational goals are about gaining advanced knowledge in a subject.</a:t>
            </a:r>
            <a:endParaRPr lang="en-US" dirty="0"/>
          </a:p>
        </p:txBody>
      </p:sp>
    </p:spTree>
    <p:extLst>
      <p:ext uri="{BB962C8B-B14F-4D97-AF65-F5344CB8AC3E}">
        <p14:creationId xmlns:p14="http://schemas.microsoft.com/office/powerpoint/2010/main" val="3255634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What is an IDP? &amp;#x2022;"/>
              </a:rPr>
              <a:t>What is an IDP?</a:t>
            </a: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a:t>
            </a:r>
            <a:r>
              <a:rPr lang="en-US" dirty="0" smtClean="0"/>
              <a:t>A written plan that outlines what career goals I want to accomplish and what steps I can take to meet those goals. </a:t>
            </a:r>
          </a:p>
          <a:p>
            <a:pPr marL="0" indent="0">
              <a:buNone/>
            </a:pPr>
            <a:r>
              <a:rPr lang="en-US" dirty="0" smtClean="0"/>
              <a:t>• A tool you can use to identify, organize and plan my career. </a:t>
            </a:r>
          </a:p>
          <a:p>
            <a:pPr marL="0" indent="0">
              <a:buNone/>
            </a:pPr>
            <a:r>
              <a:rPr lang="en-US" dirty="0" smtClean="0"/>
              <a:t>• A tool for creating a personalized plan that best reflects my career aspirations, whether I want to plan for professional development, promotional opportunities or retirement in the next few years. </a:t>
            </a:r>
          </a:p>
          <a:p>
            <a:endParaRPr lang="en-US" dirty="0"/>
          </a:p>
        </p:txBody>
      </p:sp>
    </p:spTree>
    <p:extLst>
      <p:ext uri="{BB962C8B-B14F-4D97-AF65-F5344CB8AC3E}">
        <p14:creationId xmlns:p14="http://schemas.microsoft.com/office/powerpoint/2010/main" val="35237847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1519" y="2413338"/>
            <a:ext cx="11077303" cy="2677656"/>
          </a:xfrm>
          <a:prstGeom prst="rect">
            <a:avLst/>
          </a:prstGeom>
        </p:spPr>
        <p:txBody>
          <a:bodyPr wrap="square">
            <a:spAutoFit/>
          </a:bodyPr>
          <a:lstStyle/>
          <a:p>
            <a:r>
              <a:rPr lang="en-US" sz="2800" dirty="0" smtClean="0"/>
              <a:t>A goal to improve proficiency in a broad area such as project management, which includes skills in time management, planning, and sometimes personnel coordination, would be a skill-set goal. </a:t>
            </a:r>
          </a:p>
          <a:p>
            <a:endParaRPr lang="en-US" sz="2800" dirty="0"/>
          </a:p>
          <a:p>
            <a:r>
              <a:rPr lang="en-US" sz="2800" dirty="0" smtClean="0"/>
              <a:t>Such goals are often easier to achieve if they are broken down into smaller steps. </a:t>
            </a:r>
          </a:p>
        </p:txBody>
      </p:sp>
    </p:spTree>
    <p:extLst>
      <p:ext uri="{BB962C8B-B14F-4D97-AF65-F5344CB8AC3E}">
        <p14:creationId xmlns:p14="http://schemas.microsoft.com/office/powerpoint/2010/main" val="10717601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chemeClr val="accent1"/>
                </a:solidFill>
              </a:rPr>
              <a:t>Continuing professional development</a:t>
            </a:r>
            <a:r>
              <a:rPr lang="en-US" dirty="0" smtClean="0">
                <a:solidFill>
                  <a:schemeClr val="accent1"/>
                </a:solidFill>
              </a:rPr>
              <a:t>(CPD)</a:t>
            </a:r>
            <a:endParaRPr lang="en-US" dirty="0">
              <a:solidFill>
                <a:schemeClr val="accent1"/>
              </a:solidFill>
            </a:endParaRPr>
          </a:p>
        </p:txBody>
      </p:sp>
      <p:sp>
        <p:nvSpPr>
          <p:cNvPr id="3" name="Content Placeholder 2"/>
          <p:cNvSpPr>
            <a:spLocks noGrp="1"/>
          </p:cNvSpPr>
          <p:nvPr>
            <p:ph idx="1"/>
          </p:nvPr>
        </p:nvSpPr>
        <p:spPr/>
        <p:txBody>
          <a:bodyPr>
            <a:normAutofit/>
          </a:bodyPr>
          <a:lstStyle/>
          <a:p>
            <a:r>
              <a:rPr lang="en-US" dirty="0" smtClean="0"/>
              <a:t>In some fields, professional development is required and has specific parameters that must be met. Teachers in many districts are required to have professional development plans, for example, and continuing professional development</a:t>
            </a:r>
            <a:r>
              <a:rPr lang="en-US" dirty="0"/>
              <a:t> </a:t>
            </a:r>
            <a:r>
              <a:rPr lang="en-US" dirty="0" smtClean="0"/>
              <a:t>(CPD) or continuing professional education (CPE) is usually required to maintain a professional license in fields such as medicine, nursing, and law. </a:t>
            </a:r>
            <a:endParaRPr lang="en-US" dirty="0" smtClean="0"/>
          </a:p>
          <a:p>
            <a:endParaRPr lang="en-US" dirty="0"/>
          </a:p>
          <a:p>
            <a:pPr marL="0" indent="0">
              <a:buNone/>
            </a:pPr>
            <a:endParaRPr lang="en-US" dirty="0"/>
          </a:p>
          <a:p>
            <a:pPr marL="0" indent="0">
              <a:buNone/>
            </a:pPr>
            <a:r>
              <a:rPr lang="en-US" dirty="0"/>
              <a:t>www.acsedu.com/learning/studying-on-the-internet.aspx</a:t>
            </a:r>
          </a:p>
          <a:p>
            <a:endParaRPr lang="en-US" dirty="0" smtClean="0"/>
          </a:p>
        </p:txBody>
      </p:sp>
    </p:spTree>
    <p:extLst>
      <p:ext uri="{BB962C8B-B14F-4D97-AF65-F5344CB8AC3E}">
        <p14:creationId xmlns:p14="http://schemas.microsoft.com/office/powerpoint/2010/main" val="3987078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hlinkClick r:id="rId2" tooltip="Why have an IDP &amp;#x2022;"/>
              </a:rPr>
              <a:t>Why have an IDP</a:t>
            </a:r>
            <a:endParaRPr lang="en-US" dirty="0"/>
          </a:p>
        </p:txBody>
      </p:sp>
      <p:sp>
        <p:nvSpPr>
          <p:cNvPr id="3" name="Content Placeholder 2"/>
          <p:cNvSpPr>
            <a:spLocks noGrp="1"/>
          </p:cNvSpPr>
          <p:nvPr>
            <p:ph idx="1"/>
          </p:nvPr>
        </p:nvSpPr>
        <p:spPr/>
        <p:txBody>
          <a:bodyPr>
            <a:normAutofit/>
          </a:bodyPr>
          <a:lstStyle/>
          <a:p>
            <a:r>
              <a:rPr lang="en-US" dirty="0" smtClean="0"/>
              <a:t> To focus my professional efforts and identify individual work goals.</a:t>
            </a:r>
          </a:p>
          <a:p>
            <a:r>
              <a:rPr lang="en-US" dirty="0" smtClean="0"/>
              <a:t> To use as a communication, development and/or planning tool. </a:t>
            </a:r>
          </a:p>
          <a:p>
            <a:pPr marL="0" indent="0">
              <a:buNone/>
            </a:pPr>
            <a:r>
              <a:rPr lang="en-US" dirty="0" smtClean="0"/>
              <a:t>• To assist in obtaining resources, (e.g., scholarships, fee assistance or training funds); some departments request an IDP as part of their professional development program. </a:t>
            </a:r>
          </a:p>
          <a:p>
            <a:pPr marL="0" indent="0">
              <a:buNone/>
            </a:pPr>
            <a:r>
              <a:rPr lang="en-US" dirty="0" smtClean="0"/>
              <a:t>• To serve as your career action plan for skill building, professional development and career management. </a:t>
            </a:r>
          </a:p>
          <a:p>
            <a:endParaRPr lang="en-US" dirty="0"/>
          </a:p>
        </p:txBody>
      </p:sp>
    </p:spTree>
    <p:extLst>
      <p:ext uri="{BB962C8B-B14F-4D97-AF65-F5344CB8AC3E}">
        <p14:creationId xmlns:p14="http://schemas.microsoft.com/office/powerpoint/2010/main" val="15845940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I</a:t>
            </a:r>
            <a:r>
              <a:rPr lang="en-US" dirty="0" smtClean="0">
                <a:solidFill>
                  <a:schemeClr val="accent1"/>
                </a:solidFill>
              </a:rPr>
              <a:t>dentify and write down your goals</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t>One possibility is that you can use the IDP to jump start your goal setting. </a:t>
            </a:r>
          </a:p>
          <a:p>
            <a:r>
              <a:rPr lang="en-US" dirty="0" smtClean="0"/>
              <a:t>If you are not sure what your career goals are then you might try the following </a:t>
            </a:r>
          </a:p>
          <a:p>
            <a:endParaRPr lang="en-US" dirty="0"/>
          </a:p>
        </p:txBody>
      </p:sp>
    </p:spTree>
    <p:extLst>
      <p:ext uri="{BB962C8B-B14F-4D97-AF65-F5344CB8AC3E}">
        <p14:creationId xmlns:p14="http://schemas.microsoft.com/office/powerpoint/2010/main" val="3522022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5577" y="3105835"/>
            <a:ext cx="8608423" cy="1200329"/>
          </a:xfrm>
          <a:prstGeom prst="rect">
            <a:avLst/>
          </a:prstGeom>
        </p:spPr>
        <p:txBody>
          <a:bodyPr wrap="square">
            <a:spAutoFit/>
          </a:bodyPr>
          <a:lstStyle/>
          <a:p>
            <a:r>
              <a:rPr lang="en-US" sz="3600" dirty="0">
                <a:solidFill>
                  <a:srgbClr val="FF0000"/>
                </a:solidFill>
              </a:rPr>
              <a:t>some of the ways I</a:t>
            </a:r>
            <a:r>
              <a:rPr lang="en-US" sz="3600" dirty="0" smtClean="0">
                <a:solidFill>
                  <a:srgbClr val="FF0000"/>
                </a:solidFill>
              </a:rPr>
              <a:t> </a:t>
            </a:r>
            <a:r>
              <a:rPr lang="en-US" sz="3600" dirty="0">
                <a:solidFill>
                  <a:srgbClr val="FF0000"/>
                </a:solidFill>
              </a:rPr>
              <a:t>may use the internet to aid </a:t>
            </a:r>
            <a:r>
              <a:rPr lang="en-US" sz="3600" dirty="0" smtClean="0">
                <a:solidFill>
                  <a:srgbClr val="FF0000"/>
                </a:solidFill>
              </a:rPr>
              <a:t>our teaching</a:t>
            </a:r>
            <a:endParaRPr lang="en-US" sz="3600" b="1" dirty="0">
              <a:solidFill>
                <a:srgbClr val="FF0000"/>
              </a:solidFill>
            </a:endParaRPr>
          </a:p>
        </p:txBody>
      </p:sp>
    </p:spTree>
    <p:extLst>
      <p:ext uri="{BB962C8B-B14F-4D97-AF65-F5344CB8AC3E}">
        <p14:creationId xmlns:p14="http://schemas.microsoft.com/office/powerpoint/2010/main" val="28459188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Contacting Tutors</a:t>
            </a:r>
            <a:r>
              <a:rPr lang="en-US" dirty="0" smtClean="0"/>
              <a:t> </a:t>
            </a:r>
            <a:r>
              <a:rPr lang="en-US" sz="4800" dirty="0" smtClean="0"/>
              <a:t/>
            </a:r>
            <a:br>
              <a:rPr lang="en-US" sz="4800" dirty="0" smtClean="0"/>
            </a:br>
            <a:endParaRPr lang="en-US" dirty="0"/>
          </a:p>
        </p:txBody>
      </p:sp>
      <p:sp>
        <p:nvSpPr>
          <p:cNvPr id="3" name="Content Placeholder 2"/>
          <p:cNvSpPr>
            <a:spLocks noGrp="1"/>
          </p:cNvSpPr>
          <p:nvPr>
            <p:ph idx="1"/>
          </p:nvPr>
        </p:nvSpPr>
        <p:spPr/>
        <p:txBody>
          <a:bodyPr>
            <a:normAutofit/>
          </a:bodyPr>
          <a:lstStyle/>
          <a:p>
            <a:pPr marL="0" indent="0">
              <a:buNone/>
            </a:pPr>
            <a:endParaRPr lang="en-US" sz="3600" dirty="0"/>
          </a:p>
          <a:p>
            <a:pPr lvl="1"/>
            <a:r>
              <a:rPr lang="en-US" dirty="0" smtClean="0"/>
              <a:t>Email </a:t>
            </a:r>
            <a:r>
              <a:rPr lang="en-US" dirty="0"/>
              <a:t>us any questions regarding your studies, and we will respond when we next check our email (usually daily</a:t>
            </a:r>
            <a:r>
              <a:rPr lang="en-US" dirty="0" smtClean="0"/>
              <a:t>).</a:t>
            </a:r>
            <a:endParaRPr lang="en-US" sz="2800" dirty="0"/>
          </a:p>
        </p:txBody>
      </p:sp>
    </p:spTree>
    <p:extLst>
      <p:ext uri="{BB962C8B-B14F-4D97-AF65-F5344CB8AC3E}">
        <p14:creationId xmlns:p14="http://schemas.microsoft.com/office/powerpoint/2010/main" val="644548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Sending Assignments</a:t>
            </a:r>
            <a:r>
              <a:rPr lang="en-US" dirty="0" smtClean="0"/>
              <a:t> </a:t>
            </a:r>
            <a:r>
              <a:rPr lang="en-US" sz="4800" dirty="0" smtClean="0"/>
              <a:t/>
            </a:r>
            <a:br>
              <a:rPr lang="en-US" sz="4800" dirty="0" smtClean="0"/>
            </a:br>
            <a:endParaRPr lang="en-US" dirty="0"/>
          </a:p>
        </p:txBody>
      </p:sp>
      <p:sp>
        <p:nvSpPr>
          <p:cNvPr id="3" name="Content Placeholder 2"/>
          <p:cNvSpPr>
            <a:spLocks noGrp="1"/>
          </p:cNvSpPr>
          <p:nvPr>
            <p:ph idx="1"/>
          </p:nvPr>
        </p:nvSpPr>
        <p:spPr/>
        <p:txBody>
          <a:bodyPr>
            <a:normAutofit/>
          </a:bodyPr>
          <a:lstStyle/>
          <a:p>
            <a:pPr lvl="1"/>
            <a:r>
              <a:rPr lang="en-US" dirty="0" smtClean="0"/>
              <a:t>Any typed or written assignments can be sent to us by email.</a:t>
            </a:r>
            <a:br>
              <a:rPr lang="en-US" dirty="0" smtClean="0"/>
            </a:br>
            <a:r>
              <a:rPr lang="en-US" dirty="0" smtClean="0"/>
              <a:t>This saves the cost of postage, can be faster, and is perhaps more reliable than the postal system sometimes is.</a:t>
            </a:r>
            <a:endParaRPr lang="en-US" sz="2800" dirty="0" smtClean="0"/>
          </a:p>
          <a:p>
            <a:pPr lvl="1"/>
            <a:r>
              <a:rPr lang="en-US" dirty="0" smtClean="0"/>
              <a:t>Photos or drawings may be sent over the internet if you have access to a scanner.</a:t>
            </a:r>
            <a:endParaRPr lang="en-US" sz="2800" dirty="0" smtClean="0"/>
          </a:p>
          <a:p>
            <a:pPr lvl="1"/>
            <a:r>
              <a:rPr lang="en-US" dirty="0" smtClean="0"/>
              <a:t>Some assignment work (e.g. samples of things you made) may still need to be sent via the post (or a courier).</a:t>
            </a:r>
            <a:endParaRPr lang="en-US" sz="2800" dirty="0" smtClean="0"/>
          </a:p>
          <a:p>
            <a:endParaRPr lang="en-US" dirty="0" smtClean="0"/>
          </a:p>
          <a:p>
            <a:endParaRPr lang="en-US" dirty="0"/>
          </a:p>
        </p:txBody>
      </p:sp>
    </p:spTree>
    <p:extLst>
      <p:ext uri="{BB962C8B-B14F-4D97-AF65-F5344CB8AC3E}">
        <p14:creationId xmlns:p14="http://schemas.microsoft.com/office/powerpoint/2010/main" val="3100267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Communicating with Other teachers</a:t>
            </a:r>
            <a:r>
              <a:rPr lang="en-US" dirty="0" smtClean="0"/>
              <a:t> </a:t>
            </a:r>
            <a:r>
              <a:rPr lang="en-US" sz="4800" dirty="0" smtClean="0"/>
              <a:t/>
            </a:r>
            <a:br>
              <a:rPr lang="en-US" sz="4800" dirty="0" smtClean="0"/>
            </a:br>
            <a:endParaRPr lang="en-US" dirty="0"/>
          </a:p>
        </p:txBody>
      </p:sp>
      <p:sp>
        <p:nvSpPr>
          <p:cNvPr id="3" name="Content Placeholder 2"/>
          <p:cNvSpPr>
            <a:spLocks noGrp="1"/>
          </p:cNvSpPr>
          <p:nvPr>
            <p:ph idx="1"/>
          </p:nvPr>
        </p:nvSpPr>
        <p:spPr/>
        <p:txBody>
          <a:bodyPr>
            <a:normAutofit/>
          </a:bodyPr>
          <a:lstStyle/>
          <a:p>
            <a:pPr lvl="1"/>
            <a:r>
              <a:rPr lang="en-US" dirty="0" smtClean="0"/>
              <a:t>Find other teachers living in our locality.</a:t>
            </a:r>
            <a:endParaRPr lang="en-US" sz="2800" dirty="0" smtClean="0"/>
          </a:p>
          <a:p>
            <a:pPr lvl="1"/>
            <a:r>
              <a:rPr lang="en-US" dirty="0" smtClean="0"/>
              <a:t>Liaise with them, share information, discuss your projects and assignments over the net.</a:t>
            </a:r>
            <a:endParaRPr lang="en-US" sz="2800" dirty="0" smtClean="0"/>
          </a:p>
        </p:txBody>
      </p:sp>
    </p:spTree>
    <p:extLst>
      <p:ext uri="{BB962C8B-B14F-4D97-AF65-F5344CB8AC3E}">
        <p14:creationId xmlns:p14="http://schemas.microsoft.com/office/powerpoint/2010/main" val="2860618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Research for Assignments</a:t>
            </a:r>
            <a:r>
              <a:rPr lang="en-US" dirty="0" smtClean="0"/>
              <a:t> </a:t>
            </a:r>
            <a:r>
              <a:rPr lang="en-US" sz="4800" dirty="0" smtClean="0"/>
              <a:t/>
            </a:r>
            <a:br>
              <a:rPr lang="en-US" sz="4800" dirty="0" smtClean="0"/>
            </a:br>
            <a:endParaRPr lang="en-US" dirty="0"/>
          </a:p>
        </p:txBody>
      </p:sp>
      <p:sp>
        <p:nvSpPr>
          <p:cNvPr id="3" name="Content Placeholder 2"/>
          <p:cNvSpPr>
            <a:spLocks noGrp="1"/>
          </p:cNvSpPr>
          <p:nvPr>
            <p:ph idx="1"/>
          </p:nvPr>
        </p:nvSpPr>
        <p:spPr/>
        <p:txBody>
          <a:bodyPr>
            <a:normAutofit/>
          </a:bodyPr>
          <a:lstStyle/>
          <a:p>
            <a:pPr lvl="1"/>
            <a:r>
              <a:rPr lang="en-US" dirty="0" smtClean="0"/>
              <a:t>Search information for any research work via the internet.</a:t>
            </a:r>
            <a:endParaRPr lang="en-US" sz="2800" dirty="0" smtClean="0"/>
          </a:p>
          <a:p>
            <a:pPr lvl="1"/>
            <a:r>
              <a:rPr lang="en-US" dirty="0" smtClean="0"/>
              <a:t>Email the school for suggestions about where and how to search for specific information and contacts over the net.</a:t>
            </a:r>
            <a:endParaRPr lang="en-US" sz="2800" dirty="0" smtClean="0"/>
          </a:p>
          <a:p>
            <a:pPr lvl="1"/>
            <a:r>
              <a:rPr lang="en-US" dirty="0" smtClean="0"/>
              <a:t>Use an internet search engine to find addresses and phone numbers of contacts you can visit to undertake practical or research tasks in your studies.</a:t>
            </a:r>
            <a:endParaRPr lang="en-US" sz="2800" dirty="0" smtClean="0"/>
          </a:p>
          <a:p>
            <a:endParaRPr lang="en-US" dirty="0"/>
          </a:p>
        </p:txBody>
      </p:sp>
    </p:spTree>
    <p:extLst>
      <p:ext uri="{BB962C8B-B14F-4D97-AF65-F5344CB8AC3E}">
        <p14:creationId xmlns:p14="http://schemas.microsoft.com/office/powerpoint/2010/main" val="406036913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192</TotalTime>
  <Words>1041</Words>
  <Application>Microsoft Office PowerPoint</Application>
  <PresentationFormat>Widescreen</PresentationFormat>
  <Paragraphs>70</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Trebuchet MS</vt:lpstr>
      <vt:lpstr>Wingdings 3</vt:lpstr>
      <vt:lpstr>Facet</vt:lpstr>
      <vt:lpstr>PowerPoint Presentation</vt:lpstr>
      <vt:lpstr>What is an IDP?</vt:lpstr>
      <vt:lpstr>Why have an IDP</vt:lpstr>
      <vt:lpstr>Identify and write down your goals</vt:lpstr>
      <vt:lpstr>PowerPoint Presentation</vt:lpstr>
      <vt:lpstr>Contacting Tutors  </vt:lpstr>
      <vt:lpstr>Sending Assignments  </vt:lpstr>
      <vt:lpstr>Communicating with Other teachers  </vt:lpstr>
      <vt:lpstr>Research for Assignments  </vt:lpstr>
      <vt:lpstr>Accessing the School's Database  </vt:lpstr>
      <vt:lpstr>Make Valuable Contacts  </vt:lpstr>
      <vt:lpstr>Online Training  </vt:lpstr>
      <vt:lpstr>Resources</vt:lpstr>
      <vt:lpstr>Time Schedule</vt:lpstr>
      <vt:lpstr>Completion</vt:lpstr>
      <vt:lpstr>PowerPoint Presentation</vt:lpstr>
      <vt:lpstr>What is a professional development?</vt:lpstr>
      <vt:lpstr>How do I Choose the Best Professional Development for Teachers?</vt:lpstr>
      <vt:lpstr>Professional development goals</vt:lpstr>
      <vt:lpstr>PowerPoint Presentation</vt:lpstr>
      <vt:lpstr>Continuing professional development(CPD)</vt:lpstr>
    </vt:vector>
  </TitlesOfParts>
  <Company>Rwanda MINEDUC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professional development?</dc:title>
  <dc:creator>Teacher</dc:creator>
  <cp:lastModifiedBy>Teacher</cp:lastModifiedBy>
  <cp:revision>17</cp:revision>
  <dcterms:created xsi:type="dcterms:W3CDTF">2017-12-22T11:59:10Z</dcterms:created>
  <dcterms:modified xsi:type="dcterms:W3CDTF">2017-12-22T15:18:04Z</dcterms:modified>
</cp:coreProperties>
</file>