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5" r:id="rId17"/>
    <p:sldId id="276" r:id="rId18"/>
    <p:sldId id="277" r:id="rId19"/>
    <p:sldId id="278" r:id="rId20"/>
    <p:sldId id="279" r:id="rId21"/>
    <p:sldId id="280" r:id="rId22"/>
    <p:sldId id="281" r:id="rId23"/>
    <p:sldId id="282" r:id="rId24"/>
    <p:sldId id="283" r:id="rId25"/>
    <p:sldId id="274" r:id="rId26"/>
    <p:sldId id="27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D8B5D2B-3B50-4810-A8C1-C2D83274041D}"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A45F5-2957-478A-82FE-0AFC17C7563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8B5D2B-3B50-4810-A8C1-C2D83274041D}"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A45F5-2957-478A-82FE-0AFC17C7563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D8B5D2B-3B50-4810-A8C1-C2D83274041D}"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A45F5-2957-478A-82FE-0AFC17C75638}"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8B5D2B-3B50-4810-A8C1-C2D83274041D}"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A45F5-2957-478A-82FE-0AFC17C75638}"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8B5D2B-3B50-4810-A8C1-C2D83274041D}"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A45F5-2957-478A-82FE-0AFC17C7563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D8B5D2B-3B50-4810-A8C1-C2D83274041D}"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8A45F5-2957-478A-82FE-0AFC17C75638}"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D8B5D2B-3B50-4810-A8C1-C2D83274041D}" type="datetimeFigureOut">
              <a:rPr lang="en-US" smtClean="0"/>
              <a:t>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8A45F5-2957-478A-82FE-0AFC17C7563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8B5D2B-3B50-4810-A8C1-C2D83274041D}" type="datetimeFigureOut">
              <a:rPr lang="en-US" smtClean="0"/>
              <a:t>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8A45F5-2957-478A-82FE-0AFC17C7563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D8B5D2B-3B50-4810-A8C1-C2D83274041D}" type="datetimeFigureOut">
              <a:rPr lang="en-US" smtClean="0"/>
              <a:t>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8A45F5-2957-478A-82FE-0AFC17C7563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D8B5D2B-3B50-4810-A8C1-C2D83274041D}"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8A45F5-2957-478A-82FE-0AFC17C75638}"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8B5D2B-3B50-4810-A8C1-C2D83274041D}"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8A45F5-2957-478A-82FE-0AFC17C75638}"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D8B5D2B-3B50-4810-A8C1-C2D83274041D}" type="datetimeFigureOut">
              <a:rPr lang="en-US" smtClean="0"/>
              <a:t>1/11/2018</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18A45F5-2957-478A-82FE-0AFC17C75638}"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65006" y="1905000"/>
            <a:ext cx="6400800" cy="1143000"/>
          </a:xfrm>
        </p:spPr>
        <p:txBody>
          <a:bodyPr>
            <a:normAutofit/>
          </a:bodyPr>
          <a:lstStyle/>
          <a:p>
            <a:r>
              <a:rPr lang="en-US" sz="3600" b="1" dirty="0" smtClean="0">
                <a:solidFill>
                  <a:schemeClr val="tx1"/>
                </a:solidFill>
                <a:effectLst>
                  <a:outerShdw blurRad="38100" dist="38100" dir="2700000" algn="tl">
                    <a:srgbClr val="000000">
                      <a:alpha val="43137"/>
                    </a:srgbClr>
                  </a:outerShdw>
                </a:effectLst>
              </a:rPr>
              <a:t>BY Celestin NTUZIBAGIRWE</a:t>
            </a:r>
            <a:endParaRPr lang="en-US" sz="3600" b="1" dirty="0">
              <a:solidFill>
                <a:schemeClr val="tx1"/>
              </a:solidFill>
              <a:effectLst>
                <a:outerShdw blurRad="38100" dist="38100" dir="2700000" algn="tl">
                  <a:srgbClr val="000000">
                    <a:alpha val="43137"/>
                  </a:srgbClr>
                </a:outerShdw>
              </a:effectLst>
            </a:endParaRPr>
          </a:p>
        </p:txBody>
      </p:sp>
      <p:sp>
        <p:nvSpPr>
          <p:cNvPr id="4" name="Rectangle 3"/>
          <p:cNvSpPr/>
          <p:nvPr/>
        </p:nvSpPr>
        <p:spPr>
          <a:xfrm>
            <a:off x="0" y="418981"/>
            <a:ext cx="9601200" cy="630942"/>
          </a:xfrm>
          <a:prstGeom prst="rect">
            <a:avLst/>
          </a:prstGeom>
        </p:spPr>
        <p:txBody>
          <a:bodyPr wrap="square">
            <a:spAutoFit/>
          </a:bodyPr>
          <a:lstStyle/>
          <a:p>
            <a:r>
              <a:rPr lang="en-US" dirty="0" smtClean="0"/>
              <a:t> </a:t>
            </a:r>
            <a:r>
              <a:rPr lang="en-US" sz="3500" b="1" dirty="0" smtClean="0">
                <a:effectLst>
                  <a:outerShdw blurRad="38100" dist="38100" dir="2700000" algn="tl">
                    <a:srgbClr val="000000">
                      <a:alpha val="43137"/>
                    </a:srgbClr>
                  </a:outerShdw>
                </a:effectLst>
              </a:rPr>
              <a:t>Importance of Troubleshooting </a:t>
            </a:r>
            <a:r>
              <a:rPr lang="en-US" sz="3500" b="1" dirty="0" smtClean="0">
                <a:effectLst>
                  <a:outerShdw blurRad="38100" dist="38100" dir="2700000" algn="tl">
                    <a:srgbClr val="000000">
                      <a:alpha val="43137"/>
                    </a:srgbClr>
                  </a:outerShdw>
                </a:effectLst>
              </a:rPr>
              <a:t>ICT</a:t>
            </a:r>
            <a:endParaRPr lang="en-US" sz="3500" b="1" dirty="0">
              <a:effectLst>
                <a:outerShdw blurRad="38100" dist="38100" dir="2700000" algn="tl">
                  <a:srgbClr val="000000">
                    <a:alpha val="43137"/>
                  </a:srgbClr>
                </a:outerShdw>
              </a:effectLst>
            </a:endParaRPr>
          </a:p>
        </p:txBody>
      </p:sp>
      <p:sp>
        <p:nvSpPr>
          <p:cNvPr id="5" name="Subtitle 2"/>
          <p:cNvSpPr txBox="1">
            <a:spLocks/>
          </p:cNvSpPr>
          <p:nvPr/>
        </p:nvSpPr>
        <p:spPr>
          <a:xfrm>
            <a:off x="169606" y="3487994"/>
            <a:ext cx="8991600" cy="11430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b="1" dirty="0" smtClean="0">
                <a:solidFill>
                  <a:schemeClr val="tx1"/>
                </a:solidFill>
                <a:effectLst>
                  <a:outerShdw blurRad="38100" dist="38100" dir="2700000" algn="tl">
                    <a:srgbClr val="000000">
                      <a:alpha val="43137"/>
                    </a:srgbClr>
                  </a:outerShdw>
                </a:effectLst>
              </a:rPr>
              <a:t>………………………..</a:t>
            </a:r>
            <a:endParaRPr lang="en-US"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90182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76200"/>
            <a:ext cx="8534400" cy="6832640"/>
          </a:xfrm>
          <a:prstGeom prst="rect">
            <a:avLst/>
          </a:prstGeom>
        </p:spPr>
        <p:txBody>
          <a:bodyPr wrap="square">
            <a:spAutoFit/>
          </a:bodyPr>
          <a:lstStyle/>
          <a:p>
            <a:endParaRPr lang="en-US" dirty="0"/>
          </a:p>
          <a:p>
            <a:pPr algn="just"/>
            <a:r>
              <a:rPr lang="en-US" sz="2800" dirty="0"/>
              <a:t>- </a:t>
            </a:r>
            <a:r>
              <a:rPr lang="en-US" sz="2800" b="1" dirty="0"/>
              <a:t>Remove temporary files </a:t>
            </a:r>
            <a:r>
              <a:rPr lang="en-US" sz="2800" dirty="0"/>
              <a:t>from the Internet. To do so: </a:t>
            </a:r>
          </a:p>
          <a:p>
            <a:pPr algn="just"/>
            <a:r>
              <a:rPr lang="en-US" sz="2800" dirty="0"/>
              <a:t>o Click Start button | My Computer or Computer. </a:t>
            </a:r>
          </a:p>
          <a:p>
            <a:pPr algn="just"/>
            <a:r>
              <a:rPr lang="en-US" sz="2800" dirty="0"/>
              <a:t>o Click Open Control Panel at the top of the window. </a:t>
            </a:r>
          </a:p>
          <a:p>
            <a:pPr algn="just"/>
            <a:r>
              <a:rPr lang="en-US" sz="2800" dirty="0"/>
              <a:t>o Click Network | Internet |Internet Options. </a:t>
            </a:r>
          </a:p>
          <a:p>
            <a:pPr algn="just"/>
            <a:r>
              <a:rPr lang="en-US" sz="2800" dirty="0"/>
              <a:t>o Select the General tab and click Delete under Browsing History. </a:t>
            </a:r>
          </a:p>
          <a:p>
            <a:pPr algn="just"/>
            <a:r>
              <a:rPr lang="en-US" sz="2800" dirty="0"/>
              <a:t>- Perform a </a:t>
            </a:r>
            <a:r>
              <a:rPr lang="en-US" sz="2800" b="1" dirty="0"/>
              <a:t>disk cleanup</a:t>
            </a:r>
            <a:r>
              <a:rPr lang="en-US" sz="2800" dirty="0"/>
              <a:t>. To do so: </a:t>
            </a:r>
          </a:p>
          <a:p>
            <a:pPr algn="just"/>
            <a:r>
              <a:rPr lang="en-US" sz="2800" dirty="0"/>
              <a:t>o Click Start button | My Computer or Computer. </a:t>
            </a:r>
          </a:p>
          <a:p>
            <a:pPr algn="just"/>
            <a:r>
              <a:rPr lang="en-US" sz="2800" dirty="0"/>
              <a:t>o Highlight the local C drive by clicking on it once. </a:t>
            </a:r>
          </a:p>
          <a:p>
            <a:pPr algn="just"/>
            <a:r>
              <a:rPr lang="en-US" sz="2800" dirty="0"/>
              <a:t>o Select the properties button at the top left of the window. </a:t>
            </a:r>
          </a:p>
          <a:p>
            <a:pPr algn="just"/>
            <a:r>
              <a:rPr lang="en-US" sz="2800" dirty="0"/>
              <a:t>o Go to the General tab and select Disk Cleanup. </a:t>
            </a:r>
          </a:p>
          <a:p>
            <a:pPr algn="just"/>
            <a:r>
              <a:rPr lang="en-US" sz="2800" dirty="0"/>
              <a:t>o Once the Disk Cleanup finishes running, click on Clean up System Files; this will delete any unnecessary system-related files from your local disk. </a:t>
            </a:r>
          </a:p>
        </p:txBody>
      </p:sp>
    </p:spTree>
    <p:extLst>
      <p:ext uri="{BB962C8B-B14F-4D97-AF65-F5344CB8AC3E}">
        <p14:creationId xmlns:p14="http://schemas.microsoft.com/office/powerpoint/2010/main" val="17047310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3348" y="228600"/>
            <a:ext cx="8686800" cy="4247317"/>
          </a:xfrm>
          <a:prstGeom prst="rect">
            <a:avLst/>
          </a:prstGeom>
        </p:spPr>
        <p:txBody>
          <a:bodyPr wrap="square">
            <a:spAutoFit/>
          </a:bodyPr>
          <a:lstStyle/>
          <a:p>
            <a:endParaRPr lang="en-US" dirty="0"/>
          </a:p>
          <a:p>
            <a:r>
              <a:rPr lang="en-US" sz="2800" dirty="0"/>
              <a:t>- Information in computer files changes often, resulting in gaps or spaces within the file. This takes up more space on the computer and can cause the computer to slow down. To reclaim these gaps in space, run </a:t>
            </a:r>
            <a:r>
              <a:rPr lang="en-US" sz="2800" b="1" dirty="0"/>
              <a:t>disk defrag</a:t>
            </a:r>
            <a:r>
              <a:rPr lang="en-US" sz="2800" dirty="0"/>
              <a:t>. To do so: </a:t>
            </a:r>
          </a:p>
          <a:p>
            <a:r>
              <a:rPr lang="en-US" sz="2800" dirty="0"/>
              <a:t>o Click start | My Computer or Computer. </a:t>
            </a:r>
          </a:p>
          <a:p>
            <a:r>
              <a:rPr lang="en-US" sz="2800" dirty="0"/>
              <a:t>o Highlight the local C drive by clicking on it once. </a:t>
            </a:r>
          </a:p>
          <a:p>
            <a:r>
              <a:rPr lang="en-US" sz="2800" dirty="0"/>
              <a:t>o Select the properties button at the top left of the window. </a:t>
            </a:r>
          </a:p>
          <a:p>
            <a:r>
              <a:rPr lang="en-US" sz="2800" dirty="0"/>
              <a:t>o Go to the Tools tab and select Run Defragmentation. </a:t>
            </a:r>
          </a:p>
        </p:txBody>
      </p:sp>
    </p:spTree>
    <p:extLst>
      <p:ext uri="{BB962C8B-B14F-4D97-AF65-F5344CB8AC3E}">
        <p14:creationId xmlns:p14="http://schemas.microsoft.com/office/powerpoint/2010/main" val="3211478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457200"/>
            <a:ext cx="8610600" cy="4678204"/>
          </a:xfrm>
          <a:prstGeom prst="rect">
            <a:avLst/>
          </a:prstGeom>
        </p:spPr>
        <p:txBody>
          <a:bodyPr wrap="square">
            <a:spAutoFit/>
          </a:bodyPr>
          <a:lstStyle/>
          <a:p>
            <a:endParaRPr lang="en-US" dirty="0"/>
          </a:p>
          <a:p>
            <a:pPr algn="just"/>
            <a:r>
              <a:rPr lang="en-US" sz="2800" dirty="0"/>
              <a:t>Old or unused programs that aren’t being used may still have components running behind the scenes when you start your computer, which can slow down the system. You can prevent these programs from running when you start your computer by removing unused shortcuts and turning off unused program services. </a:t>
            </a:r>
          </a:p>
          <a:p>
            <a:pPr algn="just"/>
            <a:r>
              <a:rPr lang="en-US" sz="2800" dirty="0"/>
              <a:t>- Remove unused shortcuts from Windows startup </a:t>
            </a:r>
          </a:p>
          <a:p>
            <a:pPr algn="just"/>
            <a:r>
              <a:rPr lang="en-US" sz="2800" dirty="0"/>
              <a:t>o Click Start button | Select All Programs | Click Startup </a:t>
            </a:r>
          </a:p>
          <a:p>
            <a:pPr algn="just"/>
            <a:r>
              <a:rPr lang="en-US" sz="2800" dirty="0"/>
              <a:t>o Right-click the shortcuts that you do not use and click delete </a:t>
            </a:r>
          </a:p>
        </p:txBody>
      </p:sp>
    </p:spTree>
    <p:extLst>
      <p:ext uri="{BB962C8B-B14F-4D97-AF65-F5344CB8AC3E}">
        <p14:creationId xmlns:p14="http://schemas.microsoft.com/office/powerpoint/2010/main" val="29656398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52400"/>
            <a:ext cx="8305800" cy="3816429"/>
          </a:xfrm>
          <a:prstGeom prst="rect">
            <a:avLst/>
          </a:prstGeom>
        </p:spPr>
        <p:txBody>
          <a:bodyPr wrap="square">
            <a:spAutoFit/>
          </a:bodyPr>
          <a:lstStyle/>
          <a:p>
            <a:endParaRPr lang="en-US" dirty="0"/>
          </a:p>
          <a:p>
            <a:pPr algn="just"/>
            <a:r>
              <a:rPr lang="en-US" sz="2800" dirty="0"/>
              <a:t>- Disable unused program services </a:t>
            </a:r>
          </a:p>
          <a:p>
            <a:pPr algn="just"/>
            <a:r>
              <a:rPr lang="en-US" sz="2800" dirty="0"/>
              <a:t>o Click Start button | Control Panel | Administrative Tools | Services </a:t>
            </a:r>
          </a:p>
          <a:p>
            <a:pPr algn="just"/>
            <a:r>
              <a:rPr lang="en-US" sz="2800" dirty="0"/>
              <a:t>o For each program/service that you are </a:t>
            </a:r>
            <a:r>
              <a:rPr lang="en-US" sz="2800" b="1" dirty="0"/>
              <a:t>certain </a:t>
            </a:r>
            <a:r>
              <a:rPr lang="en-US" sz="2800" dirty="0"/>
              <a:t>that you do not need, click on the Service to highlight it, click the Stop link to stop the service from running, then double-click the service, choose Startup Type of Disabled, and click OK. </a:t>
            </a:r>
          </a:p>
        </p:txBody>
      </p:sp>
    </p:spTree>
    <p:extLst>
      <p:ext uri="{BB962C8B-B14F-4D97-AF65-F5344CB8AC3E}">
        <p14:creationId xmlns:p14="http://schemas.microsoft.com/office/powerpoint/2010/main" val="19296093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58847"/>
            <a:ext cx="8915400" cy="6217087"/>
          </a:xfrm>
          <a:prstGeom prst="rect">
            <a:avLst/>
          </a:prstGeom>
        </p:spPr>
        <p:txBody>
          <a:bodyPr wrap="square">
            <a:spAutoFit/>
          </a:bodyPr>
          <a:lstStyle/>
          <a:p>
            <a:endParaRPr lang="en-US" dirty="0"/>
          </a:p>
          <a:p>
            <a:pPr algn="just"/>
            <a:r>
              <a:rPr lang="en-US" sz="2200" dirty="0"/>
              <a:t>Run a virus scan to remove potential viruses that can slow down your computer. </a:t>
            </a:r>
          </a:p>
          <a:p>
            <a:pPr algn="just"/>
            <a:r>
              <a:rPr lang="en-US" sz="2200" dirty="0" smtClean="0"/>
              <a:t> </a:t>
            </a:r>
            <a:endParaRPr lang="en-US" sz="2200" dirty="0"/>
          </a:p>
          <a:p>
            <a:pPr algn="just"/>
            <a:r>
              <a:rPr lang="en-US" sz="2800" b="1" dirty="0">
                <a:effectLst>
                  <a:outerShdw blurRad="38100" dist="38100" dir="2700000" algn="tl">
                    <a:srgbClr val="000000">
                      <a:alpha val="43137"/>
                    </a:srgbClr>
                  </a:outerShdw>
                </a:effectLst>
              </a:rPr>
              <a:t>Issue: The browser’s homepage suddenly changed.</a:t>
            </a:r>
            <a:r>
              <a:rPr lang="en-US" sz="2200" dirty="0"/>
              <a:t> </a:t>
            </a:r>
          </a:p>
          <a:p>
            <a:pPr algn="just"/>
            <a:r>
              <a:rPr lang="en-US" sz="2200" dirty="0"/>
              <a:t> This is a common symptom that a virus or browser hijacker may have infected the computer. </a:t>
            </a:r>
          </a:p>
          <a:p>
            <a:pPr algn="just"/>
            <a:r>
              <a:rPr lang="en-US" sz="2200" dirty="0"/>
              <a:t> Try re-setting the home page to the default: </a:t>
            </a:r>
          </a:p>
          <a:p>
            <a:pPr algn="just"/>
            <a:r>
              <a:rPr lang="en-US" sz="2200" dirty="0"/>
              <a:t>o In Internet Explorer: </a:t>
            </a:r>
          </a:p>
          <a:p>
            <a:pPr algn="just"/>
            <a:r>
              <a:rPr lang="en-US" sz="2200" dirty="0"/>
              <a:t> On the Tools menu, click Internet Options. </a:t>
            </a:r>
          </a:p>
          <a:p>
            <a:pPr algn="just"/>
            <a:r>
              <a:rPr lang="en-US" sz="2200" dirty="0"/>
              <a:t> Click the General tab. </a:t>
            </a:r>
          </a:p>
          <a:p>
            <a:pPr algn="just"/>
            <a:r>
              <a:rPr lang="en-US" sz="2200" dirty="0"/>
              <a:t> In the Address box, type the Web address you want for your home page. </a:t>
            </a:r>
          </a:p>
          <a:p>
            <a:pPr algn="just"/>
            <a:r>
              <a:rPr lang="en-US" sz="2200" dirty="0"/>
              <a:t> Click OK. </a:t>
            </a:r>
          </a:p>
          <a:p>
            <a:pPr algn="just"/>
            <a:r>
              <a:rPr lang="en-US" sz="2200" dirty="0"/>
              <a:t>o In Mozilla Foxfire: </a:t>
            </a:r>
          </a:p>
          <a:p>
            <a:pPr algn="just"/>
            <a:r>
              <a:rPr lang="en-US" sz="2200" dirty="0"/>
              <a:t> Open the web site you want to set as your home page. </a:t>
            </a:r>
          </a:p>
          <a:p>
            <a:pPr algn="just"/>
            <a:r>
              <a:rPr lang="en-US" sz="2200" dirty="0"/>
              <a:t> Click the icon to the left of the web address and drag it to the Home button. </a:t>
            </a:r>
          </a:p>
          <a:p>
            <a:pPr algn="just"/>
            <a:r>
              <a:rPr lang="en-US" sz="2200" dirty="0"/>
              <a:t> Click Yes. </a:t>
            </a:r>
          </a:p>
        </p:txBody>
      </p:sp>
    </p:spTree>
    <p:extLst>
      <p:ext uri="{BB962C8B-B14F-4D97-AF65-F5344CB8AC3E}">
        <p14:creationId xmlns:p14="http://schemas.microsoft.com/office/powerpoint/2010/main" val="1750996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9884" y="304800"/>
            <a:ext cx="8610600" cy="2954655"/>
          </a:xfrm>
          <a:prstGeom prst="rect">
            <a:avLst/>
          </a:prstGeom>
        </p:spPr>
        <p:txBody>
          <a:bodyPr wrap="square">
            <a:spAutoFit/>
          </a:bodyPr>
          <a:lstStyle/>
          <a:p>
            <a:endParaRPr lang="en-US" dirty="0"/>
          </a:p>
          <a:p>
            <a:pPr algn="just"/>
            <a:r>
              <a:rPr lang="en-US" sz="2800" dirty="0"/>
              <a:t>If the home page still reverts back to the “new” page, do an Internet search using keywords that include the name of the “new” homepage and the word “virus.” If there is a virus, this search may reveal more information on the virus and how it can be safely removed. </a:t>
            </a:r>
          </a:p>
          <a:p>
            <a:pPr algn="just"/>
            <a:r>
              <a:rPr lang="en-US" sz="2800" dirty="0"/>
              <a:t> Run a virus scan. </a:t>
            </a:r>
          </a:p>
        </p:txBody>
      </p:sp>
    </p:spTree>
    <p:extLst>
      <p:ext uri="{BB962C8B-B14F-4D97-AF65-F5344CB8AC3E}">
        <p14:creationId xmlns:p14="http://schemas.microsoft.com/office/powerpoint/2010/main" val="3804071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381000"/>
            <a:ext cx="8686799" cy="5745163"/>
          </a:xfrm>
        </p:spPr>
        <p:txBody>
          <a:bodyPr/>
          <a:lstStyle/>
          <a:p>
            <a:endParaRPr lang="en-US" dirty="0"/>
          </a:p>
        </p:txBody>
      </p:sp>
    </p:spTree>
    <p:extLst>
      <p:ext uri="{BB962C8B-B14F-4D97-AF65-F5344CB8AC3E}">
        <p14:creationId xmlns:p14="http://schemas.microsoft.com/office/powerpoint/2010/main" val="42219789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normAutofit fontScale="90000"/>
          </a:bodyPr>
          <a:lstStyle/>
          <a:p>
            <a:r>
              <a:rPr lang="en-US" sz="3600" b="1" dirty="0">
                <a:solidFill>
                  <a:schemeClr val="tx1"/>
                </a:solidFill>
              </a:rPr>
              <a:t>The Power-On Self-Test, and error </a:t>
            </a:r>
            <a:r>
              <a:rPr lang="en-US" sz="3600" b="1" dirty="0" smtClean="0">
                <a:solidFill>
                  <a:schemeClr val="tx1"/>
                </a:solidFill>
              </a:rPr>
              <a:t>codes Cont..</a:t>
            </a:r>
            <a:endParaRPr lang="en-US" sz="3600" dirty="0">
              <a:solidFill>
                <a:schemeClr val="tx1"/>
              </a:solidFill>
            </a:endParaRPr>
          </a:p>
        </p:txBody>
      </p:sp>
      <p:sp>
        <p:nvSpPr>
          <p:cNvPr id="3" name="Content Placeholder 2"/>
          <p:cNvSpPr>
            <a:spLocks noGrp="1"/>
          </p:cNvSpPr>
          <p:nvPr>
            <p:ph idx="1"/>
          </p:nvPr>
        </p:nvSpPr>
        <p:spPr>
          <a:xfrm>
            <a:off x="457200" y="1066800"/>
            <a:ext cx="8229600" cy="5410200"/>
          </a:xfrm>
        </p:spPr>
        <p:txBody>
          <a:bodyPr>
            <a:normAutofit lnSpcReduction="10000"/>
          </a:bodyPr>
          <a:lstStyle/>
          <a:p>
            <a:pPr marL="0" indent="0" algn="just">
              <a:buNone/>
            </a:pPr>
            <a:r>
              <a:rPr lang="en-US" sz="3200" b="1" dirty="0">
                <a:solidFill>
                  <a:schemeClr val="tx1"/>
                </a:solidFill>
              </a:rPr>
              <a:t>If something is wrong with your computer, an error code will be displayed on the top of your screen. </a:t>
            </a:r>
            <a:r>
              <a:rPr lang="en-US" sz="3200" b="1" dirty="0" smtClean="0">
                <a:solidFill>
                  <a:schemeClr val="tx1"/>
                </a:solidFill>
              </a:rPr>
              <a:t>For example</a:t>
            </a:r>
            <a:r>
              <a:rPr lang="en-US" sz="3200" b="1" dirty="0">
                <a:solidFill>
                  <a:schemeClr val="tx1"/>
                </a:solidFill>
              </a:rPr>
              <a:t>, any error between 201 and 299 means that there is a problem with your RAM memory; </a:t>
            </a:r>
            <a:r>
              <a:rPr lang="en-US" sz="3200" b="1" dirty="0" smtClean="0">
                <a:solidFill>
                  <a:schemeClr val="tx1"/>
                </a:solidFill>
              </a:rPr>
              <a:t>any error </a:t>
            </a:r>
            <a:r>
              <a:rPr lang="en-US" sz="3200" b="1" dirty="0">
                <a:solidFill>
                  <a:schemeClr val="tx1"/>
                </a:solidFill>
              </a:rPr>
              <a:t>between 601 and 699 means there is a problem with your floppy disk drive and/or floppy </a:t>
            </a:r>
            <a:r>
              <a:rPr lang="en-US" sz="3200" b="1" dirty="0" smtClean="0">
                <a:solidFill>
                  <a:schemeClr val="tx1"/>
                </a:solidFill>
              </a:rPr>
              <a:t>disk controller</a:t>
            </a:r>
            <a:r>
              <a:rPr lang="en-US" sz="3200" b="1" dirty="0">
                <a:solidFill>
                  <a:schemeClr val="tx1"/>
                </a:solidFill>
              </a:rPr>
              <a:t>. You will be prompted to press the "F1" key to continue booting the computer; normally, you </a:t>
            </a:r>
            <a:r>
              <a:rPr lang="en-US" sz="3200" b="1" dirty="0" smtClean="0">
                <a:solidFill>
                  <a:schemeClr val="tx1"/>
                </a:solidFill>
              </a:rPr>
              <a:t>will want </a:t>
            </a:r>
            <a:r>
              <a:rPr lang="en-US" sz="3200" b="1" dirty="0">
                <a:solidFill>
                  <a:schemeClr val="tx1"/>
                </a:solidFill>
              </a:rPr>
              <a:t>to power-down the PC and repair the problem before continuing to use it.</a:t>
            </a:r>
          </a:p>
          <a:p>
            <a:endParaRPr lang="en-US" dirty="0"/>
          </a:p>
          <a:p>
            <a:endParaRPr lang="en-US" dirty="0"/>
          </a:p>
        </p:txBody>
      </p:sp>
    </p:spTree>
    <p:extLst>
      <p:ext uri="{BB962C8B-B14F-4D97-AF65-F5344CB8AC3E}">
        <p14:creationId xmlns:p14="http://schemas.microsoft.com/office/powerpoint/2010/main" val="11622957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noAutofit/>
          </a:bodyPr>
          <a:lstStyle/>
          <a:p>
            <a:r>
              <a:rPr lang="en-US" sz="3200" b="1" dirty="0">
                <a:solidFill>
                  <a:schemeClr val="tx1"/>
                </a:solidFill>
              </a:rPr>
              <a:t>The Power-On Self-Test, and error codes Cont..</a:t>
            </a:r>
            <a:endParaRPr lang="en-US" sz="3200" dirty="0">
              <a:solidFill>
                <a:schemeClr val="tx1"/>
              </a:solidFill>
            </a:endParaRPr>
          </a:p>
        </p:txBody>
      </p:sp>
      <p:sp>
        <p:nvSpPr>
          <p:cNvPr id="3" name="Content Placeholder 2"/>
          <p:cNvSpPr>
            <a:spLocks noGrp="1"/>
          </p:cNvSpPr>
          <p:nvPr>
            <p:ph idx="1"/>
          </p:nvPr>
        </p:nvSpPr>
        <p:spPr>
          <a:xfrm>
            <a:off x="457200" y="914400"/>
            <a:ext cx="8229600" cy="5211763"/>
          </a:xfrm>
        </p:spPr>
        <p:txBody>
          <a:bodyPr>
            <a:normAutofit fontScale="92500" lnSpcReduction="20000"/>
          </a:bodyPr>
          <a:lstStyle/>
          <a:p>
            <a:pPr marL="0" indent="0" algn="just">
              <a:buNone/>
            </a:pPr>
            <a:r>
              <a:rPr lang="en-US" sz="3200" b="1" dirty="0">
                <a:solidFill>
                  <a:schemeClr val="tx1"/>
                </a:solidFill>
              </a:rPr>
              <a:t>On newer computers, these error codes may be replaced with English-language error messages, such </a:t>
            </a:r>
            <a:r>
              <a:rPr lang="en-US" sz="3200" b="1" dirty="0" smtClean="0">
                <a:solidFill>
                  <a:schemeClr val="tx1"/>
                </a:solidFill>
              </a:rPr>
              <a:t>as A Keyboard </a:t>
            </a:r>
            <a:r>
              <a:rPr lang="en-US" sz="3200" b="1" dirty="0">
                <a:solidFill>
                  <a:schemeClr val="tx1"/>
                </a:solidFill>
              </a:rPr>
              <a:t>error or no keyboard present</a:t>
            </a:r>
            <a:r>
              <a:rPr lang="en-US" sz="3200" b="1" dirty="0" smtClean="0">
                <a:solidFill>
                  <a:schemeClr val="tx1"/>
                </a:solidFill>
              </a:rPr>
              <a:t>. </a:t>
            </a:r>
            <a:r>
              <a:rPr lang="en-US" sz="3200" b="1" dirty="0">
                <a:solidFill>
                  <a:schemeClr val="tx1"/>
                </a:solidFill>
              </a:rPr>
              <a:t>However, many manufacturers still use error code messages </a:t>
            </a:r>
            <a:r>
              <a:rPr lang="en-US" sz="3200" b="1" dirty="0" smtClean="0">
                <a:solidFill>
                  <a:schemeClr val="tx1"/>
                </a:solidFill>
              </a:rPr>
              <a:t>to report </a:t>
            </a:r>
            <a:r>
              <a:rPr lang="en-US" sz="3200" b="1" dirty="0">
                <a:solidFill>
                  <a:schemeClr val="tx1"/>
                </a:solidFill>
              </a:rPr>
              <a:t>hardware problems. This forces the consumer to haul the computer into the repair shop, </a:t>
            </a:r>
            <a:r>
              <a:rPr lang="en-US" sz="3200" b="1" dirty="0" smtClean="0">
                <a:solidFill>
                  <a:schemeClr val="tx1"/>
                </a:solidFill>
              </a:rPr>
              <a:t>because they </a:t>
            </a:r>
            <a:r>
              <a:rPr lang="en-US" sz="3200" b="1" dirty="0" err="1" smtClean="0">
                <a:solidFill>
                  <a:schemeClr val="tx1"/>
                </a:solidFill>
              </a:rPr>
              <a:t>dont</a:t>
            </a:r>
            <a:r>
              <a:rPr lang="en-US" sz="3200" b="1" dirty="0" smtClean="0">
                <a:solidFill>
                  <a:schemeClr val="tx1"/>
                </a:solidFill>
              </a:rPr>
              <a:t> </a:t>
            </a:r>
            <a:r>
              <a:rPr lang="en-US" sz="3200" b="1" dirty="0">
                <a:solidFill>
                  <a:schemeClr val="tx1"/>
                </a:solidFill>
              </a:rPr>
              <a:t>understand the meaning of the error codes. On the course DVD, there is an exhaustive list </a:t>
            </a:r>
            <a:r>
              <a:rPr lang="en-US" sz="3200" b="1" dirty="0" smtClean="0">
                <a:solidFill>
                  <a:schemeClr val="tx1"/>
                </a:solidFill>
              </a:rPr>
              <a:t>of IBM-compatible </a:t>
            </a:r>
            <a:r>
              <a:rPr lang="en-US" sz="3200" b="1" dirty="0">
                <a:solidFill>
                  <a:schemeClr val="tx1"/>
                </a:solidFill>
              </a:rPr>
              <a:t>error codes and what each code means. For the A+ examination, you simply need </a:t>
            </a:r>
            <a:r>
              <a:rPr lang="en-US" sz="3200" b="1" dirty="0" smtClean="0">
                <a:solidFill>
                  <a:schemeClr val="tx1"/>
                </a:solidFill>
              </a:rPr>
              <a:t>to memorize </a:t>
            </a:r>
            <a:r>
              <a:rPr lang="en-US" sz="3200" b="1" dirty="0">
                <a:solidFill>
                  <a:schemeClr val="tx1"/>
                </a:solidFill>
              </a:rPr>
              <a:t>the major error code categories shown in the list above.</a:t>
            </a:r>
          </a:p>
          <a:p>
            <a:endParaRPr lang="en-US" sz="3200" b="1" dirty="0">
              <a:solidFill>
                <a:schemeClr val="tx1"/>
              </a:solidFill>
            </a:endParaRPr>
          </a:p>
          <a:p>
            <a:endParaRPr lang="en-US" dirty="0"/>
          </a:p>
          <a:p>
            <a:endParaRPr lang="en-US" dirty="0"/>
          </a:p>
        </p:txBody>
      </p:sp>
    </p:spTree>
    <p:extLst>
      <p:ext uri="{BB962C8B-B14F-4D97-AF65-F5344CB8AC3E}">
        <p14:creationId xmlns:p14="http://schemas.microsoft.com/office/powerpoint/2010/main" val="22019774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252728"/>
          </a:xfrm>
        </p:spPr>
        <p:txBody>
          <a:bodyPr>
            <a:normAutofit fontScale="90000"/>
          </a:bodyPr>
          <a:lstStyle/>
          <a:p>
            <a:r>
              <a:rPr lang="en-US" b="1" dirty="0">
                <a:solidFill>
                  <a:schemeClr val="tx1"/>
                </a:solidFill>
              </a:rPr>
              <a:t>What happens if the computer just beeps at you?</a:t>
            </a:r>
            <a:br>
              <a:rPr lang="en-US"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228600" y="1066800"/>
            <a:ext cx="8534400" cy="5181600"/>
          </a:xfrm>
        </p:spPr>
        <p:txBody>
          <a:bodyPr>
            <a:normAutofit fontScale="25000" lnSpcReduction="20000"/>
          </a:bodyPr>
          <a:lstStyle/>
          <a:p>
            <a:endParaRPr lang="en-US" dirty="0"/>
          </a:p>
          <a:p>
            <a:endParaRPr lang="en-US" dirty="0"/>
          </a:p>
          <a:p>
            <a:pPr marL="0" indent="0" algn="just">
              <a:buNone/>
            </a:pPr>
            <a:r>
              <a:rPr lang="en-US" sz="12800" dirty="0">
                <a:solidFill>
                  <a:schemeClr val="tx1"/>
                </a:solidFill>
              </a:rPr>
              <a:t>You may also hear a series of beeps when you turn on the computer, IF SOMETHING IS WRONG. </a:t>
            </a:r>
            <a:r>
              <a:rPr lang="en-US" sz="12800" dirty="0" smtClean="0">
                <a:solidFill>
                  <a:schemeClr val="tx1"/>
                </a:solidFill>
              </a:rPr>
              <a:t> Normally</a:t>
            </a:r>
            <a:r>
              <a:rPr lang="en-US" sz="12800" dirty="0">
                <a:solidFill>
                  <a:schemeClr val="tx1"/>
                </a:solidFill>
              </a:rPr>
              <a:t>, you hear only one short beep. The one short beep (or two short beeps if you have a </a:t>
            </a:r>
            <a:r>
              <a:rPr lang="en-US" sz="12800" dirty="0" smtClean="0">
                <a:solidFill>
                  <a:schemeClr val="tx1"/>
                </a:solidFill>
              </a:rPr>
              <a:t>Compaq computer</a:t>
            </a:r>
            <a:r>
              <a:rPr lang="en-US" sz="12800" dirty="0">
                <a:solidFill>
                  <a:schemeClr val="tx1"/>
                </a:solidFill>
              </a:rPr>
              <a:t>), indicates that the POST has completed, and it found no hardware errors with the </a:t>
            </a:r>
            <a:r>
              <a:rPr lang="en-US" sz="12800" dirty="0" smtClean="0">
                <a:solidFill>
                  <a:schemeClr val="tx1"/>
                </a:solidFill>
              </a:rPr>
              <a:t>tested components</a:t>
            </a:r>
            <a:r>
              <a:rPr lang="en-US" sz="12800" dirty="0">
                <a:solidFill>
                  <a:schemeClr val="tx1"/>
                </a:solidFill>
              </a:rPr>
              <a:t>. </a:t>
            </a:r>
            <a:r>
              <a:rPr lang="en-US" sz="12800" dirty="0" smtClean="0">
                <a:solidFill>
                  <a:schemeClr val="tx1"/>
                </a:solidFill>
              </a:rPr>
              <a:t>If </a:t>
            </a:r>
            <a:r>
              <a:rPr lang="en-US" sz="12800" dirty="0">
                <a:solidFill>
                  <a:schemeClr val="tx1"/>
                </a:solidFill>
              </a:rPr>
              <a:t>there are hardware problems AND the PC cannot display an error code or message to the screen, </a:t>
            </a:r>
            <a:r>
              <a:rPr lang="en-US" sz="12800" dirty="0" smtClean="0">
                <a:solidFill>
                  <a:schemeClr val="tx1"/>
                </a:solidFill>
              </a:rPr>
              <a:t>the computer </a:t>
            </a:r>
            <a:r>
              <a:rPr lang="en-US" sz="12800" dirty="0">
                <a:solidFill>
                  <a:schemeClr val="tx1"/>
                </a:solidFill>
              </a:rPr>
              <a:t>will beep in a predefined series of beeps to indicate exactly what is wrong with your PC. This </a:t>
            </a:r>
            <a:r>
              <a:rPr lang="en-US" sz="12800" dirty="0" smtClean="0">
                <a:solidFill>
                  <a:schemeClr val="tx1"/>
                </a:solidFill>
              </a:rPr>
              <a:t> beeping </a:t>
            </a:r>
            <a:r>
              <a:rPr lang="en-US" sz="12800" dirty="0">
                <a:solidFill>
                  <a:schemeClr val="tx1"/>
                </a:solidFill>
              </a:rPr>
              <a:t>is not random, and it can instruct you about exactly what is wrong with your PC.</a:t>
            </a:r>
          </a:p>
          <a:p>
            <a:endParaRPr lang="en-US" sz="9600" dirty="0">
              <a:solidFill>
                <a:schemeClr val="tx1"/>
              </a:solidFill>
            </a:endParaRPr>
          </a:p>
        </p:txBody>
      </p:sp>
    </p:spTree>
    <p:extLst>
      <p:ext uri="{BB962C8B-B14F-4D97-AF65-F5344CB8AC3E}">
        <p14:creationId xmlns:p14="http://schemas.microsoft.com/office/powerpoint/2010/main" val="4795331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66891"/>
            <a:ext cx="8458200" cy="5570756"/>
          </a:xfrm>
          <a:prstGeom prst="rect">
            <a:avLst/>
          </a:prstGeom>
        </p:spPr>
        <p:txBody>
          <a:bodyPr wrap="square">
            <a:spAutoFit/>
          </a:bodyPr>
          <a:lstStyle/>
          <a:p>
            <a:endParaRPr lang="en-US" dirty="0"/>
          </a:p>
          <a:p>
            <a:pPr algn="just"/>
            <a:r>
              <a:rPr lang="en-US" sz="2600" dirty="0" smtClean="0"/>
              <a:t>Troubleshooting </a:t>
            </a:r>
            <a:r>
              <a:rPr lang="en-US" sz="2600" dirty="0"/>
              <a:t>is the </a:t>
            </a:r>
            <a:r>
              <a:rPr lang="en-US" sz="2600" dirty="0" smtClean="0"/>
              <a:t>process </a:t>
            </a:r>
            <a:r>
              <a:rPr lang="en-US" sz="2600" dirty="0"/>
              <a:t>of </a:t>
            </a:r>
            <a:r>
              <a:rPr lang="en-US" sz="2600" dirty="0" smtClean="0"/>
              <a:t>figuring out </a:t>
            </a:r>
            <a:r>
              <a:rPr lang="en-US" sz="2600" dirty="0"/>
              <a:t>how to solve a computer problem. Even with the most updated software and hardware, occasionally computers can malfunction. </a:t>
            </a:r>
          </a:p>
          <a:p>
            <a:pPr algn="just"/>
            <a:r>
              <a:rPr lang="en-US" sz="2600" dirty="0"/>
              <a:t>In order to solve a problem, you must figure out which part of the system is malfunctioning. You will need to check each component of the computer, unless it is obvious where the problem is coming from. Isolating the problem will help you solve the problem quickly. Knowing how to solve these problems with a shortcut perhaps using only a few keys on the keyboard can save time and effort. </a:t>
            </a:r>
          </a:p>
          <a:p>
            <a:pPr algn="just"/>
            <a:r>
              <a:rPr lang="en-US" sz="2600" dirty="0"/>
              <a:t>Backing up your important computer files to another source will ensure that if your problem cannot be corrected, you will still have a safe copy of your information. </a:t>
            </a:r>
          </a:p>
        </p:txBody>
      </p:sp>
      <p:sp>
        <p:nvSpPr>
          <p:cNvPr id="5" name="Subtitle 2"/>
          <p:cNvSpPr txBox="1">
            <a:spLocks/>
          </p:cNvSpPr>
          <p:nvPr/>
        </p:nvSpPr>
        <p:spPr>
          <a:xfrm>
            <a:off x="381000" y="0"/>
            <a:ext cx="6400800" cy="1143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b="1" dirty="0" smtClean="0">
                <a:effectLst>
                  <a:outerShdw blurRad="38100" dist="38100" dir="2700000" algn="tl">
                    <a:srgbClr val="000000">
                      <a:alpha val="43137"/>
                    </a:srgbClr>
                  </a:outerShdw>
                </a:effectLst>
              </a:rPr>
              <a:t>Trouble shooting:</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124052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solidFill>
                  <a:schemeClr val="tx1"/>
                </a:solidFill>
              </a:rPr>
              <a:t>What happens if the computer just beeps at you</a:t>
            </a:r>
            <a:r>
              <a:rPr lang="en-US" b="1" i="1" dirty="0" smtClean="0">
                <a:solidFill>
                  <a:schemeClr val="tx1"/>
                </a:solidFill>
              </a:rPr>
              <a:t>? Cont..</a:t>
            </a:r>
            <a:r>
              <a:rPr lang="en-US" b="1" i="1" dirty="0">
                <a:solidFill>
                  <a:schemeClr val="tx1"/>
                </a:solidFill>
              </a:rPr>
              <a:t/>
            </a:r>
            <a:br>
              <a:rPr lang="en-US" b="1" i="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609600" y="1371600"/>
            <a:ext cx="7408333" cy="3450696"/>
          </a:xfrm>
        </p:spPr>
        <p:txBody>
          <a:bodyPr>
            <a:noAutofit/>
          </a:bodyPr>
          <a:lstStyle/>
          <a:p>
            <a:pPr marL="0" indent="0">
              <a:buNone/>
            </a:pPr>
            <a:r>
              <a:rPr lang="en-US" dirty="0">
                <a:solidFill>
                  <a:schemeClr val="tx1"/>
                </a:solidFill>
              </a:rPr>
              <a:t>Here are some of what the most common DOS Audio Error codes mean:</a:t>
            </a:r>
          </a:p>
          <a:p>
            <a:endParaRPr lang="en-US" dirty="0">
              <a:solidFill>
                <a:schemeClr val="tx1"/>
              </a:solidFill>
            </a:endParaRPr>
          </a:p>
          <a:p>
            <a:r>
              <a:rPr lang="en-US" b="1" i="1" dirty="0">
                <a:solidFill>
                  <a:schemeClr val="tx1"/>
                </a:solidFill>
              </a:rPr>
              <a:t>No display, no beeps:   No power</a:t>
            </a:r>
          </a:p>
          <a:p>
            <a:r>
              <a:rPr lang="en-US" b="1" i="1" dirty="0">
                <a:solidFill>
                  <a:schemeClr val="tx1"/>
                </a:solidFill>
              </a:rPr>
              <a:t>Continuous beep:   Power supply failure</a:t>
            </a:r>
          </a:p>
          <a:p>
            <a:r>
              <a:rPr lang="en-US" b="1" i="1" dirty="0">
                <a:solidFill>
                  <a:schemeClr val="tx1"/>
                </a:solidFill>
              </a:rPr>
              <a:t>Repeating short beeps:   Power supply failure</a:t>
            </a:r>
          </a:p>
          <a:p>
            <a:r>
              <a:rPr lang="en-US" b="1" i="1" dirty="0">
                <a:solidFill>
                  <a:schemeClr val="tx1"/>
                </a:solidFill>
              </a:rPr>
              <a:t>Two beeps:  Unspecified problem; read message on screen for further </a:t>
            </a:r>
            <a:r>
              <a:rPr lang="en-US" dirty="0" smtClean="0">
                <a:solidFill>
                  <a:schemeClr val="tx1"/>
                </a:solidFill>
              </a:rPr>
              <a:t>details </a:t>
            </a:r>
            <a:r>
              <a:rPr lang="en-US" dirty="0">
                <a:solidFill>
                  <a:schemeClr val="tx1"/>
                </a:solidFill>
              </a:rPr>
              <a:t>(such as keyboard error, drive misconfiguration)</a:t>
            </a:r>
            <a:r>
              <a:rPr lang="en-US" b="1" dirty="0">
                <a:solidFill>
                  <a:schemeClr val="tx1"/>
                </a:solidFill>
              </a:rPr>
              <a:t> </a:t>
            </a:r>
          </a:p>
          <a:p>
            <a:r>
              <a:rPr lang="en-US" b="1" i="1" dirty="0" smtClean="0">
                <a:solidFill>
                  <a:schemeClr val="tx1"/>
                </a:solidFill>
              </a:rPr>
              <a:t>One </a:t>
            </a:r>
            <a:r>
              <a:rPr lang="en-US" b="1" i="1" dirty="0">
                <a:solidFill>
                  <a:schemeClr val="tx1"/>
                </a:solidFill>
              </a:rPr>
              <a:t>long and two short </a:t>
            </a:r>
            <a:r>
              <a:rPr lang="en-US" b="1" i="1" dirty="0" smtClean="0">
                <a:solidFill>
                  <a:schemeClr val="tx1"/>
                </a:solidFill>
              </a:rPr>
              <a:t>beeps </a:t>
            </a:r>
            <a:r>
              <a:rPr lang="en-US" b="1" i="1" dirty="0">
                <a:solidFill>
                  <a:schemeClr val="tx1"/>
                </a:solidFill>
              </a:rPr>
              <a:t>(or three short beeps, </a:t>
            </a:r>
          </a:p>
          <a:p>
            <a:pPr marL="0" indent="0">
              <a:buNone/>
            </a:pPr>
            <a:r>
              <a:rPr lang="en-US" b="1" i="1" dirty="0">
                <a:solidFill>
                  <a:schemeClr val="tx1"/>
                </a:solidFill>
              </a:rPr>
              <a:t>or eight short beeps):   Display adapter (video card) failure</a:t>
            </a:r>
            <a:endParaRPr lang="en-US" dirty="0">
              <a:solidFill>
                <a:schemeClr val="tx1"/>
              </a:solidFill>
            </a:endParaRPr>
          </a:p>
        </p:txBody>
      </p:sp>
    </p:spTree>
    <p:extLst>
      <p:ext uri="{BB962C8B-B14F-4D97-AF65-F5344CB8AC3E}">
        <p14:creationId xmlns:p14="http://schemas.microsoft.com/office/powerpoint/2010/main" val="4707791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b="1" dirty="0">
                <a:solidFill>
                  <a:schemeClr val="tx1"/>
                </a:solidFill>
              </a:rPr>
              <a:t>Steps in the boot </a:t>
            </a:r>
            <a:r>
              <a:rPr lang="en-US" b="1" dirty="0" smtClean="0">
                <a:solidFill>
                  <a:schemeClr val="tx1"/>
                </a:solidFill>
              </a:rPr>
              <a:t>process Cont..</a:t>
            </a:r>
            <a:endParaRPr lang="en-US" dirty="0">
              <a:solidFill>
                <a:schemeClr val="tx1"/>
              </a:solidFill>
            </a:endParaRPr>
          </a:p>
        </p:txBody>
      </p:sp>
      <p:sp>
        <p:nvSpPr>
          <p:cNvPr id="3" name="Content Placeholder 2"/>
          <p:cNvSpPr>
            <a:spLocks noGrp="1"/>
          </p:cNvSpPr>
          <p:nvPr>
            <p:ph idx="1"/>
          </p:nvPr>
        </p:nvSpPr>
        <p:spPr>
          <a:xfrm>
            <a:off x="228600" y="762000"/>
            <a:ext cx="8686800" cy="4525963"/>
          </a:xfrm>
        </p:spPr>
        <p:txBody>
          <a:bodyPr>
            <a:noAutofit/>
          </a:bodyPr>
          <a:lstStyle/>
          <a:p>
            <a:pPr marL="0" indent="0" algn="just">
              <a:buNone/>
            </a:pPr>
            <a:r>
              <a:rPr lang="en-US" sz="2800" b="1" dirty="0" smtClean="0">
                <a:solidFill>
                  <a:schemeClr val="tx1"/>
                </a:solidFill>
              </a:rPr>
              <a:t>2</a:t>
            </a:r>
            <a:r>
              <a:rPr lang="en-US" sz="2800" b="1" dirty="0">
                <a:solidFill>
                  <a:schemeClr val="tx1"/>
                </a:solidFill>
              </a:rPr>
              <a:t>) As POST checks your computer, it looks to a record of data stored in CMOS RAM that tells what </a:t>
            </a:r>
            <a:r>
              <a:rPr lang="en-US" sz="2800" b="1" dirty="0" smtClean="0">
                <a:solidFill>
                  <a:schemeClr val="tx1"/>
                </a:solidFill>
              </a:rPr>
              <a:t> kinds </a:t>
            </a:r>
            <a:r>
              <a:rPr lang="en-US" sz="2800" b="1" dirty="0">
                <a:solidFill>
                  <a:schemeClr val="tx1"/>
                </a:solidFill>
              </a:rPr>
              <a:t>of components are in your PC. Specifically, it records what type of video card, floppy </a:t>
            </a:r>
            <a:r>
              <a:rPr lang="en-US" sz="2800" b="1" dirty="0" smtClean="0">
                <a:solidFill>
                  <a:schemeClr val="tx1"/>
                </a:solidFill>
              </a:rPr>
              <a:t>drives, hard </a:t>
            </a:r>
            <a:r>
              <a:rPr lang="en-US" sz="2800" b="1" dirty="0">
                <a:solidFill>
                  <a:schemeClr val="tx1"/>
                </a:solidFill>
              </a:rPr>
              <a:t>disk, memory and so forth are contained in your PC. POST will test your computer based </a:t>
            </a:r>
            <a:r>
              <a:rPr lang="en-US" sz="2800" b="1" dirty="0" smtClean="0">
                <a:solidFill>
                  <a:schemeClr val="tx1"/>
                </a:solidFill>
              </a:rPr>
              <a:t>on what </a:t>
            </a:r>
            <a:r>
              <a:rPr lang="en-US" sz="2800" b="1" dirty="0">
                <a:solidFill>
                  <a:schemeClr val="tx1"/>
                </a:solidFill>
              </a:rPr>
              <a:t>it believes is in your PC. If the information is missing or incorrect, the PC will not recognize </a:t>
            </a:r>
            <a:r>
              <a:rPr lang="en-US" sz="2800" b="1" dirty="0" smtClean="0">
                <a:solidFill>
                  <a:schemeClr val="tx1"/>
                </a:solidFill>
              </a:rPr>
              <a:t>or use </a:t>
            </a:r>
            <a:r>
              <a:rPr lang="en-US" sz="2800" b="1" dirty="0">
                <a:solidFill>
                  <a:schemeClr val="tx1"/>
                </a:solidFill>
              </a:rPr>
              <a:t>certain components in your system. It is important to keep a record of what specifically </a:t>
            </a:r>
            <a:r>
              <a:rPr lang="en-US" sz="2800" b="1" dirty="0" smtClean="0">
                <a:solidFill>
                  <a:schemeClr val="tx1"/>
                </a:solidFill>
              </a:rPr>
              <a:t>is inside </a:t>
            </a:r>
            <a:r>
              <a:rPr lang="en-US" sz="2800" b="1" dirty="0">
                <a:solidFill>
                  <a:schemeClr val="tx1"/>
                </a:solidFill>
              </a:rPr>
              <a:t>your computer, and that you have a record of what is written into CMOS RAM. </a:t>
            </a:r>
          </a:p>
        </p:txBody>
      </p:sp>
    </p:spTree>
    <p:extLst>
      <p:ext uri="{BB962C8B-B14F-4D97-AF65-F5344CB8AC3E}">
        <p14:creationId xmlns:p14="http://schemas.microsoft.com/office/powerpoint/2010/main" val="35444910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0782"/>
            <a:ext cx="8229600" cy="1143000"/>
          </a:xfrm>
        </p:spPr>
        <p:txBody>
          <a:bodyPr/>
          <a:lstStyle/>
          <a:p>
            <a:r>
              <a:rPr lang="en-US" b="1" dirty="0">
                <a:solidFill>
                  <a:schemeClr val="tx1"/>
                </a:solidFill>
              </a:rPr>
              <a:t>Steps in the boot process Cont..</a:t>
            </a:r>
            <a:endParaRPr lang="en-US" dirty="0">
              <a:solidFill>
                <a:schemeClr val="tx1"/>
              </a:solidFill>
            </a:endParaRPr>
          </a:p>
        </p:txBody>
      </p:sp>
      <p:sp>
        <p:nvSpPr>
          <p:cNvPr id="3" name="Content Placeholder 2"/>
          <p:cNvSpPr>
            <a:spLocks noGrp="1"/>
          </p:cNvSpPr>
          <p:nvPr>
            <p:ph idx="1"/>
          </p:nvPr>
        </p:nvSpPr>
        <p:spPr>
          <a:xfrm>
            <a:off x="457200" y="990600"/>
            <a:ext cx="8229600" cy="5334000"/>
          </a:xfrm>
        </p:spPr>
        <p:txBody>
          <a:bodyPr>
            <a:normAutofit fontScale="25000" lnSpcReduction="20000"/>
          </a:bodyPr>
          <a:lstStyle/>
          <a:p>
            <a:endParaRPr lang="en-US" sz="9600" dirty="0"/>
          </a:p>
          <a:p>
            <a:pPr marL="0" indent="0" algn="just">
              <a:buNone/>
            </a:pPr>
            <a:r>
              <a:rPr lang="en-US" sz="12800" dirty="0">
                <a:solidFill>
                  <a:schemeClr val="tx1"/>
                </a:solidFill>
              </a:rPr>
              <a:t>3) If POST finds that there is a problem with your PC, it will display an error message or an error </a:t>
            </a:r>
            <a:r>
              <a:rPr lang="en-US" sz="12800" dirty="0" smtClean="0">
                <a:solidFill>
                  <a:schemeClr val="tx1"/>
                </a:solidFill>
              </a:rPr>
              <a:t> code </a:t>
            </a:r>
            <a:r>
              <a:rPr lang="en-US" sz="12800" dirty="0">
                <a:solidFill>
                  <a:schemeClr val="tx1"/>
                </a:solidFill>
              </a:rPr>
              <a:t>that tells specifically what is wrong with the unit. If it cannot display such a message, it </a:t>
            </a:r>
            <a:r>
              <a:rPr lang="en-US" sz="12800" dirty="0" smtClean="0">
                <a:solidFill>
                  <a:schemeClr val="tx1"/>
                </a:solidFill>
              </a:rPr>
              <a:t>will beep </a:t>
            </a:r>
            <a:r>
              <a:rPr lang="en-US" sz="12800" dirty="0">
                <a:solidFill>
                  <a:schemeClr val="tx1"/>
                </a:solidFill>
              </a:rPr>
              <a:t>in a specific pattern that indicates exactly what is wrong. If everything is OK with </a:t>
            </a:r>
            <a:r>
              <a:rPr lang="en-US" sz="12800" dirty="0" smtClean="0">
                <a:solidFill>
                  <a:schemeClr val="tx1"/>
                </a:solidFill>
              </a:rPr>
              <a:t>the computer</a:t>
            </a:r>
            <a:r>
              <a:rPr lang="en-US" sz="12800" dirty="0">
                <a:solidFill>
                  <a:schemeClr val="tx1"/>
                </a:solidFill>
              </a:rPr>
              <a:t>, POST will sound one beep to the system speaker, indicating that all of the tests </a:t>
            </a:r>
            <a:r>
              <a:rPr lang="en-US" sz="12800" dirty="0" smtClean="0">
                <a:solidFill>
                  <a:schemeClr val="tx1"/>
                </a:solidFill>
              </a:rPr>
              <a:t>passed normally </a:t>
            </a:r>
            <a:r>
              <a:rPr lang="en-US" sz="12800" dirty="0">
                <a:solidFill>
                  <a:schemeClr val="tx1"/>
                </a:solidFill>
              </a:rPr>
              <a:t>with no errors. </a:t>
            </a:r>
          </a:p>
          <a:p>
            <a:endParaRPr lang="en-US" sz="11200" dirty="0">
              <a:solidFill>
                <a:schemeClr val="tx1"/>
              </a:solidFill>
            </a:endParaRPr>
          </a:p>
        </p:txBody>
      </p:sp>
    </p:spTree>
    <p:extLst>
      <p:ext uri="{BB962C8B-B14F-4D97-AF65-F5344CB8AC3E}">
        <p14:creationId xmlns:p14="http://schemas.microsoft.com/office/powerpoint/2010/main" val="4742694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rPr>
              <a:t>Steps in the boot process Cont..</a:t>
            </a:r>
            <a:endParaRPr lang="en-US" dirty="0">
              <a:solidFill>
                <a:schemeClr val="tx1"/>
              </a:solidFill>
            </a:endParaRPr>
          </a:p>
        </p:txBody>
      </p:sp>
      <p:sp>
        <p:nvSpPr>
          <p:cNvPr id="3" name="Content Placeholder 2"/>
          <p:cNvSpPr>
            <a:spLocks noGrp="1"/>
          </p:cNvSpPr>
          <p:nvPr>
            <p:ph idx="1"/>
          </p:nvPr>
        </p:nvSpPr>
        <p:spPr>
          <a:xfrm>
            <a:off x="381000" y="1295400"/>
            <a:ext cx="8153399" cy="4953000"/>
          </a:xfrm>
        </p:spPr>
        <p:txBody>
          <a:bodyPr>
            <a:normAutofit/>
          </a:bodyPr>
          <a:lstStyle/>
          <a:p>
            <a:pPr marL="0" indent="0" algn="just">
              <a:buNone/>
            </a:pPr>
            <a:r>
              <a:rPr lang="en-US" b="1" dirty="0">
                <a:solidFill>
                  <a:schemeClr val="tx1"/>
                </a:solidFill>
              </a:rPr>
              <a:t>4) The ROM BIOS will then look to the boot sector of either a floppy disk or a hard disk to find the </a:t>
            </a:r>
            <a:r>
              <a:rPr lang="en-US" b="1" dirty="0" smtClean="0">
                <a:solidFill>
                  <a:schemeClr val="tx1"/>
                </a:solidFill>
              </a:rPr>
              <a:t>boot </a:t>
            </a:r>
            <a:r>
              <a:rPr lang="en-US" b="1" dirty="0">
                <a:solidFill>
                  <a:schemeClr val="tx1"/>
                </a:solidFill>
              </a:rPr>
              <a:t>loader program of your operating system. If it cannot find this file in that location, the PC </a:t>
            </a:r>
            <a:r>
              <a:rPr lang="en-US" b="1" dirty="0" smtClean="0">
                <a:solidFill>
                  <a:schemeClr val="tx1"/>
                </a:solidFill>
              </a:rPr>
              <a:t>will give </a:t>
            </a:r>
            <a:r>
              <a:rPr lang="en-US" b="1" dirty="0">
                <a:solidFill>
                  <a:schemeClr val="tx1"/>
                </a:solidFill>
              </a:rPr>
              <a:t>an error message to the screen. When it does find the file, it loads the file into RAM, and </a:t>
            </a:r>
            <a:r>
              <a:rPr lang="en-US" b="1" dirty="0" smtClean="0">
                <a:solidFill>
                  <a:schemeClr val="tx1"/>
                </a:solidFill>
              </a:rPr>
              <a:t>then your </a:t>
            </a:r>
            <a:r>
              <a:rPr lang="en-US" b="1" dirty="0">
                <a:solidFill>
                  <a:schemeClr val="tx1"/>
                </a:solidFill>
              </a:rPr>
              <a:t>operating system takes charge of the computer. NTLDR is the boot loader program </a:t>
            </a:r>
            <a:r>
              <a:rPr lang="en-US" b="1" dirty="0" smtClean="0">
                <a:solidFill>
                  <a:schemeClr val="tx1"/>
                </a:solidFill>
              </a:rPr>
              <a:t>for Windows </a:t>
            </a:r>
            <a:r>
              <a:rPr lang="en-US" b="1" dirty="0">
                <a:solidFill>
                  <a:schemeClr val="tx1"/>
                </a:solidFill>
              </a:rPr>
              <a:t>NT through Windows 7. Linux uses a program called GRUB to begin its boot process. </a:t>
            </a:r>
          </a:p>
          <a:p>
            <a:pPr algn="just"/>
            <a:endParaRPr lang="en-US" b="1" dirty="0">
              <a:solidFill>
                <a:schemeClr val="tx1"/>
              </a:solidFill>
            </a:endParaRPr>
          </a:p>
        </p:txBody>
      </p:sp>
    </p:spTree>
    <p:extLst>
      <p:ext uri="{BB962C8B-B14F-4D97-AF65-F5344CB8AC3E}">
        <p14:creationId xmlns:p14="http://schemas.microsoft.com/office/powerpoint/2010/main" val="3030655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rPr>
              <a:t>Steps in the boot process Cont..</a:t>
            </a:r>
            <a:endParaRPr lang="en-US" dirty="0">
              <a:solidFill>
                <a:schemeClr val="tx1"/>
              </a:solidFill>
            </a:endParaRPr>
          </a:p>
        </p:txBody>
      </p:sp>
      <p:sp>
        <p:nvSpPr>
          <p:cNvPr id="3" name="Content Placeholder 2"/>
          <p:cNvSpPr>
            <a:spLocks noGrp="1"/>
          </p:cNvSpPr>
          <p:nvPr>
            <p:ph idx="1"/>
          </p:nvPr>
        </p:nvSpPr>
        <p:spPr>
          <a:xfrm>
            <a:off x="457200" y="1447800"/>
            <a:ext cx="8229599" cy="4678363"/>
          </a:xfrm>
        </p:spPr>
        <p:txBody>
          <a:bodyPr>
            <a:normAutofit/>
          </a:bodyPr>
          <a:lstStyle/>
          <a:p>
            <a:pPr marL="0" indent="0" algn="just">
              <a:buNone/>
            </a:pPr>
            <a:r>
              <a:rPr lang="en-US" sz="2800" dirty="0">
                <a:solidFill>
                  <a:schemeClr val="tx1"/>
                </a:solidFill>
              </a:rPr>
              <a:t>6) Then, </a:t>
            </a:r>
            <a:r>
              <a:rPr lang="en-US" sz="2800" b="1" dirty="0">
                <a:solidFill>
                  <a:schemeClr val="tx1"/>
                </a:solidFill>
              </a:rPr>
              <a:t>WINLOGON.EXE and EXPLORER.EXE are loaded; these programs provide the user </a:t>
            </a:r>
            <a:r>
              <a:rPr lang="en-US" sz="2800" dirty="0" smtClean="0">
                <a:solidFill>
                  <a:schemeClr val="tx1"/>
                </a:solidFill>
              </a:rPr>
              <a:t>interface </a:t>
            </a:r>
            <a:r>
              <a:rPr lang="en-US" sz="2800" dirty="0">
                <a:solidFill>
                  <a:schemeClr val="tx1"/>
                </a:solidFill>
              </a:rPr>
              <a:t>common to Windows, and also allow you as a user to log onto the system. </a:t>
            </a:r>
            <a:r>
              <a:rPr lang="en-US" sz="2800" dirty="0" smtClean="0">
                <a:solidFill>
                  <a:schemeClr val="tx1"/>
                </a:solidFill>
              </a:rPr>
              <a:t>If </a:t>
            </a:r>
            <a:r>
              <a:rPr lang="en-US" sz="2800" dirty="0">
                <a:solidFill>
                  <a:schemeClr val="tx1"/>
                </a:solidFill>
              </a:rPr>
              <a:t>any of these steps do not occur in a normal manner, your PC may not boot up as you would expect. </a:t>
            </a:r>
            <a:r>
              <a:rPr lang="en-US" sz="2800" dirty="0" smtClean="0">
                <a:solidFill>
                  <a:schemeClr val="tx1"/>
                </a:solidFill>
              </a:rPr>
              <a:t>Knowing </a:t>
            </a:r>
            <a:r>
              <a:rPr lang="en-US" sz="2800" dirty="0">
                <a:solidFill>
                  <a:schemeClr val="tx1"/>
                </a:solidFill>
              </a:rPr>
              <a:t>the steps in the boot process will help you when trouble-shooting or analyzing problems </a:t>
            </a:r>
            <a:r>
              <a:rPr lang="en-US" sz="2800" dirty="0" smtClean="0">
                <a:solidFill>
                  <a:schemeClr val="tx1"/>
                </a:solidFill>
              </a:rPr>
              <a:t>with your </a:t>
            </a:r>
            <a:r>
              <a:rPr lang="en-US" sz="2800" dirty="0">
                <a:solidFill>
                  <a:schemeClr val="tx1"/>
                </a:solidFill>
              </a:rPr>
              <a:t>PC.</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37072729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28600"/>
            <a:ext cx="8915399" cy="5897563"/>
          </a:xfrm>
        </p:spPr>
        <p:txBody>
          <a:bodyPr/>
          <a:lstStyle/>
          <a:p>
            <a:r>
              <a:rPr lang="en-US" dirty="0" smtClean="0"/>
              <a:t>FOR MORE RESOURCES VISIT:</a:t>
            </a:r>
          </a:p>
          <a:p>
            <a:r>
              <a:rPr lang="en-US" dirty="0"/>
              <a:t>https://icict.abu.edu.ng/staff/mohammed-suleiman/teaching.html</a:t>
            </a:r>
          </a:p>
        </p:txBody>
      </p:sp>
    </p:spTree>
    <p:extLst>
      <p:ext uri="{BB962C8B-B14F-4D97-AF65-F5344CB8AC3E}">
        <p14:creationId xmlns:p14="http://schemas.microsoft.com/office/powerpoint/2010/main" val="14083326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252728"/>
          </a:xfrm>
        </p:spPr>
        <p:txBody>
          <a:bodyPr/>
          <a:lstStyle/>
          <a:p>
            <a:r>
              <a:rPr lang="en-US" b="1" dirty="0" smtClean="0">
                <a:solidFill>
                  <a:schemeClr val="tx1"/>
                </a:solidFill>
                <a:effectLst>
                  <a:outerShdw blurRad="38100" dist="38100" dir="2700000" algn="tl">
                    <a:srgbClr val="000000">
                      <a:alpha val="43137"/>
                    </a:srgbClr>
                  </a:outerShdw>
                </a:effectLst>
              </a:rPr>
              <a:t>Thank You</a:t>
            </a:r>
            <a:endParaRPr lang="en-US"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690016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304800"/>
            <a:ext cx="8077200" cy="923330"/>
          </a:xfrm>
          <a:prstGeom prst="rect">
            <a:avLst/>
          </a:prstGeom>
        </p:spPr>
        <p:txBody>
          <a:bodyPr wrap="square">
            <a:spAutoFit/>
          </a:bodyPr>
          <a:lstStyle/>
          <a:p>
            <a:endParaRPr lang="en-US" dirty="0"/>
          </a:p>
          <a:p>
            <a:r>
              <a:rPr lang="en-US" dirty="0"/>
              <a:t> </a:t>
            </a:r>
            <a:r>
              <a:rPr lang="en-US" sz="3600" b="1" dirty="0">
                <a:effectLst>
                  <a:outerShdw blurRad="38100" dist="38100" dir="2700000" algn="tl">
                    <a:srgbClr val="000000">
                      <a:alpha val="43137"/>
                    </a:srgbClr>
                  </a:outerShdw>
                </a:effectLst>
              </a:rPr>
              <a:t>Basic Troubleshooting Steps </a:t>
            </a:r>
            <a:endParaRPr lang="en-US" sz="3600" dirty="0">
              <a:effectLst>
                <a:outerShdw blurRad="38100" dist="38100" dir="2700000" algn="tl">
                  <a:srgbClr val="000000">
                    <a:alpha val="43137"/>
                  </a:srgbClr>
                </a:outerShdw>
              </a:effectLst>
            </a:endParaRPr>
          </a:p>
        </p:txBody>
      </p:sp>
      <p:sp>
        <p:nvSpPr>
          <p:cNvPr id="5" name="Rectangle 4"/>
          <p:cNvSpPr/>
          <p:nvPr/>
        </p:nvSpPr>
        <p:spPr>
          <a:xfrm>
            <a:off x="152400" y="773490"/>
            <a:ext cx="8839200" cy="6001643"/>
          </a:xfrm>
          <a:prstGeom prst="rect">
            <a:avLst/>
          </a:prstGeom>
        </p:spPr>
        <p:txBody>
          <a:bodyPr wrap="square">
            <a:spAutoFit/>
          </a:bodyPr>
          <a:lstStyle/>
          <a:p>
            <a:pPr algn="just"/>
            <a:r>
              <a:rPr lang="en-US" sz="2400" dirty="0" smtClean="0"/>
              <a:t>1</a:t>
            </a:r>
            <a:r>
              <a:rPr lang="en-US" sz="2400" dirty="0"/>
              <a:t>. Close open programs and windows you are not currently using. </a:t>
            </a:r>
          </a:p>
          <a:p>
            <a:pPr algn="just"/>
            <a:r>
              <a:rPr lang="en-US" sz="2400" dirty="0"/>
              <a:t>2. Make sure all of your cords are connected properly. </a:t>
            </a:r>
          </a:p>
          <a:p>
            <a:pPr algn="just"/>
            <a:r>
              <a:rPr lang="en-US" sz="2400" dirty="0"/>
              <a:t>3. Try to repeat the sequence of commands you performed before the problem occurred. See if this causes the same response by your computer. </a:t>
            </a:r>
          </a:p>
          <a:p>
            <a:pPr algn="just"/>
            <a:r>
              <a:rPr lang="en-US" sz="2400" dirty="0"/>
              <a:t>4. Press the F1 key to access the Help window. You can search for a solution to your problem once the Help window appears. </a:t>
            </a:r>
          </a:p>
          <a:p>
            <a:pPr algn="just"/>
            <a:r>
              <a:rPr lang="en-US" sz="2400" dirty="0"/>
              <a:t>5. If there is an error message, record the full message for future reference. </a:t>
            </a:r>
          </a:p>
          <a:p>
            <a:pPr algn="just"/>
            <a:r>
              <a:rPr lang="en-US" sz="2400" dirty="0"/>
              <a:t>6. Restart your computer to see if it clears the problem. To restart your computer, open the start window and select the Restart button instead of the Log Off button. </a:t>
            </a:r>
          </a:p>
          <a:p>
            <a:pPr algn="just"/>
            <a:r>
              <a:rPr lang="en-US" sz="2400" dirty="0"/>
              <a:t>7. If restarting the computer does not clear the problem, shut down the computer and then start it back up again. </a:t>
            </a:r>
          </a:p>
          <a:p>
            <a:pPr algn="just"/>
            <a:r>
              <a:rPr lang="en-US" sz="2400" dirty="0"/>
              <a:t>8. If the issue is still not resolved, check the common technology issues below or call your system administrator. </a:t>
            </a:r>
          </a:p>
        </p:txBody>
      </p:sp>
    </p:spTree>
    <p:extLst>
      <p:ext uri="{BB962C8B-B14F-4D97-AF65-F5344CB8AC3E}">
        <p14:creationId xmlns:p14="http://schemas.microsoft.com/office/powerpoint/2010/main" val="665244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73742"/>
            <a:ext cx="8098307" cy="646331"/>
          </a:xfrm>
          <a:prstGeom prst="rect">
            <a:avLst/>
          </a:prstGeom>
        </p:spPr>
        <p:txBody>
          <a:bodyPr wrap="none">
            <a:spAutoFit/>
          </a:bodyPr>
          <a:lstStyle/>
          <a:p>
            <a:r>
              <a:rPr lang="en-US" sz="3600" b="1" dirty="0">
                <a:effectLst>
                  <a:outerShdw blurRad="38100" dist="38100" dir="2700000" algn="tl">
                    <a:srgbClr val="000000">
                      <a:alpha val="43137"/>
                    </a:srgbClr>
                  </a:outerShdw>
                </a:effectLst>
              </a:rPr>
              <a:t>Common Solutions for Technology Issues </a:t>
            </a:r>
            <a:endParaRPr lang="en-US" sz="3600" dirty="0">
              <a:effectLst>
                <a:outerShdw blurRad="38100" dist="38100" dir="2700000" algn="tl">
                  <a:srgbClr val="000000">
                    <a:alpha val="43137"/>
                  </a:srgbClr>
                </a:outerShdw>
              </a:effectLst>
            </a:endParaRPr>
          </a:p>
        </p:txBody>
      </p:sp>
      <p:sp>
        <p:nvSpPr>
          <p:cNvPr id="5" name="Rectangle 4"/>
          <p:cNvSpPr/>
          <p:nvPr/>
        </p:nvSpPr>
        <p:spPr>
          <a:xfrm>
            <a:off x="228601" y="720073"/>
            <a:ext cx="8631706" cy="5262979"/>
          </a:xfrm>
          <a:prstGeom prst="rect">
            <a:avLst/>
          </a:prstGeom>
        </p:spPr>
        <p:txBody>
          <a:bodyPr wrap="square">
            <a:spAutoFit/>
          </a:bodyPr>
          <a:lstStyle/>
          <a:p>
            <a:pPr algn="just"/>
            <a:r>
              <a:rPr lang="en-US" sz="2800" dirty="0"/>
              <a:t>Issue: The printer is not working. </a:t>
            </a:r>
          </a:p>
          <a:p>
            <a:pPr algn="just"/>
            <a:r>
              <a:rPr lang="en-US" sz="2800" dirty="0" smtClean="0"/>
              <a:t>1. </a:t>
            </a:r>
            <a:r>
              <a:rPr lang="en-US" sz="2800" dirty="0" smtClean="0"/>
              <a:t>Check </a:t>
            </a:r>
            <a:r>
              <a:rPr lang="en-US" sz="2800" dirty="0"/>
              <a:t>if the printer is turned on. If not, turn it on and try again. </a:t>
            </a:r>
          </a:p>
          <a:p>
            <a:pPr algn="just"/>
            <a:r>
              <a:rPr lang="en-US" sz="2800" dirty="0" smtClean="0"/>
              <a:t>2.  </a:t>
            </a:r>
            <a:r>
              <a:rPr lang="en-US" sz="2800" dirty="0"/>
              <a:t>Check if the printer has a paper jam. If so, remove the paper, close the printer, and try printing again. </a:t>
            </a:r>
          </a:p>
          <a:p>
            <a:pPr algn="just"/>
            <a:r>
              <a:rPr lang="en-US" sz="2800" dirty="0" smtClean="0"/>
              <a:t>3. </a:t>
            </a:r>
            <a:r>
              <a:rPr lang="en-US" sz="2800" dirty="0" smtClean="0"/>
              <a:t>Ensure </a:t>
            </a:r>
            <a:r>
              <a:rPr lang="en-US" sz="2800" dirty="0"/>
              <a:t>that all printer cables are properly connected. </a:t>
            </a:r>
          </a:p>
          <a:p>
            <a:pPr algn="just"/>
            <a:r>
              <a:rPr lang="en-US" sz="2800" dirty="0" smtClean="0"/>
              <a:t>4. </a:t>
            </a:r>
            <a:r>
              <a:rPr lang="en-US" sz="2800" dirty="0" smtClean="0"/>
              <a:t>Turn </a:t>
            </a:r>
            <a:r>
              <a:rPr lang="en-US" sz="2800" dirty="0"/>
              <a:t>off the printer and turn on again. </a:t>
            </a:r>
          </a:p>
          <a:p>
            <a:pPr algn="just"/>
            <a:r>
              <a:rPr lang="en-US" sz="2800" dirty="0" smtClean="0"/>
              <a:t>5. </a:t>
            </a:r>
            <a:r>
              <a:rPr lang="en-US" sz="2800" dirty="0" smtClean="0"/>
              <a:t>Check </a:t>
            </a:r>
            <a:r>
              <a:rPr lang="en-US" sz="2800" dirty="0"/>
              <a:t>to see if a new printer driver is needed. Do this by going to the manufacturer’s website to search for your printer model and checking for any updated driver. Seek assistance from your system administrator before installing any drivers. </a:t>
            </a:r>
          </a:p>
        </p:txBody>
      </p:sp>
    </p:spTree>
    <p:extLst>
      <p:ext uri="{BB962C8B-B14F-4D97-AF65-F5344CB8AC3E}">
        <p14:creationId xmlns:p14="http://schemas.microsoft.com/office/powerpoint/2010/main" val="11487904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457200"/>
            <a:ext cx="8686800" cy="6001643"/>
          </a:xfrm>
          <a:prstGeom prst="rect">
            <a:avLst/>
          </a:prstGeom>
        </p:spPr>
        <p:txBody>
          <a:bodyPr wrap="square">
            <a:spAutoFit/>
          </a:bodyPr>
          <a:lstStyle/>
          <a:p>
            <a:pPr algn="just"/>
            <a:r>
              <a:rPr lang="en-US" sz="3200" b="1" dirty="0">
                <a:effectLst>
                  <a:outerShdw blurRad="38100" dist="38100" dir="2700000" algn="tl">
                    <a:srgbClr val="000000">
                      <a:alpha val="43137"/>
                    </a:srgbClr>
                  </a:outerShdw>
                </a:effectLst>
              </a:rPr>
              <a:t>Issue: The computer is frozen. A program is not responding. </a:t>
            </a:r>
          </a:p>
          <a:p>
            <a:pPr algn="just"/>
            <a:r>
              <a:rPr lang="en-US" sz="3200" dirty="0"/>
              <a:t> Push the Ctrl, Alt, and Delete keys at the same time. Then, start the Task Manager, highlight the program’s name, and hit the End Task button. </a:t>
            </a:r>
          </a:p>
          <a:p>
            <a:pPr algn="just"/>
            <a:r>
              <a:rPr lang="en-US" sz="3200" dirty="0"/>
              <a:t> Perform a hard reboot by simply pressing the on/off button to turn off the computer manually. This action should only be done as a last resort if you have an unresponsive program or critical error. This process could cause data loss or corruption. </a:t>
            </a:r>
          </a:p>
          <a:p>
            <a:pPr algn="just"/>
            <a:r>
              <a:rPr lang="en-US" sz="3200" dirty="0"/>
              <a:t> Once the computer is responding again, run a virus check. </a:t>
            </a:r>
          </a:p>
        </p:txBody>
      </p:sp>
    </p:spTree>
    <p:extLst>
      <p:ext uri="{BB962C8B-B14F-4D97-AF65-F5344CB8AC3E}">
        <p14:creationId xmlns:p14="http://schemas.microsoft.com/office/powerpoint/2010/main" val="12652941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04800"/>
            <a:ext cx="8610600" cy="3662541"/>
          </a:xfrm>
          <a:prstGeom prst="rect">
            <a:avLst/>
          </a:prstGeom>
        </p:spPr>
        <p:txBody>
          <a:bodyPr wrap="square">
            <a:spAutoFit/>
          </a:bodyPr>
          <a:lstStyle/>
          <a:p>
            <a:pPr algn="just"/>
            <a:r>
              <a:rPr lang="en-US" sz="3600" b="1" dirty="0">
                <a:effectLst>
                  <a:outerShdw blurRad="38100" dist="38100" dir="2700000" algn="tl">
                    <a:srgbClr val="000000">
                      <a:alpha val="43137"/>
                    </a:srgbClr>
                  </a:outerShdw>
                </a:effectLst>
              </a:rPr>
              <a:t>Issue: The keyboard is not working. </a:t>
            </a:r>
          </a:p>
          <a:p>
            <a:pPr algn="just"/>
            <a:r>
              <a:rPr lang="en-US" sz="2800" dirty="0"/>
              <a:t> Make sure the keyboard is connected to the computer. If not, connect it to the computer. </a:t>
            </a:r>
          </a:p>
          <a:p>
            <a:pPr algn="just"/>
            <a:r>
              <a:rPr lang="en-US" sz="2800" dirty="0"/>
              <a:t> If you are using a wireless keyboard, try changing the batteries. </a:t>
            </a:r>
          </a:p>
          <a:p>
            <a:pPr algn="just"/>
            <a:r>
              <a:rPr lang="en-US" sz="2800" dirty="0"/>
              <a:t> If one of the keys on your keyboard gets stuck, turn the computer off and clean with a damp cloth. </a:t>
            </a:r>
          </a:p>
          <a:p>
            <a:pPr algn="just"/>
            <a:r>
              <a:rPr lang="en-US" sz="2800" dirty="0"/>
              <a:t> Use the mouse to restart the computer. </a:t>
            </a:r>
          </a:p>
        </p:txBody>
      </p:sp>
    </p:spTree>
    <p:extLst>
      <p:ext uri="{BB962C8B-B14F-4D97-AF65-F5344CB8AC3E}">
        <p14:creationId xmlns:p14="http://schemas.microsoft.com/office/powerpoint/2010/main" val="24167999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304800"/>
            <a:ext cx="8915400" cy="3231654"/>
          </a:xfrm>
          <a:prstGeom prst="rect">
            <a:avLst/>
          </a:prstGeom>
        </p:spPr>
        <p:txBody>
          <a:bodyPr wrap="square">
            <a:spAutoFit/>
          </a:bodyPr>
          <a:lstStyle/>
          <a:p>
            <a:r>
              <a:rPr lang="en-US" sz="3200" b="1" dirty="0">
                <a:effectLst>
                  <a:outerShdw blurRad="38100" dist="38100" dir="2700000" algn="tl">
                    <a:srgbClr val="000000">
                      <a:alpha val="43137"/>
                    </a:srgbClr>
                  </a:outerShdw>
                </a:effectLst>
              </a:rPr>
              <a:t>Issue: New hardware or software is working incorrectly. </a:t>
            </a:r>
          </a:p>
          <a:p>
            <a:r>
              <a:rPr lang="en-US" sz="2800" dirty="0"/>
              <a:t> Verify your computer meets the requirements of the program or utility. </a:t>
            </a:r>
          </a:p>
          <a:p>
            <a:r>
              <a:rPr lang="en-US" sz="2800" dirty="0"/>
              <a:t> Uninstall and install the program. </a:t>
            </a:r>
          </a:p>
          <a:p>
            <a:r>
              <a:rPr lang="en-US" sz="2800" dirty="0"/>
              <a:t> There could be a conflict with another installed program and you should contact your system administrator. </a:t>
            </a:r>
          </a:p>
        </p:txBody>
      </p:sp>
    </p:spTree>
    <p:extLst>
      <p:ext uri="{BB962C8B-B14F-4D97-AF65-F5344CB8AC3E}">
        <p14:creationId xmlns:p14="http://schemas.microsoft.com/office/powerpoint/2010/main" val="35010425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81000"/>
            <a:ext cx="8610600" cy="4031873"/>
          </a:xfrm>
          <a:prstGeom prst="rect">
            <a:avLst/>
          </a:prstGeom>
        </p:spPr>
        <p:txBody>
          <a:bodyPr wrap="square">
            <a:spAutoFit/>
          </a:bodyPr>
          <a:lstStyle/>
          <a:p>
            <a:pPr algn="just"/>
            <a:r>
              <a:rPr lang="en-US" sz="3200" b="1" dirty="0">
                <a:effectLst>
                  <a:outerShdw blurRad="38100" dist="38100" dir="2700000" algn="tl">
                    <a:srgbClr val="000000">
                      <a:alpha val="43137"/>
                    </a:srgbClr>
                  </a:outerShdw>
                </a:effectLst>
              </a:rPr>
              <a:t>Issue: The mouse is not working correctly. </a:t>
            </a:r>
          </a:p>
          <a:p>
            <a:pPr algn="just"/>
            <a:r>
              <a:rPr lang="en-US" sz="2800" dirty="0"/>
              <a:t> Check if the mouse is securely plugged into the computer. If not, plug it in completely. </a:t>
            </a:r>
          </a:p>
          <a:p>
            <a:pPr algn="just"/>
            <a:r>
              <a:rPr lang="en-US" sz="2800" dirty="0"/>
              <a:t> Check to see if the cord has been damaged. If so, the mouse may need replacing. </a:t>
            </a:r>
          </a:p>
          <a:p>
            <a:pPr algn="just"/>
            <a:r>
              <a:rPr lang="en-US" sz="2800" dirty="0"/>
              <a:t> If you are using a cordless mouse, try pushing the connection button on the underside of the mouse to reestablish a connection. </a:t>
            </a:r>
          </a:p>
          <a:p>
            <a:pPr algn="just"/>
            <a:r>
              <a:rPr lang="en-US" sz="2800" dirty="0"/>
              <a:t> Clean the mouse, especially on the bottom</a:t>
            </a:r>
            <a:r>
              <a:rPr lang="en-US" dirty="0"/>
              <a:t>. </a:t>
            </a:r>
          </a:p>
        </p:txBody>
      </p:sp>
    </p:spTree>
    <p:extLst>
      <p:ext uri="{BB962C8B-B14F-4D97-AF65-F5344CB8AC3E}">
        <p14:creationId xmlns:p14="http://schemas.microsoft.com/office/powerpoint/2010/main" val="24028020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28600"/>
            <a:ext cx="8610600" cy="6186309"/>
          </a:xfrm>
          <a:prstGeom prst="rect">
            <a:avLst/>
          </a:prstGeom>
        </p:spPr>
        <p:txBody>
          <a:bodyPr wrap="square">
            <a:spAutoFit/>
          </a:bodyPr>
          <a:lstStyle/>
          <a:p>
            <a:pPr algn="just"/>
            <a:r>
              <a:rPr lang="en-US" sz="3200" b="1" dirty="0">
                <a:effectLst>
                  <a:outerShdw blurRad="38100" dist="38100" dir="2700000" algn="tl">
                    <a:srgbClr val="000000">
                      <a:alpha val="43137"/>
                    </a:srgbClr>
                  </a:outerShdw>
                </a:effectLst>
              </a:rPr>
              <a:t>Issue: The computer is slow. </a:t>
            </a:r>
          </a:p>
          <a:p>
            <a:pPr algn="just"/>
            <a:r>
              <a:rPr lang="en-US" sz="2600" dirty="0"/>
              <a:t> Restart your computer. </a:t>
            </a:r>
          </a:p>
          <a:p>
            <a:pPr algn="just"/>
            <a:r>
              <a:rPr lang="en-US" sz="2600" dirty="0"/>
              <a:t> Verify that there is at least 200-500 MB of free hard drive space. To do so, select Start and click on My Computer or Computer. Then highlight the local C drive by clicking on it once. Select the Properties button at the top left-hand corner of the window; this will display a window showing how much free and used space you have. If you need to recapture space: </a:t>
            </a:r>
          </a:p>
          <a:p>
            <a:pPr algn="just"/>
            <a:r>
              <a:rPr lang="en-US" sz="2600" dirty="0"/>
              <a:t>- Empty your recycle bin by right-clicking on the Recycle Bin icon (usually on the desktop), then selecting Empty Recycle Bin. </a:t>
            </a:r>
          </a:p>
          <a:p>
            <a:pPr algn="just"/>
            <a:r>
              <a:rPr lang="en-US" sz="2600" dirty="0"/>
              <a:t>- Check your mail files. Remove any large attachments and delete unused mail. </a:t>
            </a:r>
          </a:p>
          <a:p>
            <a:pPr algn="just"/>
            <a:r>
              <a:rPr lang="en-US" sz="2600" dirty="0"/>
              <a:t>- Images and videos take up a lot of space, so consider moving those to an external drive. </a:t>
            </a:r>
          </a:p>
        </p:txBody>
      </p:sp>
    </p:spTree>
    <p:extLst>
      <p:ext uri="{BB962C8B-B14F-4D97-AF65-F5344CB8AC3E}">
        <p14:creationId xmlns:p14="http://schemas.microsoft.com/office/powerpoint/2010/main" val="33439808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423</TotalTime>
  <Words>2363</Words>
  <Application>Microsoft Office PowerPoint</Application>
  <PresentationFormat>On-screen Show (4:3)</PresentationFormat>
  <Paragraphs>128</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Candara</vt:lpstr>
      <vt:lpstr>Symbol</vt:lpstr>
      <vt:lpstr>Waveform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Power-On Self-Test, and error codes Cont..</vt:lpstr>
      <vt:lpstr>The Power-On Self-Test, and error codes Cont..</vt:lpstr>
      <vt:lpstr>What happens if the computer just beeps at you? </vt:lpstr>
      <vt:lpstr>What happens if the computer just beeps at you? Cont.. </vt:lpstr>
      <vt:lpstr>Steps in the boot process Cont..</vt:lpstr>
      <vt:lpstr>Steps in the boot process Cont..</vt:lpstr>
      <vt:lpstr>Steps in the boot process Cont..</vt:lpstr>
      <vt:lpstr>Steps in the boot process Cont..</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NCC</dc:creator>
  <cp:lastModifiedBy>ALICE UMUTESI</cp:lastModifiedBy>
  <cp:revision>9</cp:revision>
  <dcterms:created xsi:type="dcterms:W3CDTF">2015-11-01T11:22:50Z</dcterms:created>
  <dcterms:modified xsi:type="dcterms:W3CDTF">2018-01-11T13:28:30Z</dcterms:modified>
</cp:coreProperties>
</file>