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8" r:id="rId3"/>
    <p:sldId id="260" r:id="rId4"/>
    <p:sldId id="262" r:id="rId5"/>
    <p:sldId id="264" r:id="rId6"/>
    <p:sldId id="266" r:id="rId7"/>
    <p:sldId id="268" r:id="rId8"/>
    <p:sldId id="26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B6B90C-570F-4CF8-A046-F26B37302246}" type="datetimeFigureOut">
              <a:rPr lang="en-US" smtClean="0"/>
              <a:t>1/11/2018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247F26-FE2E-4096-86B8-7FEE82FD79D2}" type="slidenum">
              <a:rPr lang="en-US" smtClean="0"/>
              <a:t>‹#›</a:t>
            </a:fld>
            <a:endParaRPr lang="en-US"/>
          </a:p>
        </p:txBody>
      </p:sp>
    </p:spTree>
    <p:extLst>
      <p:ext uri="{BB962C8B-B14F-4D97-AF65-F5344CB8AC3E}">
        <p14:creationId xmlns:p14="http://schemas.microsoft.com/office/powerpoint/2010/main" val="2833520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816034-57A6-4F43-A689-0ED1CF589C5F}" type="slidenum">
              <a:rPr lang="en-US" altLang="en-US"/>
              <a:pPr/>
              <a:t>2</a:t>
            </a:fld>
            <a:endParaRPr lang="en-US" altLang="en-US"/>
          </a:p>
        </p:txBody>
      </p:sp>
      <p:sp>
        <p:nvSpPr>
          <p:cNvPr id="41986" name="Rectangle 2"/>
          <p:cNvSpPr>
            <a:spLocks noChangeArrowheads="1" noTextEdit="1"/>
          </p:cNvSpPr>
          <p:nvPr>
            <p:ph type="sldImg"/>
          </p:nvPr>
        </p:nvSpPr>
        <p:spPr>
          <a:ln/>
        </p:spPr>
      </p:sp>
      <p:sp>
        <p:nvSpPr>
          <p:cNvPr id="41987" name="Rectangle 3"/>
          <p:cNvSpPr>
            <a:spLocks noGrp="1" noChangeArrowheads="1"/>
          </p:cNvSpPr>
          <p:nvPr>
            <p:ph type="body" idx="1"/>
          </p:nvPr>
        </p:nvSpPr>
        <p:spPr/>
        <p:txBody>
          <a:bodyPr/>
          <a:lstStyle/>
          <a:p>
            <a:r>
              <a:rPr lang="en-US" altLang="en-US"/>
              <a:t>Interactivity: REAL interactivity, not just communication.</a:t>
            </a:r>
          </a:p>
          <a:p>
            <a:r>
              <a:rPr lang="en-US" altLang="en-US"/>
              <a:t>Content delivery/revision: identifying important points.</a:t>
            </a:r>
          </a:p>
          <a:p>
            <a:r>
              <a:rPr lang="en-US" altLang="en-US"/>
              <a:t>Managing learning and resources: keeping it all in the one place.</a:t>
            </a:r>
          </a:p>
          <a:p>
            <a:r>
              <a:rPr lang="en-US" altLang="en-US"/>
              <a:t>Collaboration: student/student; across universities, faculties, campuses, industry etc.</a:t>
            </a:r>
          </a:p>
          <a:p>
            <a:r>
              <a:rPr lang="en-US" altLang="en-US"/>
              <a:t>Communication: students/tutors/lecturers/others.</a:t>
            </a:r>
          </a:p>
          <a:p>
            <a:r>
              <a:rPr lang="en-US" altLang="en-US"/>
              <a:t>Sense of cohort: especially useful when not as many F2F lectures held, or some students are distance</a:t>
            </a:r>
          </a:p>
          <a:p>
            <a:r>
              <a:rPr lang="en-US" altLang="en-US"/>
              <a:t>Variety of teaching and learning preferences: Students can manipulate information easily to create their own learning notes</a:t>
            </a:r>
          </a:p>
          <a:p>
            <a:r>
              <a:rPr lang="en-US" altLang="en-US"/>
              <a:t>Formative and summative assessment: marked by computer. BrainZone example, using quizzes to learn and study.</a:t>
            </a:r>
          </a:p>
        </p:txBody>
      </p:sp>
    </p:spTree>
    <p:extLst>
      <p:ext uri="{BB962C8B-B14F-4D97-AF65-F5344CB8AC3E}">
        <p14:creationId xmlns:p14="http://schemas.microsoft.com/office/powerpoint/2010/main" val="529098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739BC3-E411-4696-A79B-0E4ED13D82D2}" type="slidenum">
              <a:rPr lang="en-US" altLang="en-US"/>
              <a:pPr/>
              <a:t>3</a:t>
            </a:fld>
            <a:endParaRPr lang="en-US" altLang="en-US"/>
          </a:p>
        </p:txBody>
      </p:sp>
      <p:sp>
        <p:nvSpPr>
          <p:cNvPr id="80898" name="Rectangle 2"/>
          <p:cNvSpPr>
            <a:spLocks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p:spPr>
      </p:sp>
      <p:sp>
        <p:nvSpPr>
          <p:cNvPr id="80899" name="Rectangle 3"/>
          <p:cNvSpPr>
            <a:spLocks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US" altLang="en-US"/>
              <a:t>Allows students more control of their own learning: students can keep going back to info provided; more support can be built up over years by teacher, more interactivity.</a:t>
            </a:r>
          </a:p>
          <a:p>
            <a:r>
              <a:rPr lang="en-US" altLang="en-US"/>
              <a:t>Allows lecturers to guide more, teach less: teacher can provide places to go for more info;</a:t>
            </a:r>
          </a:p>
          <a:p>
            <a:r>
              <a:rPr lang="en-US" altLang="en-US"/>
              <a:t>Allows student to build up knowledge, and become part of the teaching process: Teachers can  get students to do real research for them which adds to the body of knowledge in the course, and keep it there online.</a:t>
            </a:r>
          </a:p>
          <a:p>
            <a:r>
              <a:rPr lang="en-US" altLang="en-US"/>
              <a:t>Can provide some really engaging learning experiences: interactivity again.</a:t>
            </a:r>
          </a:p>
          <a:p>
            <a:r>
              <a:rPr lang="en-US" altLang="en-US"/>
              <a:t>Teachers can provide “scaffolding” and safety nets: knowing where there might be pitfalls and difficulties for some, teachers can add good support for all.</a:t>
            </a:r>
          </a:p>
          <a:p>
            <a:r>
              <a:rPr lang="en-US" altLang="en-US"/>
              <a:t>“At risk” students can be identified more quickly: through better collaboration; support from peers; social networking software, and with open and somewhat voluntary groups (almost like PASS online). See BA stuff of Inge’s. </a:t>
            </a:r>
          </a:p>
          <a:p>
            <a:r>
              <a:rPr lang="en-US" altLang="en-US"/>
              <a:t>Collaborating can be very well supported: and less demanding on the teacher.</a:t>
            </a:r>
          </a:p>
        </p:txBody>
      </p:sp>
    </p:spTree>
    <p:extLst>
      <p:ext uri="{BB962C8B-B14F-4D97-AF65-F5344CB8AC3E}">
        <p14:creationId xmlns:p14="http://schemas.microsoft.com/office/powerpoint/2010/main" val="1615573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D00123-D388-4BC0-AFD6-146ADBC5670A}" type="slidenum">
              <a:rPr lang="en-US" altLang="en-US"/>
              <a:pPr/>
              <a:t>4</a:t>
            </a:fld>
            <a:endParaRPr lang="en-US" alt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053104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B0AD9E-3175-4C9E-A32B-8BEDCD3973D0}" type="slidenum">
              <a:rPr lang="en-US" altLang="en-US"/>
              <a:pPr/>
              <a:t>5</a:t>
            </a:fld>
            <a:endParaRPr lang="en-US" altLang="en-US"/>
          </a:p>
        </p:txBody>
      </p:sp>
      <p:sp>
        <p:nvSpPr>
          <p:cNvPr id="76802" name="Rectangle 2"/>
          <p:cNvSpPr>
            <a:spLocks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p:spPr>
      </p:sp>
      <p:sp>
        <p:nvSpPr>
          <p:cNvPr id="76803" name="Rectangle 3"/>
          <p:cNvSpPr>
            <a:spLocks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US" altLang="en-US"/>
              <a:t>Computer use seem far more usual, and used efficiently, but not for actual, planned LEARNING. More for organisationn, management, and communication.</a:t>
            </a:r>
          </a:p>
        </p:txBody>
      </p:sp>
    </p:spTree>
    <p:extLst>
      <p:ext uri="{BB962C8B-B14F-4D97-AF65-F5344CB8AC3E}">
        <p14:creationId xmlns:p14="http://schemas.microsoft.com/office/powerpoint/2010/main" val="1598405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70BDA4-C8F8-4515-8513-42CEED0ACA42}" type="slidenum">
              <a:rPr lang="en-US" altLang="en-US"/>
              <a:pPr/>
              <a:t>6</a:t>
            </a:fld>
            <a:endParaRPr lang="en-US" altLang="en-US"/>
          </a:p>
        </p:txBody>
      </p:sp>
      <p:sp>
        <p:nvSpPr>
          <p:cNvPr id="78850" name="Rectangle 2"/>
          <p:cNvSpPr>
            <a:spLocks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p:spPr>
      </p:sp>
      <p:sp>
        <p:nvSpPr>
          <p:cNvPr id="78851" name="Rectangle 3"/>
          <p:cNvSpPr>
            <a:spLocks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en-US" altLang="en-US"/>
              <a:t>An indication here of the need for more support for lecturers.</a:t>
            </a:r>
          </a:p>
        </p:txBody>
      </p:sp>
    </p:spTree>
    <p:extLst>
      <p:ext uri="{BB962C8B-B14F-4D97-AF65-F5344CB8AC3E}">
        <p14:creationId xmlns:p14="http://schemas.microsoft.com/office/powerpoint/2010/main" val="3033554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6262C6-9373-4ECE-8B45-523798D7F5AC}" type="slidenum">
              <a:rPr lang="en-US" altLang="en-US"/>
              <a:pPr/>
              <a:t>7</a:t>
            </a:fld>
            <a:endParaRPr lang="en-US" altLang="en-US"/>
          </a:p>
        </p:txBody>
      </p:sp>
      <p:sp>
        <p:nvSpPr>
          <p:cNvPr id="44034" name="Rectangle 2"/>
          <p:cNvSpPr>
            <a:spLocks noChangeArrowheads="1" noTextEdit="1"/>
          </p:cNvSpPr>
          <p:nvPr>
            <p:ph type="sldImg"/>
          </p:nvPr>
        </p:nvSpPr>
        <p:spPr>
          <a:ln/>
        </p:spPr>
      </p:sp>
      <p:sp>
        <p:nvSpPr>
          <p:cNvPr id="44035" name="Rectangle 3"/>
          <p:cNvSpPr>
            <a:spLocks noGrp="1" noChangeArrowheads="1"/>
          </p:cNvSpPr>
          <p:nvPr>
            <p:ph type="body" idx="1"/>
          </p:nvPr>
        </p:nvSpPr>
        <p:spPr/>
        <p:txBody>
          <a:bodyPr/>
          <a:lstStyle/>
          <a:p>
            <a:r>
              <a:rPr lang="en-US" altLang="en-US"/>
              <a:t>Trying to resolve an issue is the best place to start.</a:t>
            </a:r>
          </a:p>
          <a:p>
            <a:r>
              <a:rPr lang="en-US" altLang="en-US"/>
              <a:t>Meet with TEDI staff — IDs and Academics, depending on your need.</a:t>
            </a:r>
          </a:p>
          <a:p>
            <a:r>
              <a:rPr lang="en-US" altLang="en-US"/>
              <a:t>We help with the planning.</a:t>
            </a:r>
          </a:p>
          <a:p>
            <a:r>
              <a:rPr lang="en-US" altLang="en-US"/>
              <a:t>We do the development, with your involvement</a:t>
            </a:r>
          </a:p>
          <a:p>
            <a:r>
              <a:rPr lang="en-US" altLang="en-US"/>
              <a:t>We do thorough testing</a:t>
            </a:r>
          </a:p>
          <a:p>
            <a:r>
              <a:rPr lang="en-US" altLang="en-US"/>
              <a:t>We can work with you on the evaluation and improvement.</a:t>
            </a:r>
          </a:p>
        </p:txBody>
      </p:sp>
    </p:spTree>
    <p:extLst>
      <p:ext uri="{BB962C8B-B14F-4D97-AF65-F5344CB8AC3E}">
        <p14:creationId xmlns:p14="http://schemas.microsoft.com/office/powerpoint/2010/main" val="11967493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BB9150E-FD95-4B6E-B49C-72462AA09DBF}"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2951532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BB9150E-FD95-4B6E-B49C-72462AA09DBF}"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3107408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BB9150E-FD95-4B6E-B49C-72462AA09DBF}"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4011442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BB9150E-FD95-4B6E-B49C-72462AA09DBF}"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6B7B946-0205-488A-BAFE-40738CFA8572}"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832385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BB9150E-FD95-4B6E-B49C-72462AA09DBF}"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3021480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BBB9150E-FD95-4B6E-B49C-72462AA09DBF}" type="datetimeFigureOut">
              <a:rPr lang="en-US" smtClean="0"/>
              <a:t>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7156670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BBB9150E-FD95-4B6E-B49C-72462AA09DBF}" type="datetimeFigureOut">
              <a:rPr lang="en-US" smtClean="0"/>
              <a:t>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3582628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B9150E-FD95-4B6E-B49C-72462AA09DBF}"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11180705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BB9150E-FD95-4B6E-B49C-72462AA09DBF}" type="datetimeFigureOut">
              <a:rPr lang="en-US" smtClean="0"/>
              <a:t>1/11/2018</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6B7B946-0205-488A-BAFE-40738CFA8572}" type="slidenum">
              <a:rPr lang="en-US" smtClean="0"/>
              <a:t>‹#›</a:t>
            </a:fld>
            <a:endParaRPr lang="en-US"/>
          </a:p>
        </p:txBody>
      </p:sp>
    </p:spTree>
    <p:extLst>
      <p:ext uri="{BB962C8B-B14F-4D97-AF65-F5344CB8AC3E}">
        <p14:creationId xmlns:p14="http://schemas.microsoft.com/office/powerpoint/2010/main" val="1691458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B9150E-FD95-4B6E-B49C-72462AA09DBF}"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3682263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BB9150E-FD95-4B6E-B49C-72462AA09DBF}" type="datetimeFigureOut">
              <a:rPr lang="en-US" smtClean="0"/>
              <a:t>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363241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B9150E-FD95-4B6E-B49C-72462AA09DBF}"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52645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B9150E-FD95-4B6E-B49C-72462AA09DBF}" type="datetimeFigureOut">
              <a:rPr lang="en-US" smtClean="0"/>
              <a:t>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438067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B9150E-FD95-4B6E-B49C-72462AA09DBF}" type="datetimeFigureOut">
              <a:rPr lang="en-US" smtClean="0"/>
              <a:t>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1002607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BBB9150E-FD95-4B6E-B49C-72462AA09DBF}" type="datetimeFigureOut">
              <a:rPr lang="en-US" smtClean="0"/>
              <a:t>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4185115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BB9150E-FD95-4B6E-B49C-72462AA09DBF}"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2534022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BB9150E-FD95-4B6E-B49C-72462AA09DBF}" type="datetimeFigureOut">
              <a:rPr lang="en-US" smtClean="0"/>
              <a:t>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7B946-0205-488A-BAFE-40738CFA8572}" type="slidenum">
              <a:rPr lang="en-US" smtClean="0"/>
              <a:t>‹#›</a:t>
            </a:fld>
            <a:endParaRPr lang="en-US"/>
          </a:p>
        </p:txBody>
      </p:sp>
    </p:spTree>
    <p:extLst>
      <p:ext uri="{BB962C8B-B14F-4D97-AF65-F5344CB8AC3E}">
        <p14:creationId xmlns:p14="http://schemas.microsoft.com/office/powerpoint/2010/main" val="3001789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BB9150E-FD95-4B6E-B49C-72462AA09DBF}" type="datetimeFigureOut">
              <a:rPr lang="en-US" smtClean="0"/>
              <a:t>1/11/2018</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6B7B946-0205-488A-BAFE-40738CFA8572}" type="slidenum">
              <a:rPr lang="en-US" smtClean="0"/>
              <a:t>‹#›</a:t>
            </a:fld>
            <a:endParaRPr lang="en-US"/>
          </a:p>
        </p:txBody>
      </p:sp>
    </p:spTree>
    <p:extLst>
      <p:ext uri="{BB962C8B-B14F-4D97-AF65-F5344CB8AC3E}">
        <p14:creationId xmlns:p14="http://schemas.microsoft.com/office/powerpoint/2010/main" val="340131749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What do you think  this ICT Essentials for teachers will help our Teachers ?</a:t>
            </a:r>
            <a:endParaRPr lang="en-US" b="1" dirty="0"/>
          </a:p>
        </p:txBody>
      </p:sp>
      <p:sp>
        <p:nvSpPr>
          <p:cNvPr id="3" name="Subtitle 2"/>
          <p:cNvSpPr>
            <a:spLocks noGrp="1"/>
          </p:cNvSpPr>
          <p:nvPr>
            <p:ph type="subTitle" idx="1"/>
          </p:nvPr>
        </p:nvSpPr>
        <p:spPr/>
        <p:txBody>
          <a:bodyPr/>
          <a:lstStyle/>
          <a:p>
            <a:r>
              <a:rPr lang="en-US" dirty="0" smtClean="0"/>
              <a:t>…………………………………………………………….BY </a:t>
            </a:r>
          </a:p>
          <a:p>
            <a:r>
              <a:rPr lang="en-US" dirty="0" smtClean="0"/>
              <a:t>Celestin NTUZIBAGIRWE </a:t>
            </a:r>
            <a:r>
              <a:rPr lang="en-US" dirty="0"/>
              <a:t> </a:t>
            </a:r>
            <a:r>
              <a:rPr lang="en-US" dirty="0" smtClean="0"/>
              <a:t>with Bachelor in ICT and Teacher of computer science at GS GICURA</a:t>
            </a:r>
          </a:p>
        </p:txBody>
      </p:sp>
    </p:spTree>
    <p:extLst>
      <p:ext uri="{BB962C8B-B14F-4D97-AF65-F5344CB8AC3E}">
        <p14:creationId xmlns:p14="http://schemas.microsoft.com/office/powerpoint/2010/main" val="1465576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smtClean="0"/>
              <a:t>Importance of ICT essentials for teachers</a:t>
            </a:r>
            <a:endParaRPr lang="en-US" altLang="en-US" dirty="0"/>
          </a:p>
        </p:txBody>
      </p:sp>
      <p:sp>
        <p:nvSpPr>
          <p:cNvPr id="34819" name="Rectangle 3"/>
          <p:cNvSpPr>
            <a:spLocks noGrp="1" noChangeArrowheads="1"/>
          </p:cNvSpPr>
          <p:nvPr>
            <p:ph idx="1"/>
          </p:nvPr>
        </p:nvSpPr>
        <p:spPr/>
        <p:txBody>
          <a:bodyPr>
            <a:normAutofit lnSpcReduction="10000"/>
          </a:bodyPr>
          <a:lstStyle/>
          <a:p>
            <a:r>
              <a:rPr lang="en-US" altLang="en-US" dirty="0"/>
              <a:t>Interactivity</a:t>
            </a:r>
          </a:p>
          <a:p>
            <a:r>
              <a:rPr lang="en-US" altLang="en-US" dirty="0"/>
              <a:t>Content delivery/revision</a:t>
            </a:r>
          </a:p>
          <a:p>
            <a:r>
              <a:rPr lang="en-US" altLang="en-US" dirty="0"/>
              <a:t>Managing learning and resources</a:t>
            </a:r>
          </a:p>
          <a:p>
            <a:r>
              <a:rPr lang="en-US" altLang="en-US" dirty="0"/>
              <a:t>Collaboration</a:t>
            </a:r>
          </a:p>
          <a:p>
            <a:r>
              <a:rPr lang="en-US" altLang="en-US" dirty="0"/>
              <a:t>Communication</a:t>
            </a:r>
          </a:p>
          <a:p>
            <a:r>
              <a:rPr lang="en-US" altLang="en-US" dirty="0"/>
              <a:t>Sense of cohort</a:t>
            </a:r>
          </a:p>
          <a:p>
            <a:r>
              <a:rPr lang="en-US" altLang="en-US" dirty="0"/>
              <a:t>Variety of teaching and learning preferences</a:t>
            </a:r>
          </a:p>
          <a:p>
            <a:r>
              <a:rPr lang="en-US" altLang="en-US" dirty="0"/>
              <a:t>Formative and summative assessment</a:t>
            </a:r>
          </a:p>
        </p:txBody>
      </p:sp>
    </p:spTree>
    <p:extLst>
      <p:ext uri="{BB962C8B-B14F-4D97-AF65-F5344CB8AC3E}">
        <p14:creationId xmlns:p14="http://schemas.microsoft.com/office/powerpoint/2010/main" val="2769937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altLang="en-US"/>
              <a:t>How does this help?</a:t>
            </a:r>
          </a:p>
        </p:txBody>
      </p:sp>
      <p:sp>
        <p:nvSpPr>
          <p:cNvPr id="79875" name="Rectangle 3"/>
          <p:cNvSpPr>
            <a:spLocks noGrp="1" noChangeArrowheads="1"/>
          </p:cNvSpPr>
          <p:nvPr>
            <p:ph idx="1"/>
          </p:nvPr>
        </p:nvSpPr>
        <p:spPr/>
        <p:txBody>
          <a:bodyPr/>
          <a:lstStyle/>
          <a:p>
            <a:r>
              <a:rPr lang="en-US" altLang="en-US"/>
              <a:t>Allows students more control of their own learning</a:t>
            </a:r>
          </a:p>
          <a:p>
            <a:r>
              <a:rPr lang="en-US" altLang="en-US"/>
              <a:t>Allows lecturers to guide more, teach less</a:t>
            </a:r>
          </a:p>
          <a:p>
            <a:r>
              <a:rPr lang="en-US" altLang="en-US"/>
              <a:t>Allows student to build up knowledge, and become part of the teaching process</a:t>
            </a:r>
          </a:p>
          <a:p>
            <a:r>
              <a:rPr lang="en-US" altLang="en-US"/>
              <a:t>Can provide some really engaging learning experiences</a:t>
            </a:r>
          </a:p>
          <a:p>
            <a:r>
              <a:rPr lang="en-US" altLang="en-US"/>
              <a:t>Teachers can provide “scaffolding” and safety nets</a:t>
            </a:r>
          </a:p>
          <a:p>
            <a:r>
              <a:rPr lang="en-US" altLang="en-US"/>
              <a:t>“At risk” students can be identified more quickly</a:t>
            </a:r>
          </a:p>
          <a:p>
            <a:r>
              <a:rPr lang="en-US" altLang="en-US"/>
              <a:t>Collaborating can be very well supported</a:t>
            </a:r>
          </a:p>
        </p:txBody>
      </p:sp>
    </p:spTree>
    <p:extLst>
      <p:ext uri="{BB962C8B-B14F-4D97-AF65-F5344CB8AC3E}">
        <p14:creationId xmlns:p14="http://schemas.microsoft.com/office/powerpoint/2010/main" val="1327297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en-US" dirty="0"/>
              <a:t>Students’ Experiences </a:t>
            </a:r>
          </a:p>
        </p:txBody>
      </p:sp>
      <p:sp>
        <p:nvSpPr>
          <p:cNvPr id="35843" name="Rectangle 3"/>
          <p:cNvSpPr>
            <a:spLocks noGrp="1" noChangeArrowheads="1"/>
          </p:cNvSpPr>
          <p:nvPr>
            <p:ph idx="1"/>
          </p:nvPr>
        </p:nvSpPr>
        <p:spPr/>
        <p:txBody>
          <a:bodyPr/>
          <a:lstStyle/>
          <a:p>
            <a:pPr marL="193675" indent="-1588">
              <a:buNone/>
            </a:pPr>
            <a:r>
              <a:rPr lang="en-AU" altLang="en-US" dirty="0"/>
              <a:t>‘We have excellent hardware and software but the lecturers don’t use it much for teaching. Some of them put their lecture notes on the Web.’ </a:t>
            </a:r>
            <a:endParaRPr lang="en-AU" altLang="en-US" sz="1800" dirty="0"/>
          </a:p>
          <a:p>
            <a:pPr marL="193675" indent="-1588">
              <a:buNone/>
            </a:pPr>
            <a:endParaRPr lang="en-AU" altLang="en-US" sz="1800" dirty="0"/>
          </a:p>
          <a:p>
            <a:pPr marL="193675" indent="-1588">
              <a:buNone/>
            </a:pPr>
            <a:r>
              <a:rPr lang="en-AU" altLang="en-US" dirty="0"/>
              <a:t>‘All Computing Science subjects have lecture notes on the Web, but none of the other subjects use computers at all, which is just as well because the machines crash all the time.’ </a:t>
            </a:r>
            <a:endParaRPr lang="en-US" altLang="en-US" sz="1800" dirty="0"/>
          </a:p>
        </p:txBody>
      </p:sp>
    </p:spTree>
    <p:extLst>
      <p:ext uri="{BB962C8B-B14F-4D97-AF65-F5344CB8AC3E}">
        <p14:creationId xmlns:p14="http://schemas.microsoft.com/office/powerpoint/2010/main" val="1949663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ltLang="en-US" dirty="0"/>
              <a:t>Students’ </a:t>
            </a:r>
            <a:r>
              <a:rPr lang="en-US" altLang="en-US" dirty="0" smtClean="0"/>
              <a:t>Experiences</a:t>
            </a:r>
            <a:endParaRPr lang="en-US" altLang="en-US" dirty="0"/>
          </a:p>
        </p:txBody>
      </p:sp>
      <p:sp>
        <p:nvSpPr>
          <p:cNvPr id="75779" name="Rectangle 3"/>
          <p:cNvSpPr>
            <a:spLocks noGrp="1" noChangeArrowheads="1"/>
          </p:cNvSpPr>
          <p:nvPr>
            <p:ph idx="1"/>
          </p:nvPr>
        </p:nvSpPr>
        <p:spPr/>
        <p:txBody>
          <a:bodyPr/>
          <a:lstStyle/>
          <a:p>
            <a:pPr marL="193675" indent="-1588">
              <a:buNone/>
            </a:pPr>
            <a:r>
              <a:rPr lang="en-AU" altLang="en-US" dirty="0"/>
              <a:t>‘Computer use is essential in all courses. We have access to course notes, essays, past exams, electronic journals, the course handbook and course overview. We often use email to communicate with other students, lecturers and tutors</a:t>
            </a:r>
            <a:r>
              <a:rPr lang="en-AU" altLang="en-US" dirty="0" smtClean="0"/>
              <a:t>.</a:t>
            </a:r>
            <a:endParaRPr lang="en-AU" altLang="en-US" sz="1800" dirty="0"/>
          </a:p>
          <a:p>
            <a:pPr marL="193675" indent="-1588">
              <a:buNone/>
            </a:pPr>
            <a:endParaRPr lang="en-AU" altLang="en-US" sz="1800" dirty="0"/>
          </a:p>
          <a:p>
            <a:pPr marL="193675" indent="-1588">
              <a:buNone/>
            </a:pPr>
            <a:endParaRPr lang="en-US" altLang="en-US" sz="1800" dirty="0"/>
          </a:p>
        </p:txBody>
      </p:sp>
    </p:spTree>
    <p:extLst>
      <p:ext uri="{BB962C8B-B14F-4D97-AF65-F5344CB8AC3E}">
        <p14:creationId xmlns:p14="http://schemas.microsoft.com/office/powerpoint/2010/main" val="4852228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ltLang="en-US" dirty="0"/>
              <a:t>Students’ Experiences </a:t>
            </a:r>
          </a:p>
        </p:txBody>
      </p:sp>
      <p:sp>
        <p:nvSpPr>
          <p:cNvPr id="77827" name="Rectangle 3"/>
          <p:cNvSpPr>
            <a:spLocks noGrp="1" noChangeArrowheads="1"/>
          </p:cNvSpPr>
          <p:nvPr>
            <p:ph idx="1"/>
          </p:nvPr>
        </p:nvSpPr>
        <p:spPr/>
        <p:txBody>
          <a:bodyPr/>
          <a:lstStyle/>
          <a:p>
            <a:pPr marL="193675" indent="-1588">
              <a:buNone/>
            </a:pPr>
            <a:r>
              <a:rPr lang="en-AU" altLang="en-US" dirty="0"/>
              <a:t>‘Blackboard, PowerPoint, emails and electronic journals </a:t>
            </a:r>
            <a:r>
              <a:rPr lang="en-AU" altLang="en-US" dirty="0" smtClean="0"/>
              <a:t>will be used very </a:t>
            </a:r>
            <a:r>
              <a:rPr lang="en-AU" altLang="en-US" dirty="0"/>
              <a:t>effectively, but nothing very innovative happens. There </a:t>
            </a:r>
            <a:r>
              <a:rPr lang="en-AU" altLang="en-US" dirty="0" smtClean="0"/>
              <a:t>will be </a:t>
            </a:r>
            <a:r>
              <a:rPr lang="en-AU" altLang="en-US" dirty="0"/>
              <a:t>some online assessment in </a:t>
            </a:r>
            <a:r>
              <a:rPr lang="en-AU" altLang="en-US" dirty="0" smtClean="0"/>
              <a:t>next </a:t>
            </a:r>
            <a:r>
              <a:rPr lang="en-AU" altLang="en-US" dirty="0"/>
              <a:t>year</a:t>
            </a:r>
            <a:r>
              <a:rPr lang="en-AU" altLang="en-US" dirty="0" smtClean="0"/>
              <a:t>.</a:t>
            </a:r>
            <a:endParaRPr lang="en-AU" altLang="en-US" sz="1800" dirty="0"/>
          </a:p>
          <a:p>
            <a:pPr marL="193675" indent="-1588">
              <a:buNone/>
            </a:pPr>
            <a:endParaRPr lang="en-AU" altLang="en-US" sz="1800" dirty="0"/>
          </a:p>
        </p:txBody>
      </p:sp>
    </p:spTree>
    <p:extLst>
      <p:ext uri="{BB962C8B-B14F-4D97-AF65-F5344CB8AC3E}">
        <p14:creationId xmlns:p14="http://schemas.microsoft.com/office/powerpoint/2010/main" val="3786097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en-US" dirty="0" smtClean="0"/>
              <a:t>Using ICT teachers will also know;</a:t>
            </a:r>
            <a:endParaRPr lang="en-US" altLang="en-US" dirty="0"/>
          </a:p>
        </p:txBody>
      </p:sp>
      <p:sp>
        <p:nvSpPr>
          <p:cNvPr id="36867" name="Rectangle 3"/>
          <p:cNvSpPr>
            <a:spLocks noGrp="1" noChangeArrowheads="1"/>
          </p:cNvSpPr>
          <p:nvPr>
            <p:ph idx="1"/>
          </p:nvPr>
        </p:nvSpPr>
        <p:spPr/>
        <p:txBody>
          <a:bodyPr/>
          <a:lstStyle/>
          <a:p>
            <a:r>
              <a:rPr lang="en-US" altLang="en-US" dirty="0"/>
              <a:t>What’s the problem?</a:t>
            </a:r>
          </a:p>
          <a:p>
            <a:r>
              <a:rPr lang="en-US" altLang="en-US" dirty="0"/>
              <a:t>What’s the best way of tackling it? (Can technology help?)</a:t>
            </a:r>
          </a:p>
          <a:p>
            <a:r>
              <a:rPr lang="en-US" altLang="en-US" dirty="0"/>
              <a:t>Planning</a:t>
            </a:r>
          </a:p>
          <a:p>
            <a:r>
              <a:rPr lang="en-US" altLang="en-US" dirty="0"/>
              <a:t>Development</a:t>
            </a:r>
          </a:p>
          <a:p>
            <a:r>
              <a:rPr lang="en-US" altLang="en-US" dirty="0"/>
              <a:t>Testing</a:t>
            </a:r>
          </a:p>
          <a:p>
            <a:r>
              <a:rPr lang="en-US" altLang="en-US" dirty="0"/>
              <a:t>Evaluation</a:t>
            </a:r>
          </a:p>
          <a:p>
            <a:r>
              <a:rPr lang="en-US" altLang="en-US" dirty="0"/>
              <a:t>Improving</a:t>
            </a:r>
          </a:p>
          <a:p>
            <a:endParaRPr lang="en-US" altLang="en-US" dirty="0"/>
          </a:p>
        </p:txBody>
      </p:sp>
    </p:spTree>
    <p:extLst>
      <p:ext uri="{BB962C8B-B14F-4D97-AF65-F5344CB8AC3E}">
        <p14:creationId xmlns:p14="http://schemas.microsoft.com/office/powerpoint/2010/main" val="40518598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5400" b="1" dirty="0" smtClean="0"/>
              <a:t>conclusion</a:t>
            </a:r>
            <a:endParaRPr lang="en-US" sz="5400" b="1" dirty="0"/>
          </a:p>
        </p:txBody>
      </p:sp>
      <p:sp>
        <p:nvSpPr>
          <p:cNvPr id="3" name="Content Placeholder 2"/>
          <p:cNvSpPr>
            <a:spLocks noGrp="1"/>
          </p:cNvSpPr>
          <p:nvPr>
            <p:ph idx="1"/>
          </p:nvPr>
        </p:nvSpPr>
        <p:spPr/>
        <p:txBody>
          <a:bodyPr>
            <a:normAutofit lnSpcReduction="10000"/>
          </a:bodyPr>
          <a:lstStyle/>
          <a:p>
            <a:r>
              <a:rPr lang="en-US" b="1" dirty="0"/>
              <a:t>T</a:t>
            </a:r>
            <a:r>
              <a:rPr lang="en-US" b="1" dirty="0" smtClean="0"/>
              <a:t>his ICT Essentials for teachers will help our Teachers  in many ways such as motivating, solving the problems, collaborating with the others, reaching </a:t>
            </a:r>
            <a:r>
              <a:rPr lang="en-US" b="1" dirty="0" err="1" smtClean="0"/>
              <a:t>etc</a:t>
            </a:r>
            <a:r>
              <a:rPr lang="en-US" b="1" dirty="0" smtClean="0"/>
              <a:t> </a:t>
            </a:r>
          </a:p>
          <a:p>
            <a:endParaRPr lang="en-US" b="1" dirty="0"/>
          </a:p>
          <a:p>
            <a:endParaRPr lang="en-US" b="1" dirty="0" smtClean="0"/>
          </a:p>
          <a:p>
            <a:endParaRPr lang="en-US" b="1" dirty="0"/>
          </a:p>
          <a:p>
            <a:endParaRPr lang="en-US" b="1" dirty="0" smtClean="0"/>
          </a:p>
          <a:p>
            <a:r>
              <a:rPr lang="en-US" b="1" dirty="0"/>
              <a:t> </a:t>
            </a:r>
            <a:r>
              <a:rPr lang="en-US" b="1" dirty="0" smtClean="0"/>
              <a:t>                              </a:t>
            </a:r>
            <a:r>
              <a:rPr lang="en-US" sz="5400" b="1" dirty="0" smtClean="0"/>
              <a:t>thanks!!!!!</a:t>
            </a:r>
            <a:endParaRPr lang="en-US" sz="5400" dirty="0"/>
          </a:p>
        </p:txBody>
      </p:sp>
    </p:spTree>
    <p:extLst>
      <p:ext uri="{BB962C8B-B14F-4D97-AF65-F5344CB8AC3E}">
        <p14:creationId xmlns:p14="http://schemas.microsoft.com/office/powerpoint/2010/main" val="396210129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15</TotalTime>
  <Words>680</Words>
  <Application>Microsoft Office PowerPoint</Application>
  <PresentationFormat>Widescreen</PresentationFormat>
  <Paragraphs>72</Paragraphs>
  <Slides>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Trebuchet MS</vt:lpstr>
      <vt:lpstr>Berlin</vt:lpstr>
      <vt:lpstr>What do you think  this ICT Essentials for teachers will help our Teachers ?</vt:lpstr>
      <vt:lpstr>Importance of ICT essentials for teachers</vt:lpstr>
      <vt:lpstr>How does this help?</vt:lpstr>
      <vt:lpstr>Students’ Experiences </vt:lpstr>
      <vt:lpstr>Students’ Experiences</vt:lpstr>
      <vt:lpstr>Students’ Experiences </vt:lpstr>
      <vt:lpstr>Using ICT teachers will also know;</vt:lpstr>
      <vt:lpstr>                      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you think  this ICT Essentials for teachers will help our Teachers ?</dc:title>
  <dc:creator>ALICE UMUTESI</dc:creator>
  <cp:lastModifiedBy>ALICE UMUTESI</cp:lastModifiedBy>
  <cp:revision>3</cp:revision>
  <dcterms:created xsi:type="dcterms:W3CDTF">2018-01-11T11:36:38Z</dcterms:created>
  <dcterms:modified xsi:type="dcterms:W3CDTF">2018-01-11T11:52:00Z</dcterms:modified>
</cp:coreProperties>
</file>