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58" r:id="rId5"/>
    <p:sldId id="293" r:id="rId6"/>
    <p:sldId id="264" r:id="rId7"/>
    <p:sldId id="265" r:id="rId8"/>
    <p:sldId id="274" r:id="rId9"/>
    <p:sldId id="326" r:id="rId10"/>
    <p:sldId id="281" r:id="rId11"/>
    <p:sldId id="299" r:id="rId12"/>
    <p:sldId id="300" r:id="rId13"/>
    <p:sldId id="275" r:id="rId14"/>
    <p:sldId id="297" r:id="rId15"/>
    <p:sldId id="276" r:id="rId16"/>
    <p:sldId id="277" r:id="rId17"/>
    <p:sldId id="278" r:id="rId18"/>
    <p:sldId id="290" r:id="rId19"/>
    <p:sldId id="280" r:id="rId20"/>
    <p:sldId id="267" r:id="rId21"/>
    <p:sldId id="270" r:id="rId22"/>
    <p:sldId id="271" r:id="rId23"/>
    <p:sldId id="283" r:id="rId24"/>
    <p:sldId id="301" r:id="rId25"/>
    <p:sldId id="269" r:id="rId26"/>
    <p:sldId id="272" r:id="rId27"/>
    <p:sldId id="305" r:id="rId28"/>
    <p:sldId id="324" r:id="rId29"/>
    <p:sldId id="325" r:id="rId30"/>
    <p:sldId id="306" r:id="rId31"/>
    <p:sldId id="312" r:id="rId32"/>
    <p:sldId id="313" r:id="rId33"/>
    <p:sldId id="295" r:id="rId34"/>
    <p:sldId id="314" r:id="rId35"/>
    <p:sldId id="315" r:id="rId36"/>
    <p:sldId id="316" r:id="rId37"/>
    <p:sldId id="321" r:id="rId38"/>
    <p:sldId id="322" r:id="rId39"/>
    <p:sldId id="323" r:id="rId40"/>
    <p:sldId id="317" r:id="rId41"/>
    <p:sldId id="327" r:id="rId42"/>
    <p:sldId id="31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mily Wriberg" initials="FW" lastIdx="1" clrIdx="0">
    <p:extLst>
      <p:ext uri="{19B8F6BF-5375-455C-9EA6-DF929625EA0E}">
        <p15:presenceInfo xmlns:p15="http://schemas.microsoft.com/office/powerpoint/2012/main" userId="da11986a96979b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87199" autoAdjust="0"/>
  </p:normalViewPr>
  <p:slideViewPr>
    <p:cSldViewPr snapToGrid="0">
      <p:cViewPr varScale="1">
        <p:scale>
          <a:sx n="79" d="100"/>
          <a:sy n="79" d="100"/>
        </p:scale>
        <p:origin x="1692" y="90"/>
      </p:cViewPr>
      <p:guideLst/>
    </p:cSldViewPr>
  </p:slideViewPr>
  <p:notesTextViewPr>
    <p:cViewPr>
      <p:scale>
        <a:sx n="1" d="1"/>
        <a:sy n="1" d="1"/>
      </p:scale>
      <p:origin x="0" y="0"/>
    </p:cViewPr>
  </p:notesText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D9F99-DAB3-4695-BE63-B4AD9E1A9E18}" type="doc">
      <dgm:prSet loTypeId="urn:microsoft.com/office/officeart/2005/8/layout/hProcess9" loCatId="process" qsTypeId="urn:microsoft.com/office/officeart/2005/8/quickstyle/simple1" qsCatId="simple" csTypeId="urn:microsoft.com/office/officeart/2005/8/colors/accent1_2" csCatId="accent1" phldr="1"/>
      <dgm:spPr/>
    </dgm:pt>
    <dgm:pt modelId="{8986B92F-F0F6-4FD5-96F8-C8DD64EC5BEA}">
      <dgm:prSet/>
      <dgm:spPr/>
      <dgm:t>
        <a:bodyPr/>
        <a:lstStyle/>
        <a:p>
          <a:r>
            <a:rPr lang="en-GB"/>
            <a:t>learn about the principles of what makes an effective formative test</a:t>
          </a:r>
          <a:endParaRPr lang="en-GB" dirty="0"/>
        </a:p>
      </dgm:t>
    </dgm:pt>
    <dgm:pt modelId="{0B1A0A76-33C5-4489-980C-B3B3BD6D629B}" type="parTrans" cxnId="{9D496C6D-25EB-40DA-A153-1C4BF3154BA6}">
      <dgm:prSet/>
      <dgm:spPr/>
      <dgm:t>
        <a:bodyPr/>
        <a:lstStyle/>
        <a:p>
          <a:endParaRPr lang="en-US"/>
        </a:p>
      </dgm:t>
    </dgm:pt>
    <dgm:pt modelId="{CE951AB5-119F-42D5-9859-6827BA9E6EA3}" type="sibTrans" cxnId="{9D496C6D-25EB-40DA-A153-1C4BF3154BA6}">
      <dgm:prSet/>
      <dgm:spPr/>
      <dgm:t>
        <a:bodyPr/>
        <a:lstStyle/>
        <a:p>
          <a:endParaRPr lang="en-US"/>
        </a:p>
      </dgm:t>
    </dgm:pt>
    <dgm:pt modelId="{11071A80-E89E-4358-A1E9-87E6379D77C5}">
      <dgm:prSet/>
      <dgm:spPr/>
      <dgm:t>
        <a:bodyPr/>
        <a:lstStyle/>
        <a:p>
          <a:r>
            <a:rPr lang="en-GB"/>
            <a:t>Write our own formative assessment questions </a:t>
          </a:r>
          <a:endParaRPr lang="en-GB" dirty="0"/>
        </a:p>
      </dgm:t>
    </dgm:pt>
    <dgm:pt modelId="{2580B874-1815-4325-BC26-F147DB3F4A47}" type="parTrans" cxnId="{402480E7-C523-4B09-8555-3E64F582C6BC}">
      <dgm:prSet/>
      <dgm:spPr/>
      <dgm:t>
        <a:bodyPr/>
        <a:lstStyle/>
        <a:p>
          <a:endParaRPr lang="en-US"/>
        </a:p>
      </dgm:t>
    </dgm:pt>
    <dgm:pt modelId="{890F8920-18EF-4F5D-B67A-B92B9C018EFD}" type="sibTrans" cxnId="{402480E7-C523-4B09-8555-3E64F582C6BC}">
      <dgm:prSet/>
      <dgm:spPr/>
      <dgm:t>
        <a:bodyPr/>
        <a:lstStyle/>
        <a:p>
          <a:endParaRPr lang="en-US"/>
        </a:p>
      </dgm:t>
    </dgm:pt>
    <dgm:pt modelId="{D666446F-7A5E-4F14-AAB3-F65E7C6F4967}" type="pres">
      <dgm:prSet presAssocID="{F61D9F99-DAB3-4695-BE63-B4AD9E1A9E18}" presName="CompostProcess" presStyleCnt="0">
        <dgm:presLayoutVars>
          <dgm:dir/>
          <dgm:resizeHandles val="exact"/>
        </dgm:presLayoutVars>
      </dgm:prSet>
      <dgm:spPr/>
    </dgm:pt>
    <dgm:pt modelId="{DB42BFBE-4BB9-497F-A7EA-E673C804E348}" type="pres">
      <dgm:prSet presAssocID="{F61D9F99-DAB3-4695-BE63-B4AD9E1A9E18}" presName="arrow" presStyleLbl="bgShp" presStyleIdx="0" presStyleCnt="1"/>
      <dgm:spPr/>
    </dgm:pt>
    <dgm:pt modelId="{8F597CB6-268A-4663-AD8C-837200FA8B5A}" type="pres">
      <dgm:prSet presAssocID="{F61D9F99-DAB3-4695-BE63-B4AD9E1A9E18}" presName="linearProcess" presStyleCnt="0"/>
      <dgm:spPr/>
    </dgm:pt>
    <dgm:pt modelId="{17AD3145-932D-472A-ABB7-52ECD9A936BC}" type="pres">
      <dgm:prSet presAssocID="{8986B92F-F0F6-4FD5-96F8-C8DD64EC5BEA}" presName="textNode" presStyleLbl="node1" presStyleIdx="0" presStyleCnt="2">
        <dgm:presLayoutVars>
          <dgm:bulletEnabled val="1"/>
        </dgm:presLayoutVars>
      </dgm:prSet>
      <dgm:spPr/>
      <dgm:t>
        <a:bodyPr/>
        <a:lstStyle/>
        <a:p>
          <a:endParaRPr lang="en-US"/>
        </a:p>
      </dgm:t>
    </dgm:pt>
    <dgm:pt modelId="{7B1BF4C8-0F56-4CC2-A04A-660628068128}" type="pres">
      <dgm:prSet presAssocID="{CE951AB5-119F-42D5-9859-6827BA9E6EA3}" presName="sibTrans" presStyleCnt="0"/>
      <dgm:spPr/>
    </dgm:pt>
    <dgm:pt modelId="{BD43EDE6-C564-459B-9B92-6F39932E9B51}" type="pres">
      <dgm:prSet presAssocID="{11071A80-E89E-4358-A1E9-87E6379D77C5}" presName="textNode" presStyleLbl="node1" presStyleIdx="1" presStyleCnt="2">
        <dgm:presLayoutVars>
          <dgm:bulletEnabled val="1"/>
        </dgm:presLayoutVars>
      </dgm:prSet>
      <dgm:spPr/>
      <dgm:t>
        <a:bodyPr/>
        <a:lstStyle/>
        <a:p>
          <a:endParaRPr lang="en-US"/>
        </a:p>
      </dgm:t>
    </dgm:pt>
  </dgm:ptLst>
  <dgm:cxnLst>
    <dgm:cxn modelId="{402480E7-C523-4B09-8555-3E64F582C6BC}" srcId="{F61D9F99-DAB3-4695-BE63-B4AD9E1A9E18}" destId="{11071A80-E89E-4358-A1E9-87E6379D77C5}" srcOrd="1" destOrd="0" parTransId="{2580B874-1815-4325-BC26-F147DB3F4A47}" sibTransId="{890F8920-18EF-4F5D-B67A-B92B9C018EFD}"/>
    <dgm:cxn modelId="{5F4DA807-2CE7-44CF-B02E-2B8A1585147B}" type="presOf" srcId="{11071A80-E89E-4358-A1E9-87E6379D77C5}" destId="{BD43EDE6-C564-459B-9B92-6F39932E9B51}" srcOrd="0" destOrd="0" presId="urn:microsoft.com/office/officeart/2005/8/layout/hProcess9"/>
    <dgm:cxn modelId="{4B8F546C-F210-4540-A068-85DAC663A2B4}" type="presOf" srcId="{8986B92F-F0F6-4FD5-96F8-C8DD64EC5BEA}" destId="{17AD3145-932D-472A-ABB7-52ECD9A936BC}" srcOrd="0" destOrd="0" presId="urn:microsoft.com/office/officeart/2005/8/layout/hProcess9"/>
    <dgm:cxn modelId="{9D496C6D-25EB-40DA-A153-1C4BF3154BA6}" srcId="{F61D9F99-DAB3-4695-BE63-B4AD9E1A9E18}" destId="{8986B92F-F0F6-4FD5-96F8-C8DD64EC5BEA}" srcOrd="0" destOrd="0" parTransId="{0B1A0A76-33C5-4489-980C-B3B3BD6D629B}" sibTransId="{CE951AB5-119F-42D5-9859-6827BA9E6EA3}"/>
    <dgm:cxn modelId="{504FF653-3DC6-44A4-AB25-1082ACBF6E0B}" type="presOf" srcId="{F61D9F99-DAB3-4695-BE63-B4AD9E1A9E18}" destId="{D666446F-7A5E-4F14-AAB3-F65E7C6F4967}" srcOrd="0" destOrd="0" presId="urn:microsoft.com/office/officeart/2005/8/layout/hProcess9"/>
    <dgm:cxn modelId="{CCBEC122-DEB1-45EA-961A-4E9FFB3BDE9D}" type="presParOf" srcId="{D666446F-7A5E-4F14-AAB3-F65E7C6F4967}" destId="{DB42BFBE-4BB9-497F-A7EA-E673C804E348}" srcOrd="0" destOrd="0" presId="urn:microsoft.com/office/officeart/2005/8/layout/hProcess9"/>
    <dgm:cxn modelId="{74730858-B74A-40F4-9B24-38E6BBB488CB}" type="presParOf" srcId="{D666446F-7A5E-4F14-AAB3-F65E7C6F4967}" destId="{8F597CB6-268A-4663-AD8C-837200FA8B5A}" srcOrd="1" destOrd="0" presId="urn:microsoft.com/office/officeart/2005/8/layout/hProcess9"/>
    <dgm:cxn modelId="{81A0050C-E881-4673-B2D4-B42772D499E6}" type="presParOf" srcId="{8F597CB6-268A-4663-AD8C-837200FA8B5A}" destId="{17AD3145-932D-472A-ABB7-52ECD9A936BC}" srcOrd="0" destOrd="0" presId="urn:microsoft.com/office/officeart/2005/8/layout/hProcess9"/>
    <dgm:cxn modelId="{E9AD5C18-7DC1-4B9D-92EC-5B20DFC9E8DE}" type="presParOf" srcId="{8F597CB6-268A-4663-AD8C-837200FA8B5A}" destId="{7B1BF4C8-0F56-4CC2-A04A-660628068128}" srcOrd="1" destOrd="0" presId="urn:microsoft.com/office/officeart/2005/8/layout/hProcess9"/>
    <dgm:cxn modelId="{9CD13ABF-4EF9-40BC-9BD1-660BEB4AB04A}" type="presParOf" srcId="{8F597CB6-268A-4663-AD8C-837200FA8B5A}" destId="{BD43EDE6-C564-459B-9B92-6F39932E9B5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5634D-0EA6-4B74-A2F0-24D690E86BB2}" type="doc">
      <dgm:prSet loTypeId="urn:microsoft.com/office/officeart/2005/8/layout/hProcess9" loCatId="process" qsTypeId="urn:microsoft.com/office/officeart/2005/8/quickstyle/simple1" qsCatId="simple" csTypeId="urn:microsoft.com/office/officeart/2005/8/colors/accent1_2" csCatId="accent1" phldr="1"/>
      <dgm:spPr/>
    </dgm:pt>
    <dgm:pt modelId="{CF53D182-8234-495D-BDF3-3996B1BB1D65}">
      <dgm:prSet phldrT="[Text]"/>
      <dgm:spPr/>
      <dgm:t>
        <a:bodyPr/>
        <a:lstStyle/>
        <a:p>
          <a:r>
            <a:rPr lang="en-US" dirty="0"/>
            <a:t>How to write effective formative items.</a:t>
          </a:r>
        </a:p>
      </dgm:t>
    </dgm:pt>
    <dgm:pt modelId="{D0439601-34A0-43A8-BC29-BAB1E9F05A90}" type="parTrans" cxnId="{ED894B6E-4061-42C9-9A6A-47B352D30C73}">
      <dgm:prSet/>
      <dgm:spPr/>
      <dgm:t>
        <a:bodyPr/>
        <a:lstStyle/>
        <a:p>
          <a:endParaRPr lang="en-US"/>
        </a:p>
      </dgm:t>
    </dgm:pt>
    <dgm:pt modelId="{D6E5D39C-FD52-4D62-AE1D-19143A6501FD}" type="sibTrans" cxnId="{ED894B6E-4061-42C9-9A6A-47B352D30C73}">
      <dgm:prSet/>
      <dgm:spPr/>
      <dgm:t>
        <a:bodyPr/>
        <a:lstStyle/>
        <a:p>
          <a:endParaRPr lang="en-US"/>
        </a:p>
      </dgm:t>
    </dgm:pt>
    <dgm:pt modelId="{7AAE75CA-6E21-4B1E-B5A6-924FD59EC911}">
      <dgm:prSet phldrT="[Text]"/>
      <dgm:spPr/>
      <dgm:t>
        <a:bodyPr/>
        <a:lstStyle/>
        <a:p>
          <a:r>
            <a:rPr lang="en-US" dirty="0"/>
            <a:t>How to write effective marking guides.</a:t>
          </a:r>
        </a:p>
      </dgm:t>
    </dgm:pt>
    <dgm:pt modelId="{6626CA7A-3311-4D44-8E20-31F05A6B40AC}" type="parTrans" cxnId="{5F82AA3D-3551-499F-B1F4-1A5C0570D89D}">
      <dgm:prSet/>
      <dgm:spPr/>
      <dgm:t>
        <a:bodyPr/>
        <a:lstStyle/>
        <a:p>
          <a:endParaRPr lang="en-US"/>
        </a:p>
      </dgm:t>
    </dgm:pt>
    <dgm:pt modelId="{BDD4AAC6-B582-4F57-8992-A675B0248F72}" type="sibTrans" cxnId="{5F82AA3D-3551-499F-B1F4-1A5C0570D89D}">
      <dgm:prSet/>
      <dgm:spPr/>
      <dgm:t>
        <a:bodyPr/>
        <a:lstStyle/>
        <a:p>
          <a:endParaRPr lang="en-US"/>
        </a:p>
      </dgm:t>
    </dgm:pt>
    <dgm:pt modelId="{59B44B55-4DE2-4A87-BA6F-B2EF35E919DD}">
      <dgm:prSet phldrT="[Text]"/>
      <dgm:spPr/>
      <dgm:t>
        <a:bodyPr/>
        <a:lstStyle/>
        <a:p>
          <a:r>
            <a:rPr lang="en-US" dirty="0"/>
            <a:t>How to create onscreen formative assessments.</a:t>
          </a:r>
        </a:p>
      </dgm:t>
    </dgm:pt>
    <dgm:pt modelId="{D171B461-A754-42ED-BCCA-CAA2827D05D6}" type="parTrans" cxnId="{4CCA87EF-55BE-46AC-932A-36DC63763917}">
      <dgm:prSet/>
      <dgm:spPr/>
      <dgm:t>
        <a:bodyPr/>
        <a:lstStyle/>
        <a:p>
          <a:endParaRPr lang="en-US"/>
        </a:p>
      </dgm:t>
    </dgm:pt>
    <dgm:pt modelId="{F9517EBF-D5C8-4B1F-9AD9-1BE4D7DEB361}" type="sibTrans" cxnId="{4CCA87EF-55BE-46AC-932A-36DC63763917}">
      <dgm:prSet/>
      <dgm:spPr/>
      <dgm:t>
        <a:bodyPr/>
        <a:lstStyle/>
        <a:p>
          <a:endParaRPr lang="en-US"/>
        </a:p>
      </dgm:t>
    </dgm:pt>
    <dgm:pt modelId="{7E26B25E-A88B-4A57-B47F-416844FF9739}" type="pres">
      <dgm:prSet presAssocID="{E935634D-0EA6-4B74-A2F0-24D690E86BB2}" presName="CompostProcess" presStyleCnt="0">
        <dgm:presLayoutVars>
          <dgm:dir/>
          <dgm:resizeHandles val="exact"/>
        </dgm:presLayoutVars>
      </dgm:prSet>
      <dgm:spPr/>
    </dgm:pt>
    <dgm:pt modelId="{1866614A-5072-46F3-8ADC-5628F81E5F22}" type="pres">
      <dgm:prSet presAssocID="{E935634D-0EA6-4B74-A2F0-24D690E86BB2}" presName="arrow" presStyleLbl="bgShp" presStyleIdx="0" presStyleCnt="1"/>
      <dgm:spPr/>
    </dgm:pt>
    <dgm:pt modelId="{FF658445-5C71-4775-AE5B-62912BF8F10B}" type="pres">
      <dgm:prSet presAssocID="{E935634D-0EA6-4B74-A2F0-24D690E86BB2}" presName="linearProcess" presStyleCnt="0"/>
      <dgm:spPr/>
    </dgm:pt>
    <dgm:pt modelId="{E4FAFE4C-0C6B-4627-8C7E-162806EB7054}" type="pres">
      <dgm:prSet presAssocID="{CF53D182-8234-495D-BDF3-3996B1BB1D65}" presName="textNode" presStyleLbl="node1" presStyleIdx="0" presStyleCnt="3">
        <dgm:presLayoutVars>
          <dgm:bulletEnabled val="1"/>
        </dgm:presLayoutVars>
      </dgm:prSet>
      <dgm:spPr/>
      <dgm:t>
        <a:bodyPr/>
        <a:lstStyle/>
        <a:p>
          <a:endParaRPr lang="en-US"/>
        </a:p>
      </dgm:t>
    </dgm:pt>
    <dgm:pt modelId="{D44ACE96-570B-4955-86B4-8F08BFF2DADB}" type="pres">
      <dgm:prSet presAssocID="{D6E5D39C-FD52-4D62-AE1D-19143A6501FD}" presName="sibTrans" presStyleCnt="0"/>
      <dgm:spPr/>
    </dgm:pt>
    <dgm:pt modelId="{BD32A791-9B4B-4453-9950-6496BAFEA373}" type="pres">
      <dgm:prSet presAssocID="{7AAE75CA-6E21-4B1E-B5A6-924FD59EC911}" presName="textNode" presStyleLbl="node1" presStyleIdx="1" presStyleCnt="3">
        <dgm:presLayoutVars>
          <dgm:bulletEnabled val="1"/>
        </dgm:presLayoutVars>
      </dgm:prSet>
      <dgm:spPr/>
      <dgm:t>
        <a:bodyPr/>
        <a:lstStyle/>
        <a:p>
          <a:endParaRPr lang="en-US"/>
        </a:p>
      </dgm:t>
    </dgm:pt>
    <dgm:pt modelId="{3C87FA1F-C6B8-489B-A699-F18D1D9CC3A4}" type="pres">
      <dgm:prSet presAssocID="{BDD4AAC6-B582-4F57-8992-A675B0248F72}" presName="sibTrans" presStyleCnt="0"/>
      <dgm:spPr/>
    </dgm:pt>
    <dgm:pt modelId="{40D3A46C-7C75-4901-8C1F-2FC2D8C91BD9}" type="pres">
      <dgm:prSet presAssocID="{59B44B55-4DE2-4A87-BA6F-B2EF35E919DD}" presName="textNode" presStyleLbl="node1" presStyleIdx="2" presStyleCnt="3">
        <dgm:presLayoutVars>
          <dgm:bulletEnabled val="1"/>
        </dgm:presLayoutVars>
      </dgm:prSet>
      <dgm:spPr/>
      <dgm:t>
        <a:bodyPr/>
        <a:lstStyle/>
        <a:p>
          <a:endParaRPr lang="en-US"/>
        </a:p>
      </dgm:t>
    </dgm:pt>
  </dgm:ptLst>
  <dgm:cxnLst>
    <dgm:cxn modelId="{03AFC407-3D42-4502-A115-14211B3B3D76}" type="presOf" srcId="{E935634D-0EA6-4B74-A2F0-24D690E86BB2}" destId="{7E26B25E-A88B-4A57-B47F-416844FF9739}" srcOrd="0" destOrd="0" presId="urn:microsoft.com/office/officeart/2005/8/layout/hProcess9"/>
    <dgm:cxn modelId="{5F82AA3D-3551-499F-B1F4-1A5C0570D89D}" srcId="{E935634D-0EA6-4B74-A2F0-24D690E86BB2}" destId="{7AAE75CA-6E21-4B1E-B5A6-924FD59EC911}" srcOrd="1" destOrd="0" parTransId="{6626CA7A-3311-4D44-8E20-31F05A6B40AC}" sibTransId="{BDD4AAC6-B582-4F57-8992-A675B0248F72}"/>
    <dgm:cxn modelId="{ED894B6E-4061-42C9-9A6A-47B352D30C73}" srcId="{E935634D-0EA6-4B74-A2F0-24D690E86BB2}" destId="{CF53D182-8234-495D-BDF3-3996B1BB1D65}" srcOrd="0" destOrd="0" parTransId="{D0439601-34A0-43A8-BC29-BAB1E9F05A90}" sibTransId="{D6E5D39C-FD52-4D62-AE1D-19143A6501FD}"/>
    <dgm:cxn modelId="{4CCA87EF-55BE-46AC-932A-36DC63763917}" srcId="{E935634D-0EA6-4B74-A2F0-24D690E86BB2}" destId="{59B44B55-4DE2-4A87-BA6F-B2EF35E919DD}" srcOrd="2" destOrd="0" parTransId="{D171B461-A754-42ED-BCCA-CAA2827D05D6}" sibTransId="{F9517EBF-D5C8-4B1F-9AD9-1BE4D7DEB361}"/>
    <dgm:cxn modelId="{6D50DAB0-AE11-44A5-A48B-E4CF3CAE4683}" type="presOf" srcId="{7AAE75CA-6E21-4B1E-B5A6-924FD59EC911}" destId="{BD32A791-9B4B-4453-9950-6496BAFEA373}" srcOrd="0" destOrd="0" presId="urn:microsoft.com/office/officeart/2005/8/layout/hProcess9"/>
    <dgm:cxn modelId="{DCE44DE4-6908-48C2-86C1-80751DB0B40D}" type="presOf" srcId="{CF53D182-8234-495D-BDF3-3996B1BB1D65}" destId="{E4FAFE4C-0C6B-4627-8C7E-162806EB7054}" srcOrd="0" destOrd="0" presId="urn:microsoft.com/office/officeart/2005/8/layout/hProcess9"/>
    <dgm:cxn modelId="{353A85B6-5F3C-4AE9-8B5B-D2AAD49F9006}" type="presOf" srcId="{59B44B55-4DE2-4A87-BA6F-B2EF35E919DD}" destId="{40D3A46C-7C75-4901-8C1F-2FC2D8C91BD9}" srcOrd="0" destOrd="0" presId="urn:microsoft.com/office/officeart/2005/8/layout/hProcess9"/>
    <dgm:cxn modelId="{B7B81344-55F3-4BBE-BEBB-CB7379A50704}" type="presParOf" srcId="{7E26B25E-A88B-4A57-B47F-416844FF9739}" destId="{1866614A-5072-46F3-8ADC-5628F81E5F22}" srcOrd="0" destOrd="0" presId="urn:microsoft.com/office/officeart/2005/8/layout/hProcess9"/>
    <dgm:cxn modelId="{32E1F5B8-7FB6-4273-8571-12ECD7ADF322}" type="presParOf" srcId="{7E26B25E-A88B-4A57-B47F-416844FF9739}" destId="{FF658445-5C71-4775-AE5B-62912BF8F10B}" srcOrd="1" destOrd="0" presId="urn:microsoft.com/office/officeart/2005/8/layout/hProcess9"/>
    <dgm:cxn modelId="{6C4FCDE2-DA32-4BE5-958E-EA1DE81AEE05}" type="presParOf" srcId="{FF658445-5C71-4775-AE5B-62912BF8F10B}" destId="{E4FAFE4C-0C6B-4627-8C7E-162806EB7054}" srcOrd="0" destOrd="0" presId="urn:microsoft.com/office/officeart/2005/8/layout/hProcess9"/>
    <dgm:cxn modelId="{F154045F-51B9-4DC0-9BF6-3FF05E532938}" type="presParOf" srcId="{FF658445-5C71-4775-AE5B-62912BF8F10B}" destId="{D44ACE96-570B-4955-86B4-8F08BFF2DADB}" srcOrd="1" destOrd="0" presId="urn:microsoft.com/office/officeart/2005/8/layout/hProcess9"/>
    <dgm:cxn modelId="{34ED4D60-B644-4535-A6F2-C7BF1B9204AC}" type="presParOf" srcId="{FF658445-5C71-4775-AE5B-62912BF8F10B}" destId="{BD32A791-9B4B-4453-9950-6496BAFEA373}" srcOrd="2" destOrd="0" presId="urn:microsoft.com/office/officeart/2005/8/layout/hProcess9"/>
    <dgm:cxn modelId="{D465FF42-7ECE-4FBD-A368-A163A04044FF}" type="presParOf" srcId="{FF658445-5C71-4775-AE5B-62912BF8F10B}" destId="{3C87FA1F-C6B8-489B-A699-F18D1D9CC3A4}" srcOrd="3" destOrd="0" presId="urn:microsoft.com/office/officeart/2005/8/layout/hProcess9"/>
    <dgm:cxn modelId="{376BD58D-817A-4920-97D8-6874A3DD597F}" type="presParOf" srcId="{FF658445-5C71-4775-AE5B-62912BF8F10B}" destId="{40D3A46C-7C75-4901-8C1F-2FC2D8C91BD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2BFBE-4BB9-497F-A7EA-E673C804E348}">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D3145-932D-472A-ABB7-52ECD9A936BC}">
      <dsp:nvSpPr>
        <dsp:cNvPr id="0" name=""/>
        <dsp:cNvSpPr/>
      </dsp:nvSpPr>
      <dsp:spPr>
        <a:xfrm>
          <a:off x="78060" y="1219199"/>
          <a:ext cx="289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learn about the principles of what makes an effective formative test</a:t>
          </a:r>
          <a:endParaRPr lang="en-GB" sz="2400" kern="1200" dirty="0"/>
        </a:p>
      </dsp:txBody>
      <dsp:txXfrm>
        <a:off x="157415" y="1298554"/>
        <a:ext cx="2736890" cy="1466890"/>
      </dsp:txXfrm>
    </dsp:sp>
    <dsp:sp modelId="{BD43EDE6-C564-459B-9B92-6F39932E9B51}">
      <dsp:nvSpPr>
        <dsp:cNvPr id="0" name=""/>
        <dsp:cNvSpPr/>
      </dsp:nvSpPr>
      <dsp:spPr>
        <a:xfrm>
          <a:off x="3122339" y="1219199"/>
          <a:ext cx="289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Write our own formative assessment questions </a:t>
          </a:r>
          <a:endParaRPr lang="en-GB" sz="2400" kern="1200" dirty="0"/>
        </a:p>
      </dsp:txBody>
      <dsp:txXfrm>
        <a:off x="3201694" y="1298554"/>
        <a:ext cx="273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6614A-5072-46F3-8ADC-5628F81E5F22}">
      <dsp:nvSpPr>
        <dsp:cNvPr id="0" name=""/>
        <dsp:cNvSpPr/>
      </dsp:nvSpPr>
      <dsp:spPr>
        <a:xfrm>
          <a:off x="501716" y="0"/>
          <a:ext cx="5686124" cy="381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AFE4C-0C6B-4627-8C7E-162806EB7054}">
      <dsp:nvSpPr>
        <dsp:cNvPr id="0" name=""/>
        <dsp:cNvSpPr/>
      </dsp:nvSpPr>
      <dsp:spPr>
        <a:xfrm>
          <a:off x="7186"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How to write effective formative items.</a:t>
          </a:r>
        </a:p>
      </dsp:txBody>
      <dsp:txXfrm>
        <a:off x="81621" y="1218035"/>
        <a:ext cx="2004331" cy="1375930"/>
      </dsp:txXfrm>
    </dsp:sp>
    <dsp:sp modelId="{BD32A791-9B4B-4453-9950-6496BAFEA373}">
      <dsp:nvSpPr>
        <dsp:cNvPr id="0" name=""/>
        <dsp:cNvSpPr/>
      </dsp:nvSpPr>
      <dsp:spPr>
        <a:xfrm>
          <a:off x="2268178"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How to write effective marking guides.</a:t>
          </a:r>
        </a:p>
      </dsp:txBody>
      <dsp:txXfrm>
        <a:off x="2342613" y="1218035"/>
        <a:ext cx="2004331" cy="1375930"/>
      </dsp:txXfrm>
    </dsp:sp>
    <dsp:sp modelId="{40D3A46C-7C75-4901-8C1F-2FC2D8C91BD9}">
      <dsp:nvSpPr>
        <dsp:cNvPr id="0" name=""/>
        <dsp:cNvSpPr/>
      </dsp:nvSpPr>
      <dsp:spPr>
        <a:xfrm>
          <a:off x="4529170" y="1143600"/>
          <a:ext cx="2153201" cy="152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How to create onscreen formative assessments.</a:t>
          </a:r>
        </a:p>
      </dsp:txBody>
      <dsp:txXfrm>
        <a:off x="4603605" y="1218035"/>
        <a:ext cx="2004331" cy="13759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4F00D-A1F1-4AAD-8E87-FD06BF5A472B}" type="datetimeFigureOut">
              <a:rPr lang="en-GB" smtClean="0"/>
              <a:t>28/04/2019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15 minutes</a:t>
            </a:r>
            <a:r>
              <a:rPr lang="en-GB" baseline="0" dirty="0"/>
              <a:t> + 5 minutes for feedback to whole group</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95449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Formative- teach may recorded to check if feedback has worked</a:t>
            </a:r>
          </a:p>
        </p:txBody>
      </p:sp>
      <p:sp>
        <p:nvSpPr>
          <p:cNvPr id="4" name="Slide Number Placeholder 3"/>
          <p:cNvSpPr>
            <a:spLocks noGrp="1"/>
          </p:cNvSpPr>
          <p:nvPr>
            <p:ph type="sldNum" sz="quarter" idx="10"/>
          </p:nvPr>
        </p:nvSpPr>
        <p:spPr/>
        <p:txBody>
          <a:bodyPr/>
          <a:lstStyle/>
          <a:p>
            <a:fld id="{E64F0672-232E-4C5B-A17C-18881AD76DE1}" type="slidenum">
              <a:rPr lang="en-GB" smtClean="0"/>
              <a:t>11</a:t>
            </a:fld>
            <a:endParaRPr lang="en-GB"/>
          </a:p>
        </p:txBody>
      </p:sp>
    </p:spTree>
    <p:extLst>
      <p:ext uri="{BB962C8B-B14F-4D97-AF65-F5344CB8AC3E}">
        <p14:creationId xmlns:p14="http://schemas.microsoft.com/office/powerpoint/2010/main" val="282365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minutes for discussion + 5 minutes feedback</a:t>
            </a:r>
            <a:r>
              <a:rPr lang="en-GB" baseline="0" dirty="0"/>
              <a:t> to whole group</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12</a:t>
            </a:fld>
            <a:endParaRPr lang="en-GB"/>
          </a:p>
        </p:txBody>
      </p:sp>
    </p:spTree>
    <p:extLst>
      <p:ext uri="{BB962C8B-B14F-4D97-AF65-F5344CB8AC3E}">
        <p14:creationId xmlns:p14="http://schemas.microsoft.com/office/powerpoint/2010/main" val="112630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13</a:t>
            </a:fld>
            <a:endParaRPr lang="en-GB"/>
          </a:p>
        </p:txBody>
      </p:sp>
    </p:spTree>
    <p:extLst>
      <p:ext uri="{BB962C8B-B14F-4D97-AF65-F5344CB8AC3E}">
        <p14:creationId xmlns:p14="http://schemas.microsoft.com/office/powerpoint/2010/main" val="193157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14</a:t>
            </a:fld>
            <a:endParaRPr lang="en-GB"/>
          </a:p>
        </p:txBody>
      </p:sp>
    </p:spTree>
    <p:extLst>
      <p:ext uri="{BB962C8B-B14F-4D97-AF65-F5344CB8AC3E}">
        <p14:creationId xmlns:p14="http://schemas.microsoft.com/office/powerpoint/2010/main" val="1652875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15</a:t>
            </a:fld>
            <a:endParaRPr lang="en-GB"/>
          </a:p>
        </p:txBody>
      </p:sp>
    </p:spTree>
    <p:extLst>
      <p:ext uri="{BB962C8B-B14F-4D97-AF65-F5344CB8AC3E}">
        <p14:creationId xmlns:p14="http://schemas.microsoft.com/office/powerpoint/2010/main" val="302453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GB" b="0" dirty="0"/>
              <a:t>For formative assessment to be effective it is important that the focus is on improvement.</a:t>
            </a:r>
          </a:p>
          <a:p>
            <a:pPr marL="342900" indent="-342900">
              <a:buFontTx/>
              <a:buChar char="-"/>
            </a:pPr>
            <a:r>
              <a:rPr lang="en-GB" b="0" dirty="0"/>
              <a:t>So, students have to understand what they need to learn or the skills they need to develop.</a:t>
            </a:r>
          </a:p>
          <a:p>
            <a:pPr marL="342900" indent="-342900">
              <a:buFontTx/>
              <a:buChar char="-"/>
            </a:pPr>
            <a:r>
              <a:rPr lang="en-GB" b="0" dirty="0"/>
              <a:t>The activity or test questions should be clearly linked to particular learning objectives</a:t>
            </a:r>
          </a:p>
          <a:p>
            <a:pPr marL="342900" indent="-342900">
              <a:buFontTx/>
              <a:buChar cha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ighlight>
                  <a:srgbClr val="FFFF00"/>
                </a:highlight>
              </a:rPr>
              <a:t>Encourage students to focus on their own progress rather than comparing themselves with others. Their improvement rather than their attainment is what is important. Students need to know how to improve, but also need to be motivated to do so, by recognising that they are making progress and by understanding that success is a result of their own efforts.</a:t>
            </a:r>
          </a:p>
          <a:p>
            <a:endParaRPr lang="en-GB" dirty="0"/>
          </a:p>
        </p:txBody>
      </p:sp>
      <p:sp>
        <p:nvSpPr>
          <p:cNvPr id="4" name="Slide Number Placeholder 3"/>
          <p:cNvSpPr>
            <a:spLocks noGrp="1"/>
          </p:cNvSpPr>
          <p:nvPr>
            <p:ph type="sldNum" sz="quarter" idx="5"/>
          </p:nvPr>
        </p:nvSpPr>
        <p:spPr/>
        <p:txBody>
          <a:bodyPr/>
          <a:lstStyle/>
          <a:p>
            <a:fld id="{E64F0672-232E-4C5B-A17C-18881AD76DE1}" type="slidenum">
              <a:rPr lang="en-GB" smtClean="0"/>
              <a:t>16</a:t>
            </a:fld>
            <a:endParaRPr lang="en-GB"/>
          </a:p>
        </p:txBody>
      </p:sp>
    </p:spTree>
    <p:extLst>
      <p:ext uri="{BB962C8B-B14F-4D97-AF65-F5344CB8AC3E}">
        <p14:creationId xmlns:p14="http://schemas.microsoft.com/office/powerpoint/2010/main" val="384999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More information on how/when to plan assessment into teaching &amp; learning will be covered slightly later on in this presentation.</a:t>
            </a:r>
          </a:p>
          <a:p>
            <a:endParaRPr lang="en-GB" b="0" dirty="0"/>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67676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E64F0672-232E-4C5B-A17C-18881AD76DE1}" type="slidenum">
              <a:rPr lang="en-GB" smtClean="0"/>
              <a:t>18</a:t>
            </a:fld>
            <a:endParaRPr lang="en-GB"/>
          </a:p>
        </p:txBody>
      </p:sp>
    </p:spTree>
    <p:extLst>
      <p:ext uri="{BB962C8B-B14F-4D97-AF65-F5344CB8AC3E}">
        <p14:creationId xmlns:p14="http://schemas.microsoft.com/office/powerpoint/2010/main" val="339582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19</a:t>
            </a:fld>
            <a:endParaRPr lang="en-GB"/>
          </a:p>
        </p:txBody>
      </p:sp>
    </p:spTree>
    <p:extLst>
      <p:ext uri="{BB962C8B-B14F-4D97-AF65-F5344CB8AC3E}">
        <p14:creationId xmlns:p14="http://schemas.microsoft.com/office/powerpoint/2010/main" val="249929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E64F0672-232E-4C5B-A17C-18881AD76DE1}" type="slidenum">
              <a:rPr lang="en-GB" smtClean="0"/>
              <a:t>20</a:t>
            </a:fld>
            <a:endParaRPr lang="en-GB"/>
          </a:p>
        </p:txBody>
      </p:sp>
    </p:spTree>
    <p:extLst>
      <p:ext uri="{BB962C8B-B14F-4D97-AF65-F5344CB8AC3E}">
        <p14:creationId xmlns:p14="http://schemas.microsoft.com/office/powerpoint/2010/main" val="10566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Make</a:t>
            </a:r>
            <a:r>
              <a:rPr lang="en-GB" b="0" baseline="0" dirty="0"/>
              <a:t> sure to acknowledge other purposes of feedback – diagnosing health of education system, assessing fitness for employment etc…</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Many people assume that ‘assessment’ means taking a test, but assessment is broader than that. Method of assessment- not a purpose</a:t>
            </a:r>
            <a:endParaRPr lang="en-GB" b="0" i="1"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401972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Points and examples from Rwandan Education Board, Ministry of Education (2017) A guide to Classroom-Based and National Assessments in Rwanda- </a:t>
            </a:r>
            <a:endParaRPr lang="en-GB" sz="1200" b="1" i="0" u="none" strike="noStrike" kern="1200" baseline="0" dirty="0">
              <a:solidFill>
                <a:schemeClr val="tx1"/>
              </a:solidFill>
              <a:latin typeface="+mn-lt"/>
              <a:ea typeface="+mn-ea"/>
              <a:cs typeface="+mn-cs"/>
            </a:endParaRPr>
          </a:p>
          <a:p>
            <a:pPr marL="342900" indent="-342900">
              <a:spcAft>
                <a:spcPts val="600"/>
              </a:spcAft>
              <a:buFont typeface="Arial" panose="020B0604020202020204" pitchFamily="34" charset="0"/>
              <a:buChar char="•"/>
            </a:pPr>
            <a:r>
              <a:rPr lang="en-GB" sz="1400" dirty="0"/>
              <a:t>Make feedback specific</a:t>
            </a:r>
          </a:p>
          <a:p>
            <a:pPr marL="522900" lvl="3" indent="-342900">
              <a:spcAft>
                <a:spcPts val="600"/>
              </a:spcAft>
            </a:pPr>
            <a:r>
              <a:rPr lang="en-GB" sz="1200" b="0" dirty="0"/>
              <a:t>e.g. </a:t>
            </a:r>
            <a:r>
              <a:rPr lang="en-GB" sz="1200" b="0" i="1" dirty="0"/>
              <a:t>“Four words were spelt incorrectly in your composition”: ‘transportation, diversification, improvisation, and electrification”. </a:t>
            </a:r>
            <a:r>
              <a:rPr lang="en-GB" sz="1200" b="0" dirty="0">
                <a:solidFill>
                  <a:schemeClr val="accent2">
                    <a:lumMod val="50000"/>
                  </a:schemeClr>
                </a:solidFill>
              </a:rPr>
              <a:t>Instead of: </a:t>
            </a:r>
            <a:r>
              <a:rPr lang="en-GB" sz="1200" b="0" i="1" dirty="0"/>
              <a:t>“Too many misspelled words”.</a:t>
            </a:r>
          </a:p>
          <a:p>
            <a:pPr marL="342900" lvl="2" indent="-342900">
              <a:spcAft>
                <a:spcPts val="600"/>
              </a:spcAft>
            </a:pPr>
            <a:r>
              <a:rPr lang="en-GB" sz="1400" b="1" dirty="0"/>
              <a:t>Concentrate on behaviours, not intent</a:t>
            </a:r>
          </a:p>
          <a:p>
            <a:pPr marL="702900" lvl="4" indent="-342900">
              <a:spcAft>
                <a:spcPts val="600"/>
              </a:spcAft>
            </a:pPr>
            <a:r>
              <a:rPr lang="en-GB" sz="1200" dirty="0"/>
              <a:t>e.g. </a:t>
            </a:r>
            <a:r>
              <a:rPr lang="en-GB" sz="1200" b="0" i="1" dirty="0"/>
              <a:t>“When you face the class, you speak so softly that most students cannot hear what you are saying”. </a:t>
            </a:r>
            <a:r>
              <a:rPr lang="en-GB" sz="1200" b="0" dirty="0">
                <a:solidFill>
                  <a:schemeClr val="accent2">
                    <a:lumMod val="50000"/>
                  </a:schemeClr>
                </a:solidFill>
              </a:rPr>
              <a:t>Instead of: </a:t>
            </a:r>
            <a:r>
              <a:rPr lang="en-GB" sz="1200" b="0" i="1" dirty="0"/>
              <a:t>“You should try to overcome your shyness”.</a:t>
            </a:r>
          </a:p>
          <a:p>
            <a:pPr marL="342900" lvl="2" indent="-342900">
              <a:spcAft>
                <a:spcPts val="600"/>
              </a:spcAft>
            </a:pPr>
            <a:r>
              <a:rPr lang="en-GB" sz="1400" b="1" dirty="0"/>
              <a:t>Feedback should be appropriate to the age of the students</a:t>
            </a:r>
          </a:p>
          <a:p>
            <a:pPr marL="342900" lvl="2" indent="-342900">
              <a:spcAft>
                <a:spcPts val="600"/>
              </a:spcAft>
            </a:pPr>
            <a:r>
              <a:rPr lang="en-GB" sz="1400" b="1" dirty="0"/>
              <a:t>Emphasise praise and positive feedback</a:t>
            </a:r>
            <a:r>
              <a:rPr lang="en-GB" sz="1400" dirty="0"/>
              <a:t>– especially when learning new concepts, skills and competences.</a:t>
            </a:r>
          </a:p>
          <a:p>
            <a:pPr marL="342900" lvl="2" indent="-342900">
              <a:spcAft>
                <a:spcPts val="600"/>
              </a:spcAft>
            </a:pPr>
            <a:r>
              <a:rPr lang="en-GB" sz="1400" b="1" dirty="0"/>
              <a:t>When giving negative feedback, model the correct method</a:t>
            </a:r>
          </a:p>
          <a:p>
            <a:pPr marL="342900" lvl="2" indent="-342900">
              <a:spcAft>
                <a:spcPts val="600"/>
              </a:spcAft>
            </a:pPr>
            <a:r>
              <a:rPr lang="en-GB" sz="1400" b="1" dirty="0"/>
              <a:t>Help students to focus on ‘processes’ rather than outcomes</a:t>
            </a:r>
          </a:p>
          <a:p>
            <a:pPr marL="342900" lvl="2" indent="-342900">
              <a:spcAft>
                <a:spcPts val="600"/>
              </a:spcAft>
            </a:pPr>
            <a:r>
              <a:rPr lang="en-GB" sz="1400" b="1" dirty="0"/>
              <a:t>Teach students how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21</a:t>
            </a:fld>
            <a:endParaRPr lang="en-GB"/>
          </a:p>
        </p:txBody>
      </p:sp>
    </p:spTree>
    <p:extLst>
      <p:ext uri="{BB962C8B-B14F-4D97-AF65-F5344CB8AC3E}">
        <p14:creationId xmlns:p14="http://schemas.microsoft.com/office/powerpoint/2010/main" val="173782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22</a:t>
            </a:fld>
            <a:endParaRPr lang="en-GB"/>
          </a:p>
        </p:txBody>
      </p:sp>
    </p:spTree>
    <p:extLst>
      <p:ext uri="{BB962C8B-B14F-4D97-AF65-F5344CB8AC3E}">
        <p14:creationId xmlns:p14="http://schemas.microsoft.com/office/powerpoint/2010/main" val="1860260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Rwandan Education Board, Ministry of Education (2017) A guide to Classroom-Based and National Assessments in Rwanda</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23</a:t>
            </a:fld>
            <a:endParaRPr lang="en-GB"/>
          </a:p>
        </p:txBody>
      </p:sp>
    </p:spTree>
    <p:extLst>
      <p:ext uri="{BB962C8B-B14F-4D97-AF65-F5344CB8AC3E}">
        <p14:creationId xmlns:p14="http://schemas.microsoft.com/office/powerpoint/2010/main" val="246810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This talks about Learning and assessment standards, but the process works equally well with Unit assessment criteria and learning objectives</a:t>
            </a:r>
          </a:p>
          <a:p>
            <a:pPr marL="0" indent="0">
              <a:buFontTx/>
              <a:buNone/>
            </a:pPr>
            <a:endParaRPr lang="en-GB" baseline="0" dirty="0"/>
          </a:p>
          <a:p>
            <a:pPr marL="171450" indent="-171450">
              <a:buFont typeface="Arial" panose="020B0604020202020204" pitchFamily="34" charset="0"/>
              <a:buChar char="•"/>
            </a:pPr>
            <a:r>
              <a:rPr lang="en-GB" baseline="0" dirty="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a:t>Options for assessment include formal (individual unit statements / tests) &amp; informal (peer review / questioning/ record sheets of student discussions </a:t>
            </a:r>
            <a:r>
              <a:rPr lang="en-GB" baseline="0" dirty="0" err="1"/>
              <a:t>etc</a:t>
            </a:r>
            <a:r>
              <a:rPr lang="en-GB" baseline="0" dirty="0"/>
              <a:t>)</a:t>
            </a:r>
          </a:p>
          <a:p>
            <a:pPr marL="171450" indent="-171450">
              <a:buFont typeface="Arial" panose="020B0604020202020204" pitchFamily="34" charset="0"/>
              <a:buChar char="•"/>
            </a:pPr>
            <a:r>
              <a:rPr lang="en-GB" baseline="0" dirty="0" err="1"/>
              <a:t>Govt</a:t>
            </a:r>
            <a:r>
              <a:rPr lang="en-GB" baseline="0" dirty="0"/>
              <a:t> advice is 3-4 assessments per term minimum - 3 competences to be assessed formally during the term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i="1" baseline="0" dirty="0"/>
              <a:t>DAVID – just a quick view of this – to link it in to the previous cycle – don’t have to read it!</a:t>
            </a:r>
          </a:p>
        </p:txBody>
      </p:sp>
      <p:sp>
        <p:nvSpPr>
          <p:cNvPr id="4" name="Slide Number Placeholder 3"/>
          <p:cNvSpPr>
            <a:spLocks noGrp="1"/>
          </p:cNvSpPr>
          <p:nvPr>
            <p:ph type="sldNum" sz="quarter" idx="10"/>
          </p:nvPr>
        </p:nvSpPr>
        <p:spPr/>
        <p:txBody>
          <a:bodyPr/>
          <a:lstStyle/>
          <a:p>
            <a:fld id="{E64F0672-232E-4C5B-A17C-18881AD76DE1}" type="slidenum">
              <a:rPr lang="en-GB" smtClean="0"/>
              <a:t>24</a:t>
            </a:fld>
            <a:endParaRPr lang="en-GB"/>
          </a:p>
        </p:txBody>
      </p:sp>
    </p:spTree>
    <p:extLst>
      <p:ext uri="{BB962C8B-B14F-4D97-AF65-F5344CB8AC3E}">
        <p14:creationId xmlns:p14="http://schemas.microsoft.com/office/powerpoint/2010/main" val="1204493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indent="0">
              <a:buFontTx/>
              <a:buNone/>
            </a:pPr>
            <a:endParaRPr lang="en-GB" baseline="0" dirty="0"/>
          </a:p>
          <a:p>
            <a:pPr marL="171450" indent="-171450">
              <a:buFont typeface="Arial" panose="020B0604020202020204" pitchFamily="34" charset="0"/>
              <a:buChar char="•"/>
            </a:pPr>
            <a:r>
              <a:rPr lang="en-GB" baseline="0" dirty="0"/>
              <a:t>Actually very similar to  cycle shown on previous slides – if taken to apply to topic/unit of work</a:t>
            </a:r>
          </a:p>
          <a:p>
            <a:pPr marL="171450" indent="-171450">
              <a:buFont typeface="Arial" panose="020B0604020202020204" pitchFamily="34" charset="0"/>
              <a:buChar char="•"/>
            </a:pPr>
            <a:r>
              <a:rPr lang="en-GB" baseline="0" dirty="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a:t>Options for assessment include formal (individual unit statements / tests) &amp; informal (peer review / questioning/ record sheets of student discussions </a:t>
            </a:r>
            <a:r>
              <a:rPr lang="en-GB" baseline="0" dirty="0" err="1"/>
              <a:t>etc</a:t>
            </a:r>
            <a:r>
              <a:rPr lang="en-GB" baseline="0" dirty="0"/>
              <a:t>)</a:t>
            </a:r>
          </a:p>
          <a:p>
            <a:pPr marL="171450" indent="-171450">
              <a:buFont typeface="Arial" panose="020B0604020202020204" pitchFamily="34" charset="0"/>
              <a:buChar char="•"/>
            </a:pPr>
            <a:r>
              <a:rPr lang="en-GB" baseline="0" dirty="0" err="1"/>
              <a:t>Govt</a:t>
            </a:r>
            <a:r>
              <a:rPr lang="en-GB" baseline="0" dirty="0"/>
              <a:t> advice is 3-4 assessments per term minimum - 3 competences to be assessed formally during the term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i="1" baseline="0" dirty="0"/>
              <a:t>DAVID – just a quick view of this – to link it in to the previous cycle – don’t have to read it!</a:t>
            </a:r>
          </a:p>
        </p:txBody>
      </p:sp>
      <p:sp>
        <p:nvSpPr>
          <p:cNvPr id="4" name="Slide Number Placeholder 3"/>
          <p:cNvSpPr>
            <a:spLocks noGrp="1"/>
          </p:cNvSpPr>
          <p:nvPr>
            <p:ph type="sldNum" sz="quarter" idx="10"/>
          </p:nvPr>
        </p:nvSpPr>
        <p:spPr/>
        <p:txBody>
          <a:bodyPr/>
          <a:lstStyle/>
          <a:p>
            <a:fld id="{E64F0672-232E-4C5B-A17C-18881AD76DE1}" type="slidenum">
              <a:rPr lang="en-GB" smtClean="0"/>
              <a:t>25</a:t>
            </a:fld>
            <a:endParaRPr lang="en-GB"/>
          </a:p>
        </p:txBody>
      </p:sp>
    </p:spTree>
    <p:extLst>
      <p:ext uri="{BB962C8B-B14F-4D97-AF65-F5344CB8AC3E}">
        <p14:creationId xmlns:p14="http://schemas.microsoft.com/office/powerpoint/2010/main" val="1503774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Think this is more relevant and covers similar ground </a:t>
            </a: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indent="0">
              <a:buFontTx/>
              <a:buNone/>
            </a:pPr>
            <a:endParaRPr lang="en-GB" baseline="0" dirty="0"/>
          </a:p>
          <a:p>
            <a:pPr marL="171450" indent="-171450">
              <a:buFont typeface="Arial" panose="020B0604020202020204" pitchFamily="34" charset="0"/>
              <a:buChar char="•"/>
            </a:pPr>
            <a:r>
              <a:rPr lang="en-GB" baseline="0" dirty="0"/>
              <a:t>Actually very similar to  cycle shown on previous slides – if taken to apply to topic/unit of work</a:t>
            </a:r>
          </a:p>
          <a:p>
            <a:pPr marL="171450" indent="-171450">
              <a:buFont typeface="Arial" panose="020B0604020202020204" pitchFamily="34" charset="0"/>
              <a:buChar char="•"/>
            </a:pPr>
            <a:r>
              <a:rPr lang="en-GB" baseline="0" dirty="0"/>
              <a:t>Focus on standard of achievements – with time built in to cycle for students knowledge / skills to be measured against standard of achievement</a:t>
            </a:r>
          </a:p>
          <a:p>
            <a:pPr marL="171450" indent="-171450">
              <a:buFont typeface="Arial" panose="020B0604020202020204" pitchFamily="34" charset="0"/>
              <a:buChar char="•"/>
            </a:pPr>
            <a:r>
              <a:rPr lang="en-GB" baseline="0" dirty="0"/>
              <a:t>Options for assessment include formal (individual unit statements / tests) &amp; informal (peer review / questioning/ record sheets of student discussions </a:t>
            </a:r>
            <a:r>
              <a:rPr lang="en-GB" baseline="0" dirty="0" err="1"/>
              <a:t>etc</a:t>
            </a:r>
            <a:r>
              <a:rPr lang="en-GB" baseline="0" dirty="0"/>
              <a:t>)</a:t>
            </a:r>
          </a:p>
          <a:p>
            <a:pPr marL="171450" indent="-171450">
              <a:buFont typeface="Arial" panose="020B0604020202020204" pitchFamily="34" charset="0"/>
              <a:buChar char="•"/>
            </a:pPr>
            <a:r>
              <a:rPr lang="en-GB" baseline="0" dirty="0" err="1"/>
              <a:t>Govt</a:t>
            </a:r>
            <a:r>
              <a:rPr lang="en-GB" baseline="0" dirty="0"/>
              <a:t> advice is 3-4 assessments per term minimum - 3 competences to be assessed formally during the term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i="1" baseline="0" dirty="0"/>
              <a:t>DAVID – just a quick view of this – to link it in to the previous cycle – don’t have to read it!</a:t>
            </a:r>
          </a:p>
        </p:txBody>
      </p:sp>
      <p:sp>
        <p:nvSpPr>
          <p:cNvPr id="4" name="Slide Number Placeholder 3"/>
          <p:cNvSpPr>
            <a:spLocks noGrp="1"/>
          </p:cNvSpPr>
          <p:nvPr>
            <p:ph type="sldNum" sz="quarter" idx="10"/>
          </p:nvPr>
        </p:nvSpPr>
        <p:spPr/>
        <p:txBody>
          <a:bodyPr/>
          <a:lstStyle/>
          <a:p>
            <a:fld id="{E64F0672-232E-4C5B-A17C-18881AD76DE1}" type="slidenum">
              <a:rPr lang="en-GB" smtClean="0"/>
              <a:t>26</a:t>
            </a:fld>
            <a:endParaRPr lang="en-GB"/>
          </a:p>
        </p:txBody>
      </p:sp>
    </p:spTree>
    <p:extLst>
      <p:ext uri="{BB962C8B-B14F-4D97-AF65-F5344CB8AC3E}">
        <p14:creationId xmlns:p14="http://schemas.microsoft.com/office/powerpoint/2010/main" val="2833323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Not necessarily formal test – include &amp; record tasks that have taken place during teaching /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Results from assessment are to be used formatively – (just as identified in cycle above) to change / adapt further teaching to better suit needs of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Importance of feedback – </a:t>
            </a:r>
            <a:r>
              <a:rPr lang="en-GB" sz="1200" kern="1200" dirty="0">
                <a:solidFill>
                  <a:schemeClr val="tx1"/>
                </a:solidFill>
                <a:effectLst/>
                <a:latin typeface="+mn-lt"/>
                <a:ea typeface="+mn-ea"/>
                <a:cs typeface="+mn-cs"/>
              </a:rPr>
              <a:t>teachers need to plan time into the instructional process to support their students by being aware of what is happening in the classroom all the time and then providing ongoing guidance 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direction during activities.</a:t>
            </a:r>
          </a:p>
          <a:p>
            <a:r>
              <a:rPr lang="en-GB" sz="1200" kern="1200" dirty="0">
                <a:solidFill>
                  <a:schemeClr val="tx1"/>
                </a:solidFill>
                <a:effectLst/>
                <a:latin typeface="+mn-lt"/>
                <a:ea typeface="+mn-ea"/>
                <a:cs typeface="+mn-cs"/>
              </a:rPr>
              <a:t>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27</a:t>
            </a:fld>
            <a:endParaRPr lang="en-GB"/>
          </a:p>
        </p:txBody>
      </p:sp>
    </p:spTree>
    <p:extLst>
      <p:ext uri="{BB962C8B-B14F-4D97-AF65-F5344CB8AC3E}">
        <p14:creationId xmlns:p14="http://schemas.microsoft.com/office/powerpoint/2010/main" val="818104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tests are used in middle of teaching / learning cycle rather than just at end, emphasis becomes what students still need to learn NOT what they have learnt – providing helpful information such</a:t>
            </a:r>
            <a:r>
              <a:rPr lang="en-GB" baseline="0" dirty="0"/>
              <a:t>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Misconceptions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Areas/domains requiring additional reinforcement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These can be used to inform planning for rest of the unit – ensuring that students misconceptions are addressed &amp; their learning needs catered for.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28</a:t>
            </a:fld>
            <a:endParaRPr lang="en-GB"/>
          </a:p>
        </p:txBody>
      </p:sp>
    </p:spTree>
    <p:extLst>
      <p:ext uri="{BB962C8B-B14F-4D97-AF65-F5344CB8AC3E}">
        <p14:creationId xmlns:p14="http://schemas.microsoft.com/office/powerpoint/2010/main" val="1729047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identifying patterns of performance in individuals and groups </a:t>
            </a:r>
            <a:r>
              <a:rPr lang="en-GB" b="0" dirty="0"/>
              <a:t>– there is a learning objective that a group of students is struggling with, a particular student finds it hard to answer questions on higher order competences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Identifying implications for teaching the unit- </a:t>
            </a:r>
            <a:r>
              <a:rPr lang="en-GB" b="0" dirty="0"/>
              <a:t>what do you need to revisit now? How might you teach the unit differently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E64F0672-232E-4C5B-A17C-18881AD76DE1}" type="slidenum">
              <a:rPr lang="en-GB" smtClean="0"/>
              <a:t>29</a:t>
            </a:fld>
            <a:endParaRPr lang="en-GB"/>
          </a:p>
        </p:txBody>
      </p:sp>
    </p:spTree>
    <p:extLst>
      <p:ext uri="{BB962C8B-B14F-4D97-AF65-F5344CB8AC3E}">
        <p14:creationId xmlns:p14="http://schemas.microsoft.com/office/powerpoint/2010/main" val="3622208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Timing</a:t>
            </a:r>
            <a:r>
              <a:rPr lang="en-GB" baseline="0" dirty="0"/>
              <a:t> – 20 minutes. Possibly pair discussion</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30</a:t>
            </a:fld>
            <a:endParaRPr lang="en-GB"/>
          </a:p>
        </p:txBody>
      </p:sp>
    </p:spTree>
    <p:extLst>
      <p:ext uri="{BB962C8B-B14F-4D97-AF65-F5344CB8AC3E}">
        <p14:creationId xmlns:p14="http://schemas.microsoft.com/office/powerpoint/2010/main" val="59429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a:t>
            </a:fld>
            <a:endParaRPr lang="en-GB"/>
          </a:p>
        </p:txBody>
      </p:sp>
    </p:spTree>
    <p:extLst>
      <p:ext uri="{BB962C8B-B14F-4D97-AF65-F5344CB8AC3E}">
        <p14:creationId xmlns:p14="http://schemas.microsoft.com/office/powerpoint/2010/main" val="2281867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31</a:t>
            </a:fld>
            <a:endParaRPr lang="en-GB"/>
          </a:p>
        </p:txBody>
      </p:sp>
    </p:spTree>
    <p:extLst>
      <p:ext uri="{BB962C8B-B14F-4D97-AF65-F5344CB8AC3E}">
        <p14:creationId xmlns:p14="http://schemas.microsoft.com/office/powerpoint/2010/main" val="2074199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think of the question? What is effective about it?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When</a:t>
            </a:r>
            <a:r>
              <a:rPr lang="en-GB" baseline="0" dirty="0"/>
              <a:t> writing a multiple choice assessment it is important to make sure that all the options make sense and there is a chance that students might choose them, even those that are not the right answer. </a:t>
            </a:r>
          </a:p>
          <a:p>
            <a:pPr marL="171450" indent="-171450">
              <a:buFont typeface="Arial" panose="020B0604020202020204" pitchFamily="34" charset="0"/>
              <a:buChar char="•"/>
            </a:pPr>
            <a:r>
              <a:rPr lang="en-GB" baseline="0" dirty="0"/>
              <a:t>Options must be written to include &amp; address any misconceptions that students might have. </a:t>
            </a:r>
          </a:p>
          <a:p>
            <a:pPr marL="171450" indent="-171450">
              <a:buFont typeface="Arial" panose="020B0604020202020204" pitchFamily="34" charset="0"/>
              <a:buChar char="•"/>
            </a:pPr>
            <a:r>
              <a:rPr lang="en-GB" baseline="0" dirty="0"/>
              <a:t>This will give useful information to inform further teaching/learning in this area – as it will clarify not just who has mastered the subject knowledge but crucially what misconceptions need addressing / what students’ next steps are. </a:t>
            </a:r>
          </a:p>
          <a:p>
            <a:pPr marL="171450" indent="-171450">
              <a:buFont typeface="Arial" panose="020B0604020202020204" pitchFamily="34" charset="0"/>
              <a:buChar char="•"/>
            </a:pPr>
            <a:r>
              <a:rPr lang="en-GB" baseline="0" dirty="0"/>
              <a:t>Open questions are constructed in slightly different way – but marking guides should be written to allow for collection of information about how students are answering / what approaches they are taking.  </a:t>
            </a:r>
            <a:r>
              <a:rPr lang="en-GB" b="1" baseline="0" dirty="0"/>
              <a:t>(this will be looked at in greater detail in a later session)</a:t>
            </a: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32</a:t>
            </a:fld>
            <a:endParaRPr lang="en-GB"/>
          </a:p>
        </p:txBody>
      </p:sp>
    </p:spTree>
    <p:extLst>
      <p:ext uri="{BB962C8B-B14F-4D97-AF65-F5344CB8AC3E}">
        <p14:creationId xmlns:p14="http://schemas.microsoft.com/office/powerpoint/2010/main" val="1059071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 discussion – 5 minute feedback</a:t>
            </a:r>
          </a:p>
        </p:txBody>
      </p:sp>
      <p:sp>
        <p:nvSpPr>
          <p:cNvPr id="4" name="Slide Number Placeholder 3"/>
          <p:cNvSpPr>
            <a:spLocks noGrp="1"/>
          </p:cNvSpPr>
          <p:nvPr>
            <p:ph type="sldNum" sz="quarter" idx="10"/>
          </p:nvPr>
        </p:nvSpPr>
        <p:spPr/>
        <p:txBody>
          <a:bodyPr/>
          <a:lstStyle/>
          <a:p>
            <a:fld id="{E64F0672-232E-4C5B-A17C-18881AD76DE1}" type="slidenum">
              <a:rPr lang="en-GB" smtClean="0"/>
              <a:t>33</a:t>
            </a:fld>
            <a:endParaRPr lang="en-GB"/>
          </a:p>
        </p:txBody>
      </p:sp>
    </p:spTree>
    <p:extLst>
      <p:ext uri="{BB962C8B-B14F-4D97-AF65-F5344CB8AC3E}">
        <p14:creationId xmlns:p14="http://schemas.microsoft.com/office/powerpoint/2010/main" val="1573811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Have added this to 2.03 as a recap</a:t>
            </a:r>
          </a:p>
        </p:txBody>
      </p:sp>
      <p:sp>
        <p:nvSpPr>
          <p:cNvPr id="4" name="Slide Number Placeholder 3"/>
          <p:cNvSpPr>
            <a:spLocks noGrp="1"/>
          </p:cNvSpPr>
          <p:nvPr>
            <p:ph type="sldNum" sz="quarter" idx="5"/>
          </p:nvPr>
        </p:nvSpPr>
        <p:spPr/>
        <p:txBody>
          <a:bodyPr/>
          <a:lstStyle/>
          <a:p>
            <a:fld id="{E64F0672-232E-4C5B-A17C-18881AD76DE1}" type="slidenum">
              <a:rPr lang="en-GB" smtClean="0"/>
              <a:t>34</a:t>
            </a:fld>
            <a:endParaRPr lang="en-GB"/>
          </a:p>
        </p:txBody>
      </p:sp>
    </p:spTree>
    <p:extLst>
      <p:ext uri="{BB962C8B-B14F-4D97-AF65-F5344CB8AC3E}">
        <p14:creationId xmlns:p14="http://schemas.microsoft.com/office/powerpoint/2010/main" val="3973662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37</a:t>
            </a:fld>
            <a:endParaRPr lang="en-GB"/>
          </a:p>
        </p:txBody>
      </p:sp>
    </p:spTree>
    <p:extLst>
      <p:ext uri="{BB962C8B-B14F-4D97-AF65-F5344CB8AC3E}">
        <p14:creationId xmlns:p14="http://schemas.microsoft.com/office/powerpoint/2010/main" val="188267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to be in separate</a:t>
            </a:r>
            <a:r>
              <a:rPr lang="en-GB" baseline="0" dirty="0"/>
              <a:t> document</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39</a:t>
            </a:fld>
            <a:endParaRPr lang="en-GB"/>
          </a:p>
        </p:txBody>
      </p:sp>
    </p:spTree>
    <p:extLst>
      <p:ext uri="{BB962C8B-B14F-4D97-AF65-F5344CB8AC3E}">
        <p14:creationId xmlns:p14="http://schemas.microsoft.com/office/powerpoint/2010/main" val="360493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a:t>
            </a:fld>
            <a:endParaRPr lang="en-GB"/>
          </a:p>
        </p:txBody>
      </p:sp>
    </p:spTree>
    <p:extLst>
      <p:ext uri="{BB962C8B-B14F-4D97-AF65-F5344CB8AC3E}">
        <p14:creationId xmlns:p14="http://schemas.microsoft.com/office/powerpoint/2010/main" val="178222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a:t>
            </a:fld>
            <a:endParaRPr lang="en-GB"/>
          </a:p>
        </p:txBody>
      </p:sp>
    </p:spTree>
    <p:extLst>
      <p:ext uri="{BB962C8B-B14F-4D97-AF65-F5344CB8AC3E}">
        <p14:creationId xmlns:p14="http://schemas.microsoft.com/office/powerpoint/2010/main" val="309005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because formative is low stakes – doesn’t mean it’s low importance</a:t>
            </a:r>
          </a:p>
        </p:txBody>
      </p:sp>
      <p:sp>
        <p:nvSpPr>
          <p:cNvPr id="4" name="Slide Number Placeholder 3"/>
          <p:cNvSpPr>
            <a:spLocks noGrp="1"/>
          </p:cNvSpPr>
          <p:nvPr>
            <p:ph type="sldNum" sz="quarter" idx="10"/>
          </p:nvPr>
        </p:nvSpPr>
        <p:spPr/>
        <p:txBody>
          <a:bodyPr/>
          <a:lstStyle/>
          <a:p>
            <a:fld id="{E64F0672-232E-4C5B-A17C-18881AD76DE1}" type="slidenum">
              <a:rPr lang="en-GB" smtClean="0"/>
              <a:t>7</a:t>
            </a:fld>
            <a:endParaRPr lang="en-GB"/>
          </a:p>
        </p:txBody>
      </p:sp>
    </p:spTree>
    <p:extLst>
      <p:ext uri="{BB962C8B-B14F-4D97-AF65-F5344CB8AC3E}">
        <p14:creationId xmlns:p14="http://schemas.microsoft.com/office/powerpoint/2010/main" val="265824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7.2: Purposes of Summative Assessment (assessment of learning) </a:t>
            </a:r>
          </a:p>
          <a:p>
            <a:r>
              <a:rPr lang="en-GB" sz="1200" b="0" i="0" u="none" strike="noStrike" kern="1200" baseline="0" dirty="0">
                <a:solidFill>
                  <a:schemeClr val="tx1"/>
                </a:solidFill>
                <a:latin typeface="+mn-lt"/>
                <a:ea typeface="+mn-ea"/>
                <a:cs typeface="+mn-cs"/>
              </a:rPr>
              <a:t>The main purposes of summative assessments are for:</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Assigning grades: providing marks/scores </a:t>
            </a:r>
            <a:r>
              <a:rPr lang="en-GB" sz="1200" b="0" i="0" u="none" strike="noStrike" kern="1200" baseline="0" dirty="0">
                <a:solidFill>
                  <a:schemeClr val="tx1"/>
                </a:solidFill>
                <a:latin typeface="+mn-lt"/>
                <a:ea typeface="+mn-ea"/>
                <a:cs typeface="+mn-cs"/>
              </a:rPr>
              <a:t>in the form of numbers or letter so as to communicate</a:t>
            </a:r>
          </a:p>
          <a:p>
            <a:r>
              <a:rPr lang="en-GB" sz="1200" b="0" i="0" u="none" strike="noStrike" kern="1200" baseline="0" dirty="0">
                <a:solidFill>
                  <a:schemeClr val="tx1"/>
                </a:solidFill>
                <a:latin typeface="+mn-lt"/>
                <a:ea typeface="+mn-ea"/>
                <a:cs typeface="+mn-cs"/>
              </a:rPr>
              <a:t>the result to the concerned bodies (students, parents, organizations, etc.);</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Certification of students’ achievement: </a:t>
            </a:r>
            <a:r>
              <a:rPr lang="en-GB" sz="1200" b="0" i="0" u="none" strike="noStrike" kern="1200" baseline="0" dirty="0">
                <a:solidFill>
                  <a:schemeClr val="tx1"/>
                </a:solidFill>
                <a:latin typeface="+mn-lt"/>
                <a:ea typeface="+mn-ea"/>
                <a:cs typeface="+mn-cs"/>
              </a:rPr>
              <a:t>Giving written witness about students’ successful</a:t>
            </a:r>
          </a:p>
          <a:p>
            <a:r>
              <a:rPr lang="en-GB" sz="1200" b="0" i="0" u="none" strike="noStrike" kern="1200" baseline="0" dirty="0">
                <a:solidFill>
                  <a:schemeClr val="tx1"/>
                </a:solidFill>
                <a:latin typeface="+mn-lt"/>
                <a:ea typeface="+mn-ea"/>
                <a:cs typeface="+mn-cs"/>
              </a:rPr>
              <a:t>completion of a certain level of educational programme;</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Selection of students: </a:t>
            </a:r>
            <a:r>
              <a:rPr lang="en-GB" sz="1200" b="0" i="0" u="none" strike="noStrike" kern="1200" baseline="0" dirty="0">
                <a:solidFill>
                  <a:schemeClr val="tx1"/>
                </a:solidFill>
                <a:latin typeface="+mn-lt"/>
                <a:ea typeface="+mn-ea"/>
                <a:cs typeface="+mn-cs"/>
              </a:rPr>
              <a:t>Serving for selection decision, if it is used for acceptance or rejection</a:t>
            </a:r>
          </a:p>
          <a:p>
            <a:r>
              <a:rPr lang="en-GB" sz="1200" b="0" i="0" u="none" strike="noStrike" kern="1200" baseline="0" dirty="0">
                <a:solidFill>
                  <a:schemeClr val="tx1"/>
                </a:solidFill>
                <a:latin typeface="+mn-lt"/>
                <a:ea typeface="+mn-ea"/>
                <a:cs typeface="+mn-cs"/>
              </a:rPr>
              <a:t>of individuals into a given programme based on their competence;</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Placement of students: </a:t>
            </a:r>
            <a:r>
              <a:rPr lang="en-GB" sz="1200" b="0" i="0" u="none" strike="noStrike" kern="1200" baseline="0" dirty="0">
                <a:solidFill>
                  <a:schemeClr val="tx1"/>
                </a:solidFill>
                <a:latin typeface="+mn-lt"/>
                <a:ea typeface="+mn-ea"/>
                <a:cs typeface="+mn-cs"/>
              </a:rPr>
              <a:t>Assigning students in to different fields of study;</a:t>
            </a:r>
          </a:p>
          <a:p>
            <a:r>
              <a:rPr lang="en-GB" sz="1200" b="0" i="0" u="none" strike="noStrike" kern="1200" baseline="0" dirty="0">
                <a:solidFill>
                  <a:schemeClr val="tx1"/>
                </a:solidFill>
                <a:latin typeface="+mn-lt"/>
                <a:ea typeface="+mn-ea"/>
                <a:cs typeface="+mn-cs"/>
              </a:rPr>
              <a:t>Guidance and counselling: Guidance and counselling decision involves the assessment</a:t>
            </a:r>
          </a:p>
          <a:p>
            <a:r>
              <a:rPr lang="en-GB" sz="1200" b="0" i="0" u="none" strike="noStrike" kern="1200" baseline="0" dirty="0">
                <a:solidFill>
                  <a:schemeClr val="tx1"/>
                </a:solidFill>
                <a:latin typeface="+mn-lt"/>
                <a:ea typeface="+mn-ea"/>
                <a:cs typeface="+mn-cs"/>
              </a:rPr>
              <a:t>data to help recommend programmes of study that are likely to be appropriate for the</a:t>
            </a:r>
          </a:p>
          <a:p>
            <a:r>
              <a:rPr lang="en-GB" sz="1200" b="0" i="0" u="none" strike="noStrike" kern="1200" baseline="0" dirty="0">
                <a:solidFill>
                  <a:schemeClr val="tx1"/>
                </a:solidFill>
                <a:latin typeface="+mn-lt"/>
                <a:ea typeface="+mn-ea"/>
                <a:cs typeface="+mn-cs"/>
              </a:rPr>
              <a:t>students;</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Administrative policy decisions: </a:t>
            </a:r>
            <a:r>
              <a:rPr lang="en-GB" sz="1200" b="0" i="0" u="none" strike="noStrike" kern="1200" baseline="0" dirty="0">
                <a:solidFill>
                  <a:schemeClr val="tx1"/>
                </a:solidFill>
                <a:latin typeface="+mn-lt"/>
                <a:ea typeface="+mn-ea"/>
                <a:cs typeface="+mn-cs"/>
              </a:rPr>
              <a:t>Making decisions such as holding school administrators</a:t>
            </a:r>
          </a:p>
          <a:p>
            <a:r>
              <a:rPr lang="en-GB" sz="1200" b="0" i="0" u="none" strike="noStrike" kern="1200" baseline="0" dirty="0">
                <a:solidFill>
                  <a:schemeClr val="tx1"/>
                </a:solidFill>
                <a:latin typeface="+mn-lt"/>
                <a:ea typeface="+mn-ea"/>
                <a:cs typeface="+mn-cs"/>
              </a:rPr>
              <a:t>accountable, how some schools achieved best or poor, for sharing and scaling up best practices</a:t>
            </a:r>
          </a:p>
          <a:p>
            <a:r>
              <a:rPr lang="en-GB" sz="1200" b="0" i="0" u="none" strike="noStrike" kern="1200" baseline="0" dirty="0">
                <a:solidFill>
                  <a:schemeClr val="tx1"/>
                </a:solidFill>
                <a:latin typeface="+mn-lt"/>
                <a:ea typeface="+mn-ea"/>
                <a:cs typeface="+mn-cs"/>
              </a:rPr>
              <a:t>to other schools, and understanding why some schools performing poorly, rewarding</a:t>
            </a:r>
          </a:p>
          <a:p>
            <a:r>
              <a:rPr lang="en-GB" sz="1200" b="0" i="0" u="none" strike="noStrike" kern="1200" baseline="0" dirty="0">
                <a:solidFill>
                  <a:schemeClr val="tx1"/>
                </a:solidFill>
                <a:latin typeface="+mn-lt"/>
                <a:ea typeface="+mn-ea"/>
                <a:cs typeface="+mn-cs"/>
              </a:rPr>
              <a:t>best performing schools and determining school-career ladder or merit pay decisions;</a:t>
            </a: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Programme assessment decisions: </a:t>
            </a:r>
            <a:r>
              <a:rPr lang="en-GB" sz="1200" b="0" i="0" u="none" strike="noStrike" kern="1200" baseline="0" dirty="0">
                <a:solidFill>
                  <a:schemeClr val="tx1"/>
                </a:solidFill>
                <a:latin typeface="+mn-lt"/>
                <a:ea typeface="+mn-ea"/>
                <a:cs typeface="+mn-cs"/>
              </a:rPr>
              <a:t>Administrative decisions are also involved in areas</a:t>
            </a:r>
          </a:p>
          <a:p>
            <a:r>
              <a:rPr lang="en-GB" sz="1200" b="0" i="0" u="none" strike="noStrike" kern="1200" baseline="0" dirty="0">
                <a:solidFill>
                  <a:schemeClr val="tx1"/>
                </a:solidFill>
                <a:latin typeface="+mn-lt"/>
                <a:ea typeface="+mn-ea"/>
                <a:cs typeface="+mn-cs"/>
              </a:rPr>
              <a:t>such as curriculum planning and teachers training.</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8</a:t>
            </a:fld>
            <a:endParaRPr lang="en-GB"/>
          </a:p>
        </p:txBody>
      </p:sp>
    </p:spTree>
    <p:extLst>
      <p:ext uri="{BB962C8B-B14F-4D97-AF65-F5344CB8AC3E}">
        <p14:creationId xmlns:p14="http://schemas.microsoft.com/office/powerpoint/2010/main" val="260570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Rwandan Education Board, Ministry of Education (2017) A guide to Classroom-Based and National Assessments in Rwanda</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9</a:t>
            </a:fld>
            <a:endParaRPr lang="en-GB"/>
          </a:p>
        </p:txBody>
      </p:sp>
    </p:spTree>
    <p:extLst>
      <p:ext uri="{BB962C8B-B14F-4D97-AF65-F5344CB8AC3E}">
        <p14:creationId xmlns:p14="http://schemas.microsoft.com/office/powerpoint/2010/main" val="392337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10</a:t>
            </a:fld>
            <a:endParaRPr lang="en-GB"/>
          </a:p>
        </p:txBody>
      </p:sp>
    </p:spTree>
    <p:extLst>
      <p:ext uri="{BB962C8B-B14F-4D97-AF65-F5344CB8AC3E}">
        <p14:creationId xmlns:p14="http://schemas.microsoft.com/office/powerpoint/2010/main" val="297857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Discussion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dirty="0"/>
              <a:t>What are the different purposes of assessment ?</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pic>
        <p:nvPicPr>
          <p:cNvPr id="2" name="Picture 1"/>
          <p:cNvPicPr>
            <a:picLocks noChangeAspect="1"/>
          </p:cNvPicPr>
          <p:nvPr/>
        </p:nvPicPr>
        <p:blipFill>
          <a:blip r:embed="rId3"/>
          <a:stretch>
            <a:fillRect/>
          </a:stretch>
        </p:blipFill>
        <p:spPr>
          <a:xfrm>
            <a:off x="2121818" y="2850975"/>
            <a:ext cx="4286250" cy="3233025"/>
          </a:xfrm>
          <a:prstGeom prst="rect">
            <a:avLst/>
          </a:prstGeom>
        </p:spPr>
      </p:pic>
    </p:spTree>
    <p:extLst>
      <p:ext uri="{BB962C8B-B14F-4D97-AF65-F5344CB8AC3E}">
        <p14:creationId xmlns:p14="http://schemas.microsoft.com/office/powerpoint/2010/main" val="2527171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and formative assessment - timing</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rmAutofit fontScale="92500"/>
          </a:bodyPr>
          <a:lstStyle/>
          <a:p>
            <a:r>
              <a:rPr lang="en-GB" sz="2400" dirty="0">
                <a:solidFill>
                  <a:schemeClr val="accent2">
                    <a:lumMod val="75000"/>
                  </a:schemeClr>
                </a:solidFill>
              </a:rPr>
              <a:t>Summative assessment</a:t>
            </a:r>
          </a:p>
          <a:p>
            <a:pPr marL="342900" indent="-342900">
              <a:buFont typeface="Arial" panose="020B0604020202020204" pitchFamily="34" charset="0"/>
              <a:buChar char="•"/>
            </a:pPr>
            <a:r>
              <a:rPr lang="en-GB" sz="2400" b="0" dirty="0"/>
              <a:t>Summative assessment takes place at the end of a period of teaching, e.g. at the end of a unit, a term, or a year.</a:t>
            </a:r>
          </a:p>
          <a:p>
            <a:pPr marL="342900" indent="-342900">
              <a:buFont typeface="Arial" panose="020B0604020202020204" pitchFamily="34" charset="0"/>
              <a:buChar char="•"/>
            </a:pPr>
            <a:r>
              <a:rPr lang="en-GB" sz="2400" b="0" dirty="0"/>
              <a:t>Allows teachers to determine what pupils have achieved in that time period.</a:t>
            </a:r>
          </a:p>
          <a:p>
            <a:pPr marL="342900" indent="-342900">
              <a:buFont typeface="Arial" panose="020B0604020202020204" pitchFamily="34" charset="0"/>
              <a:buChar char="•"/>
            </a:pPr>
            <a:endParaRPr lang="en-GB" sz="2400" b="0" dirty="0"/>
          </a:p>
          <a:p>
            <a:r>
              <a:rPr lang="en-GB" sz="2400" dirty="0">
                <a:solidFill>
                  <a:schemeClr val="accent2">
                    <a:lumMod val="75000"/>
                  </a:schemeClr>
                </a:solidFill>
              </a:rPr>
              <a:t>Formative assessment</a:t>
            </a:r>
          </a:p>
          <a:p>
            <a:pPr marL="342900" indent="-342900">
              <a:buFont typeface="Arial" panose="020B0604020202020204" pitchFamily="34" charset="0"/>
              <a:buChar char="•"/>
            </a:pPr>
            <a:r>
              <a:rPr lang="en-GB" sz="2400" b="0" dirty="0"/>
              <a:t>Formative assessment takes place day-to-day</a:t>
            </a:r>
          </a:p>
          <a:p>
            <a:pPr marL="342900" indent="-342900">
              <a:buFont typeface="Arial" panose="020B0604020202020204" pitchFamily="34" charset="0"/>
              <a:buChar char="•"/>
            </a:pPr>
            <a:r>
              <a:rPr lang="en-GB" sz="2400" b="0" dirty="0"/>
              <a:t>Allows progress to be assessed more frequently</a:t>
            </a:r>
          </a:p>
          <a:p>
            <a:pPr marL="342900" indent="-342900">
              <a:buFont typeface="Arial" panose="020B0604020202020204" pitchFamily="34" charset="0"/>
              <a:buChar char="•"/>
            </a:pPr>
            <a:r>
              <a:rPr lang="en-GB" sz="2400" b="0" dirty="0"/>
              <a:t>Allows current teaching and learning to be adapted</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10</a:t>
            </a:fld>
            <a:endParaRPr lang="en-GB" dirty="0"/>
          </a:p>
        </p:txBody>
      </p:sp>
    </p:spTree>
    <p:extLst>
      <p:ext uri="{BB962C8B-B14F-4D97-AF65-F5344CB8AC3E}">
        <p14:creationId xmlns:p14="http://schemas.microsoft.com/office/powerpoint/2010/main" val="360109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fontScale="90000"/>
          </a:bodyPr>
          <a:lstStyle/>
          <a:p>
            <a:r>
              <a:rPr lang="en-GB" dirty="0"/>
              <a:t>Summative and formative assessment – grading / recording</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sz="2400" dirty="0">
                <a:solidFill>
                  <a:schemeClr val="accent2">
                    <a:lumMod val="75000"/>
                  </a:schemeClr>
                </a:solidFill>
              </a:rPr>
              <a:t>Summative assessment</a:t>
            </a:r>
          </a:p>
          <a:p>
            <a:pPr marL="342900" indent="-342900">
              <a:buFont typeface="Arial" panose="020B0604020202020204" pitchFamily="34" charset="0"/>
              <a:buChar char="•"/>
            </a:pPr>
            <a:r>
              <a:rPr lang="en-GB" sz="2400" b="0" dirty="0"/>
              <a:t>Summative assessments are usually formally assigned a number or letter grade.</a:t>
            </a:r>
          </a:p>
          <a:p>
            <a:pPr marL="342900" indent="-342900">
              <a:buFont typeface="Arial" panose="020B0604020202020204" pitchFamily="34" charset="0"/>
              <a:buChar char="•"/>
            </a:pPr>
            <a:r>
              <a:rPr lang="en-GB" sz="2400" b="0" dirty="0"/>
              <a:t>Results are usually formally recorded.</a:t>
            </a:r>
          </a:p>
          <a:p>
            <a:pPr marL="342900" indent="-342900">
              <a:buFont typeface="Arial" panose="020B0604020202020204" pitchFamily="34" charset="0"/>
              <a:buChar char="•"/>
            </a:pPr>
            <a:endParaRPr lang="en-GB" sz="2400" b="0" dirty="0"/>
          </a:p>
          <a:p>
            <a:r>
              <a:rPr lang="en-GB" sz="2400" dirty="0">
                <a:solidFill>
                  <a:schemeClr val="accent2">
                    <a:lumMod val="75000"/>
                  </a:schemeClr>
                </a:solidFill>
              </a:rPr>
              <a:t>Formative assessment</a:t>
            </a:r>
          </a:p>
          <a:p>
            <a:pPr marL="342900" indent="-342900">
              <a:buFont typeface="Arial" panose="020B0604020202020204" pitchFamily="34" charset="0"/>
              <a:buChar char="•"/>
            </a:pPr>
            <a:r>
              <a:rPr lang="en-GB" sz="2400" b="0" dirty="0"/>
              <a:t>Not usually graded, as the focus is students’ performance against particular learning objectives.</a:t>
            </a:r>
          </a:p>
          <a:p>
            <a:pPr marL="342900" indent="-342900">
              <a:buFont typeface="Arial" panose="020B0604020202020204" pitchFamily="34" charset="0"/>
              <a:buChar char="•"/>
            </a:pPr>
            <a:r>
              <a:rPr lang="en-GB" sz="2400" b="0" dirty="0"/>
              <a:t>Results may be recorded to track progress.</a:t>
            </a:r>
          </a:p>
          <a:p>
            <a:pPr marL="342900" indent="-342900">
              <a:buFont typeface="Arial" panose="020B0604020202020204" pitchFamily="34" charset="0"/>
              <a:buChar char="•"/>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11</a:t>
            </a:fld>
            <a:endParaRPr lang="en-GB" dirty="0"/>
          </a:p>
        </p:txBody>
      </p:sp>
    </p:spTree>
    <p:extLst>
      <p:ext uri="{BB962C8B-B14F-4D97-AF65-F5344CB8AC3E}">
        <p14:creationId xmlns:p14="http://schemas.microsoft.com/office/powerpoint/2010/main" val="2486753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Discussion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t>What types of summative and formative assessment do you </a:t>
            </a:r>
            <a:r>
              <a:rPr lang="en-GB" dirty="0" smtClean="0"/>
              <a:t>find </a:t>
            </a:r>
            <a:r>
              <a:rPr lang="en-GB" dirty="0"/>
              <a:t>in your classroom?</a:t>
            </a:r>
          </a:p>
          <a:p>
            <a:endParaRPr lang="en-GB" dirty="0"/>
          </a:p>
          <a:p>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12</a:t>
            </a:fld>
            <a:endParaRPr lang="en-GB" dirty="0"/>
          </a:p>
        </p:txBody>
      </p:sp>
      <p:pic>
        <p:nvPicPr>
          <p:cNvPr id="6" name="Picture 5"/>
          <p:cNvPicPr>
            <a:picLocks noChangeAspect="1"/>
          </p:cNvPicPr>
          <p:nvPr/>
        </p:nvPicPr>
        <p:blipFill>
          <a:blip r:embed="rId3"/>
          <a:stretch>
            <a:fillRect/>
          </a:stretch>
        </p:blipFill>
        <p:spPr>
          <a:xfrm>
            <a:off x="2105490" y="2850975"/>
            <a:ext cx="4286250" cy="3233025"/>
          </a:xfrm>
          <a:prstGeom prst="rect">
            <a:avLst/>
          </a:prstGeom>
        </p:spPr>
      </p:pic>
    </p:spTree>
    <p:extLst>
      <p:ext uri="{BB962C8B-B14F-4D97-AF65-F5344CB8AC3E}">
        <p14:creationId xmlns:p14="http://schemas.microsoft.com/office/powerpoint/2010/main" val="2307635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summative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lvl="2">
              <a:buFont typeface="Wingdings" panose="05000000000000000000" pitchFamily="2" charset="2"/>
              <a:buChar char="ü"/>
            </a:pPr>
            <a:r>
              <a:rPr lang="en-GB"/>
              <a:t> Formal Tests </a:t>
            </a:r>
            <a:r>
              <a:rPr lang="en-GB" dirty="0"/>
              <a:t>/ Examinations</a:t>
            </a:r>
          </a:p>
          <a:p>
            <a:pPr lvl="2">
              <a:buFont typeface="Wingdings" panose="05000000000000000000" pitchFamily="2" charset="2"/>
              <a:buChar char="ü"/>
            </a:pPr>
            <a:r>
              <a:rPr lang="en-GB" dirty="0"/>
              <a:t>Assignments (project work)</a:t>
            </a:r>
          </a:p>
          <a:p>
            <a:pPr lvl="2">
              <a:buFont typeface="Wingdings" panose="05000000000000000000" pitchFamily="2" charset="2"/>
              <a:buChar char="ü"/>
            </a:pPr>
            <a:r>
              <a:rPr lang="en-GB" dirty="0"/>
              <a:t>Laboratory work</a:t>
            </a:r>
          </a:p>
          <a:p>
            <a:pPr lvl="2">
              <a:buFont typeface="Wingdings" panose="05000000000000000000" pitchFamily="2" charset="2"/>
              <a:buChar char="ü"/>
            </a:pPr>
            <a:r>
              <a:rPr lang="en-GB" dirty="0"/>
              <a:t>Oral or written reports</a:t>
            </a:r>
          </a:p>
          <a:p>
            <a:pPr lvl="2">
              <a:buFont typeface="Wingdings" panose="05000000000000000000" pitchFamily="2" charset="2"/>
              <a:buChar char="ü"/>
            </a:pPr>
            <a:r>
              <a:rPr lang="en-GB" dirty="0"/>
              <a:t>Written essays</a:t>
            </a:r>
          </a:p>
          <a:p>
            <a:pPr lvl="2">
              <a:buFont typeface="Wingdings" panose="05000000000000000000" pitchFamily="2" charset="2"/>
              <a:buChar char="ü"/>
            </a:pPr>
            <a:r>
              <a:rPr lang="en-GB" dirty="0"/>
              <a:t>Performances</a:t>
            </a:r>
          </a:p>
          <a:p>
            <a:pPr lvl="2"/>
            <a:endParaRPr lang="en-GB" dirty="0"/>
          </a:p>
          <a:p>
            <a:pPr marL="0" lvl="2" indent="0">
              <a:buNone/>
            </a:pPr>
            <a:r>
              <a:rPr lang="en-GB" dirty="0">
                <a:solidFill>
                  <a:schemeClr val="accent2">
                    <a:lumMod val="75000"/>
                  </a:schemeClr>
                </a:solidFill>
              </a:rPr>
              <a:t>Whichever medium is used, the assessment will show what has been achieved. </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13</a:t>
            </a:fld>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488" y="2334138"/>
            <a:ext cx="3371402" cy="1535862"/>
          </a:xfrm>
          <a:prstGeom prst="rect">
            <a:avLst/>
          </a:prstGeom>
        </p:spPr>
      </p:pic>
    </p:spTree>
    <p:extLst>
      <p:ext uri="{BB962C8B-B14F-4D97-AF65-F5344CB8AC3E}">
        <p14:creationId xmlns:p14="http://schemas.microsoft.com/office/powerpoint/2010/main" val="321652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formative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824000"/>
          </a:xfrm>
        </p:spPr>
        <p:txBody>
          <a:bodyPr/>
          <a:lstStyle/>
          <a:p>
            <a:pPr lvl="2">
              <a:buFont typeface="Wingdings" panose="05000000000000000000" pitchFamily="2" charset="2"/>
              <a:buChar char="ü"/>
            </a:pPr>
            <a:r>
              <a:rPr lang="en-GB" dirty="0"/>
              <a:t>Oral questioning (planned and spontaneous)</a:t>
            </a:r>
          </a:p>
          <a:p>
            <a:pPr lvl="2">
              <a:buFont typeface="Wingdings" panose="05000000000000000000" pitchFamily="2" charset="2"/>
              <a:buChar char="ü"/>
            </a:pPr>
            <a:r>
              <a:rPr lang="en-GB" dirty="0"/>
              <a:t>Paper and pencil or online tests</a:t>
            </a:r>
          </a:p>
          <a:p>
            <a:pPr lvl="2">
              <a:buFont typeface="Wingdings" panose="05000000000000000000" pitchFamily="2" charset="2"/>
              <a:buChar char="ü"/>
            </a:pPr>
            <a:r>
              <a:rPr lang="en-GB" dirty="0"/>
              <a:t>Class exercises</a:t>
            </a:r>
          </a:p>
          <a:p>
            <a:pPr lvl="2">
              <a:buFont typeface="Wingdings" panose="05000000000000000000" pitchFamily="2" charset="2"/>
              <a:buChar char="ü"/>
            </a:pPr>
            <a:r>
              <a:rPr lang="en-GB" dirty="0"/>
              <a:t>Project work</a:t>
            </a:r>
          </a:p>
          <a:p>
            <a:pPr lvl="2">
              <a:buFont typeface="Wingdings" panose="05000000000000000000" pitchFamily="2" charset="2"/>
              <a:buChar char="ü"/>
            </a:pPr>
            <a:r>
              <a:rPr lang="en-GB" dirty="0"/>
              <a:t>Debate </a:t>
            </a:r>
          </a:p>
          <a:p>
            <a:pPr lvl="2">
              <a:buFont typeface="Wingdings" panose="05000000000000000000" pitchFamily="2" charset="2"/>
              <a:buChar char="ü"/>
            </a:pPr>
            <a:r>
              <a:rPr lang="en-GB" dirty="0"/>
              <a:t>Self or peer assessment</a:t>
            </a:r>
          </a:p>
          <a:p>
            <a:pPr lvl="2">
              <a:buFont typeface="Wingdings" panose="05000000000000000000" pitchFamily="2" charset="2"/>
              <a:buChar char="ü"/>
            </a:pPr>
            <a:r>
              <a:rPr lang="en-GB" dirty="0"/>
              <a:t>Homework exercises</a:t>
            </a:r>
          </a:p>
          <a:p>
            <a:pPr lvl="2">
              <a:buFont typeface="Wingdings" panose="05000000000000000000" pitchFamily="2" charset="2"/>
              <a:buChar char="ü"/>
            </a:pPr>
            <a:r>
              <a:rPr lang="en-GB" dirty="0"/>
              <a:t>Observations of in-class exercises</a:t>
            </a:r>
          </a:p>
          <a:p>
            <a:pPr lvl="2">
              <a:buFont typeface="Wingdings" panose="05000000000000000000" pitchFamily="2" charset="2"/>
              <a:buChar char="ü"/>
            </a:pPr>
            <a:r>
              <a:rPr lang="en-GB" dirty="0"/>
              <a:t>Portfolios</a:t>
            </a:r>
          </a:p>
          <a:p>
            <a:pPr marL="0" lvl="2" indent="0">
              <a:buNone/>
            </a:pPr>
            <a:r>
              <a:rPr lang="en-GB" dirty="0">
                <a:solidFill>
                  <a:schemeClr val="accent2">
                    <a:lumMod val="75000"/>
                  </a:schemeClr>
                </a:solidFill>
              </a:rPr>
              <a:t>Whichever medium is used, the assessment must inform future teaching and learning. </a:t>
            </a:r>
          </a:p>
          <a:p>
            <a:pPr marL="0" lvl="2" indent="0">
              <a:buNone/>
            </a:pPr>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14</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400" y="2357437"/>
            <a:ext cx="2143125" cy="2143125"/>
          </a:xfrm>
          <a:prstGeom prst="rect">
            <a:avLst/>
          </a:prstGeom>
        </p:spPr>
      </p:pic>
    </p:spTree>
    <p:extLst>
      <p:ext uri="{BB962C8B-B14F-4D97-AF65-F5344CB8AC3E}">
        <p14:creationId xmlns:p14="http://schemas.microsoft.com/office/powerpoint/2010/main" val="3250643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Using tests in formative assessment</a:t>
            </a:r>
          </a:p>
        </p:txBody>
      </p:sp>
      <p:sp>
        <p:nvSpPr>
          <p:cNvPr id="3" name="Content Placeholder 2"/>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Written tests can be used very effectively for formative purposes</a:t>
            </a:r>
          </a:p>
          <a:p>
            <a:pPr marL="342900" indent="-342900">
              <a:buFont typeface="Arial" panose="020B0604020202020204" pitchFamily="34" charset="0"/>
              <a:buChar char="•"/>
            </a:pPr>
            <a:r>
              <a:rPr lang="en-GB" dirty="0"/>
              <a:t>The important thing is how the information gathered through assessment is used.</a:t>
            </a:r>
          </a:p>
          <a:p>
            <a:pPr marL="342900" indent="-342900">
              <a:buFont typeface="Arial" panose="020B0604020202020204" pitchFamily="34" charset="0"/>
              <a:buChar char="•"/>
            </a:pPr>
            <a:r>
              <a:rPr lang="en-GB" b="0" dirty="0"/>
              <a:t>The results of written tests can be used formatively to:</a:t>
            </a:r>
          </a:p>
          <a:p>
            <a:pPr marL="522900" lvl="3" indent="-342900"/>
            <a:r>
              <a:rPr lang="en-GB" dirty="0"/>
              <a:t>Identify progress against learning goals, indicating what needs to be taught next.</a:t>
            </a:r>
          </a:p>
          <a:p>
            <a:pPr marL="522900" lvl="3" indent="-342900"/>
            <a:r>
              <a:rPr lang="en-GB" dirty="0"/>
              <a:t>Identify misconceptions or misunderstandings, which can then be resolved.</a:t>
            </a:r>
          </a:p>
          <a:p>
            <a:pPr marL="522900" lvl="3" indent="-342900"/>
            <a:r>
              <a:rPr lang="en-GB" dirty="0"/>
              <a:t>Allow students to better understand their own learning, helping them identify where they need to improve.</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15</a:t>
            </a:fld>
            <a:endParaRPr lang="en-GB" dirty="0"/>
          </a:p>
        </p:txBody>
      </p:sp>
    </p:spTree>
    <p:extLst>
      <p:ext uri="{BB962C8B-B14F-4D97-AF65-F5344CB8AC3E}">
        <p14:creationId xmlns:p14="http://schemas.microsoft.com/office/powerpoint/2010/main" val="318366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Principles of formative assessment</a:t>
            </a:r>
          </a:p>
        </p:txBody>
      </p:sp>
      <p:pic>
        <p:nvPicPr>
          <p:cNvPr id="2" name="Content Placeholder 1"/>
          <p:cNvPicPr>
            <a:picLocks noGrp="1" noChangeAspect="1"/>
          </p:cNvPicPr>
          <p:nvPr>
            <p:ph idx="4294967295"/>
          </p:nvPr>
        </p:nvPicPr>
        <p:blipFill>
          <a:blip r:embed="rId3"/>
          <a:stretch>
            <a:fillRect/>
          </a:stretch>
        </p:blipFill>
        <p:spPr>
          <a:xfrm>
            <a:off x="988382" y="1615907"/>
            <a:ext cx="6982895" cy="4616185"/>
          </a:xfrm>
          <a:prstGeom prst="rect">
            <a:avLst/>
          </a:prstGeom>
        </p:spPr>
      </p:pic>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16</a:t>
            </a:fld>
            <a:endParaRPr lang="en-GB" dirty="0"/>
          </a:p>
        </p:txBody>
      </p:sp>
    </p:spTree>
    <p:extLst>
      <p:ext uri="{BB962C8B-B14F-4D97-AF65-F5344CB8AC3E}">
        <p14:creationId xmlns:p14="http://schemas.microsoft.com/office/powerpoint/2010/main" val="2779551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Planning to use the tests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0" lvl="2" indent="0">
              <a:buNone/>
            </a:pPr>
            <a:r>
              <a:rPr lang="en-GB" dirty="0"/>
              <a:t>To successfully incorporate assessment into your teaching;</a:t>
            </a:r>
          </a:p>
          <a:p>
            <a:pPr marL="900000" lvl="2" indent="-342900">
              <a:buFont typeface="Wingdings" panose="05000000000000000000" pitchFamily="2" charset="2"/>
              <a:buChar char="Ø"/>
            </a:pPr>
            <a:r>
              <a:rPr lang="en-GB" dirty="0"/>
              <a:t>Plan when you are going to use the tests at same time as planning learning.</a:t>
            </a:r>
          </a:p>
          <a:p>
            <a:pPr marL="900000" lvl="2" indent="-342900">
              <a:buFont typeface="Wingdings" panose="05000000000000000000" pitchFamily="2" charset="2"/>
              <a:buChar char="Ø"/>
            </a:pPr>
            <a:r>
              <a:rPr lang="en-GB" dirty="0"/>
              <a:t>Make sure the tests are an integral part of teaching &amp; learning.</a:t>
            </a:r>
          </a:p>
          <a:p>
            <a:pPr marL="900000" lvl="2" indent="-342900">
              <a:buFont typeface="Wingdings" panose="05000000000000000000" pitchFamily="2" charset="2"/>
              <a:buChar char="Ø"/>
            </a:pPr>
            <a:r>
              <a:rPr lang="en-GB" dirty="0"/>
              <a:t>Give yourself time to follow up the information from the tests in the classroom.</a:t>
            </a:r>
          </a:p>
          <a:p>
            <a:pPr marL="900000" lvl="2" indent="-342900">
              <a:buFont typeface="Wingdings" panose="05000000000000000000" pitchFamily="2" charset="2"/>
              <a:buChar char="Ø"/>
            </a:pPr>
            <a:endParaRPr lang="en-GB" dirty="0"/>
          </a:p>
          <a:p>
            <a:pPr marL="557100" lvl="2" indent="0">
              <a:buNone/>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17</a:t>
            </a:fld>
            <a:endParaRPr lang="en-GB" dirty="0"/>
          </a:p>
        </p:txBody>
      </p:sp>
    </p:spTree>
    <p:extLst>
      <p:ext uri="{BB962C8B-B14F-4D97-AF65-F5344CB8AC3E}">
        <p14:creationId xmlns:p14="http://schemas.microsoft.com/office/powerpoint/2010/main" val="1679650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Using assessment to inform future actions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lvl="2"/>
            <a:r>
              <a:rPr lang="en-GB" dirty="0"/>
              <a:t>All formative assessment uses what you have found out about students’ learning to inform future actions</a:t>
            </a:r>
          </a:p>
          <a:p>
            <a:pPr lvl="2"/>
            <a:r>
              <a:rPr lang="en-GB" dirty="0"/>
              <a:t>This may be in the form of:</a:t>
            </a:r>
          </a:p>
          <a:p>
            <a:pPr lvl="4"/>
            <a:r>
              <a:rPr lang="en-GB" dirty="0"/>
              <a:t>providing teachers with an understanding of students’ strengths and weaknesses</a:t>
            </a:r>
          </a:p>
          <a:p>
            <a:pPr lvl="4"/>
            <a:r>
              <a:rPr lang="en-GB" dirty="0"/>
              <a:t>informing next steps in teaching and learning</a:t>
            </a:r>
            <a:endParaRPr lang="en-GB" dirty="0">
              <a:highlight>
                <a:srgbClr val="FFFF00"/>
              </a:highlight>
            </a:endParaRPr>
          </a:p>
          <a:p>
            <a:pPr lvl="4"/>
            <a:r>
              <a:rPr lang="en-GB" dirty="0"/>
              <a:t>providing feedback to students on their progress in relation to the unit’s learning objectives.</a:t>
            </a:r>
          </a:p>
          <a:p>
            <a:pPr lvl="4"/>
            <a:r>
              <a:rPr lang="en-GB" dirty="0"/>
              <a:t>helping students to understand in what areas they have particular misconceptions or misunderstandings</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18</a:t>
            </a:fld>
            <a:endParaRPr lang="en-GB" dirty="0"/>
          </a:p>
        </p:txBody>
      </p:sp>
    </p:spTree>
    <p:extLst>
      <p:ext uri="{BB962C8B-B14F-4D97-AF65-F5344CB8AC3E}">
        <p14:creationId xmlns:p14="http://schemas.microsoft.com/office/powerpoint/2010/main" val="4219901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Giving constructive feedback</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b="0" dirty="0"/>
              <a:t>Feedback is an important part of formative assessment – this allows pupils to understand where they need to develop their skills or understanding.</a:t>
            </a:r>
          </a:p>
          <a:p>
            <a:pPr marL="342900" indent="-342900">
              <a:buFont typeface="Arial" panose="020B0604020202020204" pitchFamily="34" charset="0"/>
              <a:buChar char="•"/>
            </a:pPr>
            <a:r>
              <a:rPr lang="en-GB" b="0" dirty="0"/>
              <a:t>Feedback differs from simple praise. Praise is helpful for encouraging and motivating students.</a:t>
            </a:r>
          </a:p>
          <a:p>
            <a:pPr marL="342900" indent="-342900">
              <a:buFont typeface="Arial" panose="020B0604020202020204" pitchFamily="34" charset="0"/>
              <a:buChar char="•"/>
            </a:pPr>
            <a:r>
              <a:rPr lang="en-GB" b="0" dirty="0"/>
              <a:t>Feedback is information which can be used by students to improve their performance.</a:t>
            </a:r>
          </a:p>
          <a:p>
            <a:pPr marL="342900" indent="-342900">
              <a:buFont typeface="Arial" panose="020B0604020202020204" pitchFamily="34" charset="0"/>
              <a:buChar char="•"/>
            </a:pPr>
            <a:r>
              <a:rPr lang="en-GB" b="0" dirty="0"/>
              <a:t>The format of feedback will differ depending on the assessment task and learning objectives.</a:t>
            </a:r>
          </a:p>
          <a:p>
            <a:pPr marL="342900" indent="-342900">
              <a:buFont typeface="Arial" panose="020B0604020202020204" pitchFamily="34" charset="0"/>
              <a:buChar char="•"/>
            </a:pPr>
            <a:r>
              <a:rPr lang="en-GB" b="0" dirty="0"/>
              <a:t>It is important that feedback is linked to the learning objectives, to allow students to see how it relates to their progress.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19</a:t>
            </a:fld>
            <a:endParaRPr lang="en-GB" dirty="0"/>
          </a:p>
        </p:txBody>
      </p:sp>
    </p:spTree>
    <p:extLst>
      <p:ext uri="{BB962C8B-B14F-4D97-AF65-F5344CB8AC3E}">
        <p14:creationId xmlns:p14="http://schemas.microsoft.com/office/powerpoint/2010/main" val="1463643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is assessment?</a:t>
            </a:r>
          </a:p>
        </p:txBody>
      </p:sp>
      <p:sp>
        <p:nvSpPr>
          <p:cNvPr id="3" name="Content Placeholder 2"/>
          <p:cNvSpPr>
            <a:spLocks noGrp="1"/>
          </p:cNvSpPr>
          <p:nvPr>
            <p:ph idx="4294967295"/>
          </p:nvPr>
        </p:nvSpPr>
        <p:spPr>
          <a:xfrm>
            <a:off x="468000" y="1656000"/>
            <a:ext cx="8138976" cy="4428000"/>
          </a:xfrm>
        </p:spPr>
        <p:txBody>
          <a:bodyPr>
            <a:normAutofit/>
          </a:bodyPr>
          <a:lstStyle/>
          <a:p>
            <a:r>
              <a:rPr lang="en-GB" b="0" dirty="0"/>
              <a:t>Assessments are used for many purposes.</a:t>
            </a:r>
          </a:p>
          <a:p>
            <a:r>
              <a:rPr lang="en-GB" b="0" dirty="0"/>
              <a:t>In the classroom, though, </a:t>
            </a:r>
            <a:r>
              <a:rPr lang="en-GB" dirty="0"/>
              <a:t>assessment is the wide variety of methods that teachers use to evaluate and measure student knowledge, understanding and competences.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54" y="3634872"/>
            <a:ext cx="2143125" cy="2143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673" y="3634871"/>
            <a:ext cx="2143125" cy="21431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4752" y="3634870"/>
            <a:ext cx="2143125" cy="2143125"/>
          </a:xfrm>
          <a:prstGeom prst="rect">
            <a:avLst/>
          </a:prstGeom>
        </p:spPr>
      </p:pic>
    </p:spTree>
    <p:extLst>
      <p:ext uri="{BB962C8B-B14F-4D97-AF65-F5344CB8AC3E}">
        <p14:creationId xmlns:p14="http://schemas.microsoft.com/office/powerpoint/2010/main" val="1793204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Giving constructive feedback</a:t>
            </a:r>
          </a:p>
        </p:txBody>
      </p:sp>
      <p:sp>
        <p:nvSpPr>
          <p:cNvPr id="3" name="Content Placeholder 2"/>
          <p:cNvSpPr>
            <a:spLocks noGrp="1"/>
          </p:cNvSpPr>
          <p:nvPr>
            <p:ph idx="4294967295"/>
          </p:nvPr>
        </p:nvSpPr>
        <p:spPr>
          <a:xfrm>
            <a:off x="468000" y="1656000"/>
            <a:ext cx="8138976" cy="4428000"/>
          </a:xfrm>
        </p:spPr>
        <p:txBody>
          <a:bodyPr/>
          <a:lstStyle/>
          <a:p>
            <a:r>
              <a:rPr lang="en-GB" b="0" dirty="0"/>
              <a:t>The Rwandan Education Board emphasises the importance of feedback as part of the learning process, suggesting several questions teachers should consider before providing feedback:</a:t>
            </a:r>
          </a:p>
          <a:p>
            <a:pPr marL="342900" indent="-342900">
              <a:buFont typeface="Arial" panose="020B0604020202020204" pitchFamily="34" charset="0"/>
              <a:buChar char="•"/>
            </a:pPr>
            <a:r>
              <a:rPr lang="en-GB" b="0" dirty="0"/>
              <a:t>What is the key issue in the student work?</a:t>
            </a:r>
          </a:p>
          <a:p>
            <a:pPr marL="342900" indent="-342900">
              <a:buFont typeface="Arial" panose="020B0604020202020204" pitchFamily="34" charset="0"/>
              <a:buChar char="•"/>
            </a:pPr>
            <a:r>
              <a:rPr lang="en-GB" b="0" dirty="0"/>
              <a:t>Has the student made an error?</a:t>
            </a:r>
          </a:p>
          <a:p>
            <a:pPr marL="342900" indent="-342900">
              <a:buFont typeface="Arial" panose="020B0604020202020204" pitchFamily="34" charset="0"/>
              <a:buChar char="•"/>
            </a:pPr>
            <a:r>
              <a:rPr lang="en-GB" b="0" dirty="0"/>
              <a:t>What is the probable reason the student made this error?</a:t>
            </a:r>
          </a:p>
          <a:p>
            <a:pPr marL="342900" indent="-342900">
              <a:buFont typeface="Arial" panose="020B0604020202020204" pitchFamily="34" charset="0"/>
              <a:buChar char="•"/>
            </a:pPr>
            <a:r>
              <a:rPr lang="en-GB" b="0" dirty="0"/>
              <a:t>How can I guide the student to avoid the error in future?</a:t>
            </a:r>
          </a:p>
          <a:p>
            <a:pPr marL="342900" indent="-342900">
              <a:buFont typeface="Arial" panose="020B0604020202020204" pitchFamily="34" charset="0"/>
              <a:buChar char="•"/>
            </a:pPr>
            <a:r>
              <a:rPr lang="en-GB" b="0" dirty="0"/>
              <a:t>What did the student do well that could be noted?</a:t>
            </a:r>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20</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779" y="4329236"/>
            <a:ext cx="2192254" cy="1952764"/>
          </a:xfrm>
          <a:prstGeom prst="rect">
            <a:avLst/>
          </a:prstGeom>
        </p:spPr>
      </p:pic>
    </p:spTree>
    <p:extLst>
      <p:ext uri="{BB962C8B-B14F-4D97-AF65-F5344CB8AC3E}">
        <p14:creationId xmlns:p14="http://schemas.microsoft.com/office/powerpoint/2010/main" val="2000371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Giving constructive feedback</a:t>
            </a:r>
          </a:p>
        </p:txBody>
      </p:sp>
      <p:sp>
        <p:nvSpPr>
          <p:cNvPr id="3" name="Content Placeholder 2"/>
          <p:cNvSpPr>
            <a:spLocks noGrp="1"/>
          </p:cNvSpPr>
          <p:nvPr>
            <p:ph idx="4294967295"/>
          </p:nvPr>
        </p:nvSpPr>
        <p:spPr>
          <a:xfrm>
            <a:off x="468000" y="1576137"/>
            <a:ext cx="8138976" cy="4507863"/>
          </a:xfrm>
        </p:spPr>
        <p:txBody>
          <a:bodyPr>
            <a:noAutofit/>
          </a:bodyPr>
          <a:lstStyle/>
          <a:p>
            <a:pPr marL="342900" indent="-342900">
              <a:spcAft>
                <a:spcPts val="600"/>
              </a:spcAft>
              <a:buFont typeface="Arial" panose="020B0604020202020204" pitchFamily="34" charset="0"/>
              <a:buChar char="•"/>
            </a:pPr>
            <a:r>
              <a:rPr lang="en-GB" b="0" dirty="0"/>
              <a:t>Make feedback specific</a:t>
            </a:r>
          </a:p>
          <a:p>
            <a:pPr marL="285750" lvl="2" indent="-285750">
              <a:spcAft>
                <a:spcPts val="600"/>
              </a:spcAft>
            </a:pPr>
            <a:r>
              <a:rPr lang="en-GB" dirty="0"/>
              <a:t>Concentrate on behaviours, not intent</a:t>
            </a:r>
          </a:p>
          <a:p>
            <a:pPr marL="342900" lvl="2" indent="-342900">
              <a:spcAft>
                <a:spcPts val="600"/>
              </a:spcAft>
            </a:pPr>
            <a:r>
              <a:rPr lang="en-GB" dirty="0"/>
              <a:t>Feedback should be appropriate to the age of the students</a:t>
            </a:r>
          </a:p>
          <a:p>
            <a:pPr marL="342900" lvl="2" indent="-342900">
              <a:spcAft>
                <a:spcPts val="600"/>
              </a:spcAft>
            </a:pPr>
            <a:r>
              <a:rPr lang="en-GB" dirty="0"/>
              <a:t>Emphasise praise and positive feedback</a:t>
            </a:r>
          </a:p>
          <a:p>
            <a:pPr marL="342900" lvl="2" indent="-342900">
              <a:spcAft>
                <a:spcPts val="600"/>
              </a:spcAft>
            </a:pPr>
            <a:r>
              <a:rPr lang="en-GB" dirty="0"/>
              <a:t>When giving negative feedback, model the correct method</a:t>
            </a:r>
          </a:p>
          <a:p>
            <a:pPr marL="342900" lvl="2" indent="-342900">
              <a:spcAft>
                <a:spcPts val="600"/>
              </a:spcAft>
            </a:pPr>
            <a:r>
              <a:rPr lang="en-GB" dirty="0"/>
              <a:t>Help students to focus on ‘processes’ rather than outcomes</a:t>
            </a:r>
          </a:p>
          <a:p>
            <a:pPr marL="342900" lvl="2" indent="-342900">
              <a:spcAft>
                <a:spcPts val="600"/>
              </a:spcAft>
            </a:pPr>
            <a:r>
              <a:rPr lang="en-GB" dirty="0"/>
              <a:t>Teach students how to judge their own performance – remember peer feedback can be an effective option too.</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21</a:t>
            </a:fld>
            <a:endParaRPr lang="en-GB" dirty="0"/>
          </a:p>
        </p:txBody>
      </p:sp>
    </p:spTree>
    <p:extLst>
      <p:ext uri="{BB962C8B-B14F-4D97-AF65-F5344CB8AC3E}">
        <p14:creationId xmlns:p14="http://schemas.microsoft.com/office/powerpoint/2010/main" val="2603257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Giving time for learning to be absorbed</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5486400" cy="4428000"/>
          </a:xfrm>
        </p:spPr>
        <p:txBody>
          <a:bodyPr/>
          <a:lstStyle/>
          <a:p>
            <a:pPr marL="342900" indent="-342900">
              <a:buFont typeface="Arial" panose="020B0604020202020204" pitchFamily="34" charset="0"/>
              <a:buChar char="•"/>
            </a:pPr>
            <a:r>
              <a:rPr lang="en-GB" b="0" dirty="0"/>
              <a:t>Formative assessment is an ongoing process, with results from assessments informing future teaching and learning</a:t>
            </a:r>
          </a:p>
          <a:p>
            <a:pPr marL="342900" indent="-342900">
              <a:buFont typeface="Arial" panose="020B0604020202020204" pitchFamily="34" charset="0"/>
              <a:buChar char="•"/>
            </a:pPr>
            <a:r>
              <a:rPr lang="en-GB" b="0" dirty="0"/>
              <a:t>It is important that students have time to respond to any feedback or comments and to improve.</a:t>
            </a:r>
          </a:p>
          <a:p>
            <a:pPr marL="342900" indent="-342900">
              <a:buFont typeface="Arial" panose="020B0604020202020204" pitchFamily="34" charset="0"/>
              <a:buChar char="•"/>
            </a:pPr>
            <a:r>
              <a:rPr lang="en-GB" b="0" dirty="0"/>
              <a:t>The opportunity for consolidating understanding and skills is an important part of formative assessment.</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22</a:t>
            </a:fld>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298" r="17364"/>
          <a:stretch/>
        </p:blipFill>
        <p:spPr>
          <a:xfrm>
            <a:off x="6268453" y="1908374"/>
            <a:ext cx="2622884" cy="2503237"/>
          </a:xfrm>
          <a:prstGeom prst="rect">
            <a:avLst/>
          </a:prstGeom>
        </p:spPr>
      </p:pic>
    </p:spTree>
    <p:extLst>
      <p:ext uri="{BB962C8B-B14F-4D97-AF65-F5344CB8AC3E}">
        <p14:creationId xmlns:p14="http://schemas.microsoft.com/office/powerpoint/2010/main" val="2724560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Encourage reflection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pPr marL="342900" indent="-342900">
              <a:buFont typeface="Arial" panose="020B0604020202020204" pitchFamily="34" charset="0"/>
              <a:buChar char="•"/>
            </a:pPr>
            <a:r>
              <a:rPr lang="en-GB" b="0" dirty="0"/>
              <a:t>An important part of formative assessment is students’ involvement in their own learning.</a:t>
            </a:r>
          </a:p>
          <a:p>
            <a:pPr marL="342900" indent="-342900">
              <a:buFont typeface="Arial" panose="020B0604020202020204" pitchFamily="34" charset="0"/>
              <a:buChar char="•"/>
            </a:pPr>
            <a:r>
              <a:rPr lang="en-GB" b="0" dirty="0"/>
              <a:t>Offer students opportunities to discuss the outcomes of the test and to reflect on their, progress and next steps. </a:t>
            </a:r>
          </a:p>
          <a:p>
            <a:pPr marL="342900" indent="-342900">
              <a:buFont typeface="Arial" panose="020B0604020202020204" pitchFamily="34" charset="0"/>
              <a:buChar char="•"/>
            </a:pPr>
            <a:r>
              <a:rPr lang="en-GB" b="0" dirty="0"/>
              <a:t>Teachers can teach students how to judge their own performance:</a:t>
            </a:r>
          </a:p>
          <a:p>
            <a:pPr marL="522900" lvl="3" indent="-342900"/>
            <a:r>
              <a:rPr lang="en-GB" dirty="0"/>
              <a:t>Explain the criteria used to judge performance</a:t>
            </a:r>
          </a:p>
          <a:p>
            <a:pPr marL="522900" lvl="3" indent="-342900"/>
            <a:r>
              <a:rPr lang="en-GB" dirty="0"/>
              <a:t>Emphasise the importance of self-monitoring and goal setting</a:t>
            </a:r>
          </a:p>
          <a:p>
            <a:pPr marL="522900" lvl="3" indent="-342900"/>
            <a:r>
              <a:rPr lang="en-GB" b="0" dirty="0"/>
              <a:t>Help students adapt their learning strategies to meet different task or learning needs.</a:t>
            </a:r>
          </a:p>
          <a:p>
            <a:pPr marL="342900" indent="-342900">
              <a:buFont typeface="Arial" panose="020B0604020202020204" pitchFamily="34" charset="0"/>
              <a:buChar char="•"/>
            </a:pPr>
            <a:endParaRPr lang="en-GB" b="0" dirty="0"/>
          </a:p>
          <a:p>
            <a:endParaRPr lang="en-GB" b="0"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23</a:t>
            </a:fld>
            <a:endParaRPr lang="en-GB" dirty="0"/>
          </a:p>
        </p:txBody>
      </p:sp>
    </p:spTree>
    <p:extLst>
      <p:ext uri="{BB962C8B-B14F-4D97-AF65-F5344CB8AC3E}">
        <p14:creationId xmlns:p14="http://schemas.microsoft.com/office/powerpoint/2010/main" val="2412107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24</a:t>
            </a:fld>
            <a:endParaRPr lang="en-GB" dirty="0"/>
          </a:p>
        </p:txBody>
      </p:sp>
      <p:pic>
        <p:nvPicPr>
          <p:cNvPr id="5" name="Picture 4"/>
          <p:cNvPicPr>
            <a:picLocks noChangeAspect="1"/>
          </p:cNvPicPr>
          <p:nvPr/>
        </p:nvPicPr>
        <p:blipFill>
          <a:blip r:embed="rId3"/>
          <a:stretch>
            <a:fillRect/>
          </a:stretch>
        </p:blipFill>
        <p:spPr>
          <a:xfrm>
            <a:off x="2441842" y="127147"/>
            <a:ext cx="4621358" cy="6478853"/>
          </a:xfrm>
          <a:prstGeom prst="rect">
            <a:avLst/>
          </a:prstGeom>
        </p:spPr>
      </p:pic>
    </p:spTree>
    <p:extLst>
      <p:ext uri="{BB962C8B-B14F-4D97-AF65-F5344CB8AC3E}">
        <p14:creationId xmlns:p14="http://schemas.microsoft.com/office/powerpoint/2010/main" val="3836452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25</a:t>
            </a:fld>
            <a:endParaRPr lang="en-GB" dirty="0"/>
          </a:p>
        </p:txBody>
      </p:sp>
      <p:pic>
        <p:nvPicPr>
          <p:cNvPr id="5" name="Picture 4"/>
          <p:cNvPicPr>
            <a:picLocks noChangeAspect="1"/>
          </p:cNvPicPr>
          <p:nvPr/>
        </p:nvPicPr>
        <p:blipFill rotWithShape="1">
          <a:blip r:embed="rId3"/>
          <a:srcRect b="41980"/>
          <a:stretch/>
        </p:blipFill>
        <p:spPr>
          <a:xfrm>
            <a:off x="1189858" y="254936"/>
            <a:ext cx="6764284" cy="5502128"/>
          </a:xfrm>
          <a:prstGeom prst="rect">
            <a:avLst/>
          </a:prstGeom>
        </p:spPr>
      </p:pic>
    </p:spTree>
    <p:extLst>
      <p:ext uri="{BB962C8B-B14F-4D97-AF65-F5344CB8AC3E}">
        <p14:creationId xmlns:p14="http://schemas.microsoft.com/office/powerpoint/2010/main" val="3813708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p:txBody>
          <a:bodyPr/>
          <a:lstStyle/>
          <a:p>
            <a:fld id="{1608FF17-83F6-4320-ABB9-493BD2F5E45E}" type="slidenum">
              <a:rPr lang="en-GB" smtClean="0"/>
              <a:pPr/>
              <a:t>26</a:t>
            </a:fld>
            <a:endParaRPr lang="en-GB" dirty="0"/>
          </a:p>
        </p:txBody>
      </p:sp>
      <p:pic>
        <p:nvPicPr>
          <p:cNvPr id="5" name="Picture 4"/>
          <p:cNvPicPr>
            <a:picLocks noChangeAspect="1"/>
          </p:cNvPicPr>
          <p:nvPr/>
        </p:nvPicPr>
        <p:blipFill rotWithShape="1">
          <a:blip r:embed="rId3"/>
          <a:srcRect t="51404"/>
          <a:stretch/>
        </p:blipFill>
        <p:spPr>
          <a:xfrm>
            <a:off x="1034782" y="866775"/>
            <a:ext cx="7074435" cy="4819650"/>
          </a:xfrm>
          <a:prstGeom prst="rect">
            <a:avLst/>
          </a:prstGeom>
        </p:spPr>
      </p:pic>
    </p:spTree>
    <p:extLst>
      <p:ext uri="{BB962C8B-B14F-4D97-AF65-F5344CB8AC3E}">
        <p14:creationId xmlns:p14="http://schemas.microsoft.com/office/powerpoint/2010/main" val="364078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Using assessment tasks</a:t>
            </a:r>
          </a:p>
        </p:txBody>
      </p:sp>
      <p:pic>
        <p:nvPicPr>
          <p:cNvPr id="6" name="Content Placeholder 5"/>
          <p:cNvPicPr>
            <a:picLocks noGrp="1" noChangeAspect="1"/>
          </p:cNvPicPr>
          <p:nvPr>
            <p:ph idx="4294967295"/>
          </p:nvPr>
        </p:nvPicPr>
        <p:blipFill>
          <a:blip r:embed="rId3"/>
          <a:stretch>
            <a:fillRect/>
          </a:stretch>
        </p:blipFill>
        <p:spPr>
          <a:xfrm>
            <a:off x="471953" y="1617071"/>
            <a:ext cx="8207023" cy="2473666"/>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27</a:t>
            </a:fld>
            <a:endParaRPr lang="en-GB" dirty="0"/>
          </a:p>
        </p:txBody>
      </p:sp>
    </p:spTree>
    <p:extLst>
      <p:ext uri="{BB962C8B-B14F-4D97-AF65-F5344CB8AC3E}">
        <p14:creationId xmlns:p14="http://schemas.microsoft.com/office/powerpoint/2010/main" val="1076345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Can test outcomes be used formatively?</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solidFill>
                  <a:srgbClr val="00B050"/>
                </a:solidFill>
              </a:rPr>
              <a:t>Yes, test outputs can be used formatively!</a:t>
            </a:r>
          </a:p>
          <a:p>
            <a:pPr marL="0" lvl="2" indent="0">
              <a:buNone/>
            </a:pPr>
            <a:r>
              <a:rPr lang="en-GB" dirty="0"/>
              <a:t>Tests can provide helpful formative information </a:t>
            </a:r>
            <a:r>
              <a:rPr lang="en-GB" dirty="0" err="1"/>
              <a:t>e,g</a:t>
            </a:r>
            <a:r>
              <a:rPr lang="en-GB" dirty="0"/>
              <a:t>;</a:t>
            </a:r>
          </a:p>
          <a:p>
            <a:pPr marL="1080000" lvl="2" indent="-342900"/>
            <a:r>
              <a:rPr lang="en-GB" dirty="0"/>
              <a:t>student’s misconceptions</a:t>
            </a:r>
          </a:p>
          <a:p>
            <a:pPr marL="1080000" lvl="2" indent="-342900"/>
            <a:r>
              <a:rPr lang="en-GB" dirty="0"/>
              <a:t>areas for additional reinforcement</a:t>
            </a:r>
          </a:p>
          <a:p>
            <a:pPr marL="737100" lvl="2" indent="0">
              <a:buNone/>
            </a:pPr>
            <a:endParaRPr lang="en-GB" dirty="0"/>
          </a:p>
          <a:p>
            <a:pPr marL="0" lvl="2" indent="0">
              <a:buNone/>
            </a:pPr>
            <a:r>
              <a:rPr lang="en-GB" dirty="0"/>
              <a:t>This information can be used to adapt teaching plans and better ensure student progress. </a:t>
            </a:r>
          </a:p>
          <a:p>
            <a:pPr marL="0" lvl="2" indent="0">
              <a:buNone/>
            </a:pPr>
            <a:r>
              <a:rPr lang="en-GB" dirty="0"/>
              <a:t>Formative test feedback should…</a:t>
            </a:r>
          </a:p>
          <a:p>
            <a:pPr marL="457200" lvl="2" indent="-457200"/>
            <a:r>
              <a:rPr lang="en-GB" dirty="0"/>
              <a:t>focus on how students can improve</a:t>
            </a:r>
          </a:p>
          <a:p>
            <a:pPr marL="457200" lvl="2" indent="-457200"/>
            <a:r>
              <a:rPr lang="en-GB" dirty="0"/>
              <a:t>not focus on individual grades / levels</a:t>
            </a:r>
          </a:p>
          <a:p>
            <a:pPr marL="457200" lvl="2" indent="-457200">
              <a:buFont typeface="+mj-lt"/>
              <a:buAutoNum type="arabicPeriod"/>
            </a:pPr>
            <a:endParaRPr lang="en-GB" dirty="0"/>
          </a:p>
          <a:p>
            <a:pPr lvl="2"/>
            <a:endParaRPr lang="en-GB" dirty="0"/>
          </a:p>
          <a:p>
            <a:pPr marL="0" lvl="2" indent="0">
              <a:buNone/>
            </a:pPr>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28</a:t>
            </a:fld>
            <a:endParaRPr lang="en-GB" dirty="0"/>
          </a:p>
        </p:txBody>
      </p:sp>
      <p:pic>
        <p:nvPicPr>
          <p:cNvPr id="5" name="Picture 4"/>
          <p:cNvPicPr>
            <a:picLocks noChangeAspect="1"/>
          </p:cNvPicPr>
          <p:nvPr/>
        </p:nvPicPr>
        <p:blipFill>
          <a:blip r:embed="rId3"/>
          <a:stretch>
            <a:fillRect/>
          </a:stretch>
        </p:blipFill>
        <p:spPr>
          <a:xfrm>
            <a:off x="6826923" y="4347940"/>
            <a:ext cx="2107526" cy="1934060"/>
          </a:xfrm>
          <a:prstGeom prst="rect">
            <a:avLst/>
          </a:prstGeom>
        </p:spPr>
      </p:pic>
    </p:spTree>
    <p:extLst>
      <p:ext uri="{BB962C8B-B14F-4D97-AF65-F5344CB8AC3E}">
        <p14:creationId xmlns:p14="http://schemas.microsoft.com/office/powerpoint/2010/main" val="3636509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Examples of formative uses for test outcomes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29</a:t>
            </a:fld>
            <a:endParaRPr lang="en-GB" dirty="0"/>
          </a:p>
        </p:txBody>
      </p:sp>
      <p:sp>
        <p:nvSpPr>
          <p:cNvPr id="7" name="Content Placeholder 6"/>
          <p:cNvSpPr>
            <a:spLocks noGrp="1"/>
          </p:cNvSpPr>
          <p:nvPr>
            <p:ph idx="4294967295"/>
          </p:nvPr>
        </p:nvSpPr>
        <p:spPr>
          <a:xfrm>
            <a:off x="468000" y="1656000"/>
            <a:ext cx="8138976" cy="4428000"/>
          </a:xfrm>
        </p:spPr>
        <p:txBody>
          <a:bodyPr/>
          <a:lstStyle/>
          <a:p>
            <a:pPr marL="342900" lvl="0" indent="-342900">
              <a:buFont typeface="Wingdings" panose="05000000000000000000" pitchFamily="2" charset="2"/>
              <a:buChar char="Ø"/>
            </a:pPr>
            <a:r>
              <a:rPr lang="en-GB" b="0" dirty="0"/>
              <a:t>tracking individual students’ progress over time </a:t>
            </a:r>
          </a:p>
          <a:p>
            <a:pPr marL="342900" lvl="0" indent="-342900">
              <a:buFont typeface="Wingdings" panose="05000000000000000000" pitchFamily="2" charset="2"/>
              <a:buChar char="Ø"/>
            </a:pPr>
            <a:r>
              <a:rPr lang="en-GB" b="0" dirty="0"/>
              <a:t>providing feedback to individual students – including how to make improvements</a:t>
            </a:r>
          </a:p>
          <a:p>
            <a:pPr marL="342900" lvl="0" indent="-342900">
              <a:buFont typeface="Wingdings" panose="05000000000000000000" pitchFamily="2" charset="2"/>
              <a:buChar char="Ø"/>
            </a:pPr>
            <a:r>
              <a:rPr lang="en-GB" b="0" dirty="0"/>
              <a:t>identifying patterns of performance in individuals and groups to inform future teaching and learning </a:t>
            </a:r>
          </a:p>
          <a:p>
            <a:pPr marL="342900" indent="-342900">
              <a:buFont typeface="Wingdings" panose="05000000000000000000" pitchFamily="2" charset="2"/>
              <a:buChar char="Ø"/>
            </a:pPr>
            <a:r>
              <a:rPr lang="en-GB" b="0" dirty="0"/>
              <a:t>Identifying implications for teaching the unit</a:t>
            </a:r>
          </a:p>
          <a:p>
            <a:pPr marL="342900" lvl="0" indent="-342900">
              <a:buFont typeface="Wingdings" panose="05000000000000000000" pitchFamily="2" charset="2"/>
              <a:buChar char="Ø"/>
            </a:pPr>
            <a:r>
              <a:rPr lang="en-GB" b="0" dirty="0"/>
              <a:t>Showing parents how their children are progressing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37614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Types of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Autofit/>
          </a:bodyPr>
          <a:lstStyle/>
          <a:p>
            <a:pPr marL="285750" indent="-285750">
              <a:lnSpc>
                <a:spcPts val="2800"/>
              </a:lnSpc>
              <a:spcBef>
                <a:spcPts val="600"/>
              </a:spcBef>
              <a:buFont typeface="Arial" panose="020B0604020202020204" pitchFamily="34" charset="0"/>
              <a:buChar char="•"/>
            </a:pPr>
            <a:r>
              <a:rPr lang="en-GB" sz="2400" b="0" dirty="0"/>
              <a:t>There are two main types of assessment:</a:t>
            </a:r>
          </a:p>
          <a:p>
            <a:pPr marL="465750" lvl="3" indent="-285750">
              <a:lnSpc>
                <a:spcPts val="2800"/>
              </a:lnSpc>
              <a:spcBef>
                <a:spcPts val="600"/>
              </a:spcBef>
            </a:pPr>
            <a:r>
              <a:rPr lang="en-GB" sz="2400" dirty="0">
                <a:solidFill>
                  <a:schemeClr val="accent2">
                    <a:lumMod val="75000"/>
                  </a:schemeClr>
                </a:solidFill>
              </a:rPr>
              <a:t>summative assessment</a:t>
            </a:r>
            <a:r>
              <a:rPr lang="en-GB" sz="2400" b="0" dirty="0">
                <a:solidFill>
                  <a:schemeClr val="accent2">
                    <a:lumMod val="75000"/>
                  </a:schemeClr>
                </a:solidFill>
              </a:rPr>
              <a:t> </a:t>
            </a:r>
          </a:p>
          <a:p>
            <a:pPr marL="465750" lvl="3" indent="-285750">
              <a:lnSpc>
                <a:spcPts val="2800"/>
              </a:lnSpc>
              <a:spcBef>
                <a:spcPts val="600"/>
              </a:spcBef>
            </a:pPr>
            <a:r>
              <a:rPr lang="en-GB" sz="2400" dirty="0">
                <a:solidFill>
                  <a:schemeClr val="accent2">
                    <a:lumMod val="75000"/>
                  </a:schemeClr>
                </a:solidFill>
              </a:rPr>
              <a:t>formative assessment</a:t>
            </a:r>
            <a:r>
              <a:rPr lang="en-GB" sz="2400" b="0" dirty="0">
                <a:solidFill>
                  <a:schemeClr val="accent2">
                    <a:lumMod val="75000"/>
                  </a:schemeClr>
                </a:solidFill>
              </a:rPr>
              <a:t>. </a:t>
            </a:r>
          </a:p>
          <a:p>
            <a:pPr marL="285750" indent="-285750">
              <a:lnSpc>
                <a:spcPts val="2800"/>
              </a:lnSpc>
              <a:spcBef>
                <a:spcPts val="600"/>
              </a:spcBef>
              <a:buFont typeface="Arial" panose="020B0604020202020204" pitchFamily="34" charset="0"/>
              <a:buChar char="•"/>
            </a:pPr>
            <a:r>
              <a:rPr lang="en-GB" sz="2400" b="0" dirty="0"/>
              <a:t>Both happen in most classrooms</a:t>
            </a:r>
            <a:r>
              <a:rPr lang="en-GB" sz="2400" b="0" dirty="0" smtClean="0"/>
              <a:t>.</a:t>
            </a:r>
            <a:endParaRPr lang="en-GB" sz="2400" b="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a:t>
            </a:fld>
            <a:endParaRPr lang="en-GB" dirty="0"/>
          </a:p>
        </p:txBody>
      </p:sp>
      <p:pic>
        <p:nvPicPr>
          <p:cNvPr id="2" name="Picture 1"/>
          <p:cNvPicPr>
            <a:picLocks noChangeAspect="1"/>
          </p:cNvPicPr>
          <p:nvPr/>
        </p:nvPicPr>
        <p:blipFill>
          <a:blip r:embed="rId3"/>
          <a:stretch>
            <a:fillRect/>
          </a:stretch>
        </p:blipFill>
        <p:spPr>
          <a:xfrm>
            <a:off x="2535648" y="3870000"/>
            <a:ext cx="4003680" cy="2852552"/>
          </a:xfrm>
          <a:prstGeom prst="rect">
            <a:avLst/>
          </a:prstGeom>
        </p:spPr>
      </p:pic>
    </p:spTree>
    <p:extLst>
      <p:ext uri="{BB962C8B-B14F-4D97-AF65-F5344CB8AC3E}">
        <p14:creationId xmlns:p14="http://schemas.microsoft.com/office/powerpoint/2010/main" val="2244562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Activity</a:t>
            </a:r>
          </a:p>
        </p:txBody>
      </p:sp>
      <p:sp>
        <p:nvSpPr>
          <p:cNvPr id="3" name="Content Placeholder 2"/>
          <p:cNvSpPr>
            <a:spLocks noGrp="1"/>
          </p:cNvSpPr>
          <p:nvPr>
            <p:ph idx="4294967295"/>
          </p:nvPr>
        </p:nvSpPr>
        <p:spPr>
          <a:xfrm>
            <a:off x="468001" y="1485899"/>
            <a:ext cx="7102380" cy="4662237"/>
          </a:xfrm>
        </p:spPr>
        <p:txBody>
          <a:bodyPr>
            <a:noAutofit/>
          </a:bodyPr>
          <a:lstStyle/>
          <a:p>
            <a:pPr lvl="0">
              <a:lnSpc>
                <a:spcPct val="100000"/>
              </a:lnSpc>
              <a:spcAft>
                <a:spcPts val="600"/>
              </a:spcAft>
            </a:pPr>
            <a:r>
              <a:rPr lang="en-GB" sz="1600" dirty="0"/>
              <a:t>Look the following features of formative assessment. </a:t>
            </a:r>
          </a:p>
          <a:p>
            <a:pPr marL="171450" lvl="0" indent="-171450">
              <a:lnSpc>
                <a:spcPct val="100000"/>
              </a:lnSpc>
              <a:spcAft>
                <a:spcPts val="600"/>
              </a:spcAft>
              <a:buFont typeface="Arial" panose="020B0604020202020204" pitchFamily="34" charset="0"/>
              <a:buChar char="•"/>
            </a:pPr>
            <a:r>
              <a:rPr lang="en-GB" sz="1600" dirty="0"/>
              <a:t>Discuss which ones you think are most important to improve teaching and learning</a:t>
            </a:r>
          </a:p>
          <a:p>
            <a:pPr marL="171450" lvl="0" indent="-171450">
              <a:lnSpc>
                <a:spcPct val="100000"/>
              </a:lnSpc>
              <a:spcAft>
                <a:spcPts val="600"/>
              </a:spcAft>
              <a:buFont typeface="Arial" panose="020B0604020202020204" pitchFamily="34" charset="0"/>
              <a:buChar char="•"/>
            </a:pPr>
            <a:r>
              <a:rPr lang="en-GB" sz="1600" dirty="0"/>
              <a:t>How can you include them when you teach a unit?</a:t>
            </a:r>
          </a:p>
          <a:p>
            <a:pPr marL="571500" lvl="0" indent="-571500">
              <a:lnSpc>
                <a:spcPct val="100000"/>
              </a:lnSpc>
              <a:spcAft>
                <a:spcPts val="600"/>
              </a:spcAft>
              <a:buFont typeface="Wingdings" panose="05000000000000000000" pitchFamily="2" charset="2"/>
              <a:buChar char="ü"/>
            </a:pPr>
            <a:r>
              <a:rPr lang="en-GB" sz="1600" b="0" dirty="0"/>
              <a:t>Using questions to find out what students understand and what they don’t rather than seeing who has the correct answer.</a:t>
            </a:r>
          </a:p>
          <a:p>
            <a:pPr marL="571500" lvl="0" indent="-571500">
              <a:lnSpc>
                <a:spcPct val="100000"/>
              </a:lnSpc>
              <a:spcAft>
                <a:spcPts val="600"/>
              </a:spcAft>
              <a:buFont typeface="Wingdings" panose="05000000000000000000" pitchFamily="2" charset="2"/>
              <a:buChar char="ü"/>
            </a:pPr>
            <a:r>
              <a:rPr lang="en-GB" sz="1600" b="0" dirty="0"/>
              <a:t>Planning for questions that challenge students’ thinking</a:t>
            </a:r>
          </a:p>
          <a:p>
            <a:pPr marL="571500" lvl="0" indent="-571500">
              <a:lnSpc>
                <a:spcPct val="100000"/>
              </a:lnSpc>
              <a:spcAft>
                <a:spcPts val="600"/>
              </a:spcAft>
              <a:buFont typeface="Wingdings" panose="05000000000000000000" pitchFamily="2" charset="2"/>
              <a:buChar char="ü"/>
            </a:pPr>
            <a:r>
              <a:rPr lang="en-GB" sz="1600" b="0" dirty="0"/>
              <a:t>After a test asking students to discuss what they have learned from the outcomes</a:t>
            </a:r>
          </a:p>
          <a:p>
            <a:pPr marL="571500" lvl="0" indent="-571500">
              <a:lnSpc>
                <a:spcPct val="100000"/>
              </a:lnSpc>
              <a:spcAft>
                <a:spcPts val="600"/>
              </a:spcAft>
              <a:buFont typeface="Wingdings" panose="05000000000000000000" pitchFamily="2" charset="2"/>
              <a:buChar char="ü"/>
            </a:pPr>
            <a:r>
              <a:rPr lang="en-GB" sz="1600" b="0" dirty="0"/>
              <a:t>Encouraging student to talk about how they reached an answer </a:t>
            </a:r>
          </a:p>
          <a:p>
            <a:pPr marL="571500" lvl="0" indent="-571500">
              <a:lnSpc>
                <a:spcPct val="100000"/>
              </a:lnSpc>
              <a:spcAft>
                <a:spcPts val="600"/>
              </a:spcAft>
              <a:buFont typeface="Wingdings" panose="05000000000000000000" pitchFamily="2" charset="2"/>
              <a:buChar char="ü"/>
            </a:pPr>
            <a:r>
              <a:rPr lang="en-GB" sz="1600" b="0" dirty="0"/>
              <a:t>Using the test outcomes to Identify the students who do not seem to have made progress and what to do about it.</a:t>
            </a:r>
          </a:p>
          <a:p>
            <a:pPr marL="571500" indent="-571500">
              <a:lnSpc>
                <a:spcPct val="100000"/>
              </a:lnSpc>
              <a:spcAft>
                <a:spcPts val="600"/>
              </a:spcAft>
              <a:buFont typeface="Wingdings" panose="05000000000000000000" pitchFamily="2" charset="2"/>
              <a:buChar char="ü"/>
            </a:pPr>
            <a:r>
              <a:rPr lang="en-GB" sz="1600" b="0" dirty="0"/>
              <a:t>Explaining to students why they are taking a test</a:t>
            </a:r>
          </a:p>
          <a:p>
            <a:pPr marL="571500" indent="-571500">
              <a:lnSpc>
                <a:spcPct val="100000"/>
              </a:lnSpc>
              <a:spcAft>
                <a:spcPts val="600"/>
              </a:spcAft>
              <a:buFont typeface="Wingdings" panose="05000000000000000000" pitchFamily="2" charset="2"/>
              <a:buChar char="ü"/>
            </a:pPr>
            <a:r>
              <a:rPr lang="en-GB" sz="1600" b="0" dirty="0"/>
              <a:t>Ask students their views on the test</a:t>
            </a:r>
          </a:p>
        </p:txBody>
      </p:sp>
      <p:sp>
        <p:nvSpPr>
          <p:cNvPr id="4" name="Footer Placeholder 3"/>
          <p:cNvSpPr>
            <a:spLocks noGrp="1"/>
          </p:cNvSpPr>
          <p:nvPr>
            <p:ph type="ftr" sz="quarter" idx="3"/>
          </p:nvPr>
        </p:nvSpPr>
        <p:spPr>
          <a:xfrm>
            <a:off x="468000" y="6480000"/>
            <a:ext cx="5486400" cy="252000"/>
          </a:xfrm>
        </p:spPr>
        <p:txBody>
          <a:bodyPr/>
          <a:lstStyle/>
          <a:p>
            <a:r>
              <a:rPr lang="en-GB" dirty="0"/>
              <a:t>Restricted</a:t>
            </a:r>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30</a:t>
            </a:fld>
            <a:endParaRPr lang="en-GB"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53153" y="3261647"/>
            <a:ext cx="1190847" cy="1861295"/>
          </a:xfrm>
          <a:prstGeom prst="rect">
            <a:avLst/>
          </a:prstGeom>
        </p:spPr>
      </p:pic>
    </p:spTree>
    <p:extLst>
      <p:ext uri="{BB962C8B-B14F-4D97-AF65-F5344CB8AC3E}">
        <p14:creationId xmlns:p14="http://schemas.microsoft.com/office/powerpoint/2010/main" val="2254458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How does this relate to our training?</a:t>
            </a:r>
          </a:p>
        </p:txBody>
      </p:sp>
      <p:sp>
        <p:nvSpPr>
          <p:cNvPr id="3" name="Content Placeholder 2"/>
          <p:cNvSpPr>
            <a:spLocks noGrp="1"/>
          </p:cNvSpPr>
          <p:nvPr>
            <p:ph idx="4294967295"/>
          </p:nvPr>
        </p:nvSpPr>
        <p:spPr>
          <a:xfrm>
            <a:off x="468000" y="1656000"/>
            <a:ext cx="8138976" cy="4428000"/>
          </a:xfrm>
        </p:spPr>
        <p:txBody>
          <a:bodyPr/>
          <a:lstStyle/>
          <a:p>
            <a:r>
              <a:rPr lang="en-GB" dirty="0"/>
              <a:t>During these training sessions we will…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31</a:t>
            </a:fld>
            <a:endParaRPr lang="en-GB" dirty="0"/>
          </a:p>
        </p:txBody>
      </p:sp>
      <p:graphicFrame>
        <p:nvGraphicFramePr>
          <p:cNvPr id="8" name="Diagram 7"/>
          <p:cNvGraphicFramePr/>
          <p:nvPr>
            <p:extLst/>
          </p:nvPr>
        </p:nvGraphicFramePr>
        <p:xfrm>
          <a:off x="1489488" y="2020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319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What makes an effective formative test question?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lstStyle/>
          <a:p>
            <a:r>
              <a:rPr lang="en-GB" dirty="0"/>
              <a:t>Look at this science test question…</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32</a:t>
            </a:fld>
            <a:endParaRPr lang="en-GB" dirty="0"/>
          </a:p>
        </p:txBody>
      </p:sp>
      <p:pic>
        <p:nvPicPr>
          <p:cNvPr id="2" name="Picture 1"/>
          <p:cNvPicPr>
            <a:picLocks noChangeAspect="1"/>
          </p:cNvPicPr>
          <p:nvPr/>
        </p:nvPicPr>
        <p:blipFill>
          <a:blip r:embed="rId3"/>
          <a:stretch>
            <a:fillRect/>
          </a:stretch>
        </p:blipFill>
        <p:spPr>
          <a:xfrm>
            <a:off x="1053013" y="2383598"/>
            <a:ext cx="6679282" cy="3425273"/>
          </a:xfrm>
          <a:prstGeom prst="rect">
            <a:avLst/>
          </a:prstGeom>
        </p:spPr>
      </p:pic>
    </p:spTree>
    <p:extLst>
      <p:ext uri="{BB962C8B-B14F-4D97-AF65-F5344CB8AC3E}">
        <p14:creationId xmlns:p14="http://schemas.microsoft.com/office/powerpoint/2010/main" val="1689070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pic>
        <p:nvPicPr>
          <p:cNvPr id="6" name="Content Placeholder 5"/>
          <p:cNvPicPr>
            <a:picLocks noGrp="1" noChangeAspect="1"/>
          </p:cNvPicPr>
          <p:nvPr>
            <p:ph idx="1"/>
          </p:nvPr>
        </p:nvPicPr>
        <p:blipFill>
          <a:blip r:embed="rId3"/>
          <a:stretch>
            <a:fillRect/>
          </a:stretch>
        </p:blipFill>
        <p:spPr>
          <a:xfrm>
            <a:off x="468313" y="2213621"/>
            <a:ext cx="3911600" cy="3311821"/>
          </a:xfrm>
          <a:prstGeom prst="rect">
            <a:avLst/>
          </a:prstGeom>
        </p:spPr>
      </p:pic>
      <p:sp>
        <p:nvSpPr>
          <p:cNvPr id="4" name="Footer Placeholder 3"/>
          <p:cNvSpPr>
            <a:spLocks noGrp="1"/>
          </p:cNvSpPr>
          <p:nvPr>
            <p:ph type="ftr" sz="quarter" idx="3"/>
          </p:nvPr>
        </p:nvSpPr>
        <p:spPr/>
        <p:txBody>
          <a:bodyPr/>
          <a:lstStyle/>
          <a:p>
            <a:r>
              <a:rPr lang="en-GB"/>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33</a:t>
            </a:fld>
            <a:endParaRPr lang="en-GB" dirty="0"/>
          </a:p>
        </p:txBody>
      </p:sp>
      <p:sp>
        <p:nvSpPr>
          <p:cNvPr id="8" name="Content Placeholder 7"/>
          <p:cNvSpPr>
            <a:spLocks noGrp="1"/>
          </p:cNvSpPr>
          <p:nvPr>
            <p:ph idx="10"/>
          </p:nvPr>
        </p:nvSpPr>
        <p:spPr/>
        <p:txBody>
          <a:bodyPr/>
          <a:lstStyle/>
          <a:p>
            <a:r>
              <a:rPr lang="en-GB" dirty="0"/>
              <a:t>Look again at the science question on the previous slide</a:t>
            </a:r>
          </a:p>
          <a:p>
            <a:endParaRPr lang="en-GB" dirty="0"/>
          </a:p>
          <a:p>
            <a:pPr marL="342900" indent="-342900">
              <a:buFont typeface="Arial" panose="020B0604020202020204" pitchFamily="34" charset="0"/>
              <a:buChar char="•"/>
            </a:pPr>
            <a:r>
              <a:rPr lang="en-GB" dirty="0"/>
              <a:t>Why do you think those answer options have been chosen?</a:t>
            </a:r>
          </a:p>
          <a:p>
            <a:pPr marL="342900" indent="-342900">
              <a:buFont typeface="Arial" panose="020B0604020202020204" pitchFamily="34" charset="0"/>
              <a:buChar char="•"/>
            </a:pPr>
            <a:r>
              <a:rPr lang="en-GB" dirty="0"/>
              <a:t>What misconceptions do they aim to address?</a:t>
            </a:r>
          </a:p>
        </p:txBody>
      </p:sp>
    </p:spTree>
    <p:extLst>
      <p:ext uri="{BB962C8B-B14F-4D97-AF65-F5344CB8AC3E}">
        <p14:creationId xmlns:p14="http://schemas.microsoft.com/office/powerpoint/2010/main" val="2000606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makes an effective formative test question?</a:t>
            </a:r>
          </a:p>
        </p:txBody>
      </p:sp>
      <p:pic>
        <p:nvPicPr>
          <p:cNvPr id="6" name="Content Placeholder 5"/>
          <p:cNvPicPr>
            <a:picLocks noGrp="1" noChangeAspect="1"/>
          </p:cNvPicPr>
          <p:nvPr>
            <p:ph idx="4294967295"/>
          </p:nvPr>
        </p:nvPicPr>
        <p:blipFill>
          <a:blip r:embed="rId3"/>
          <a:stretch>
            <a:fillRect/>
          </a:stretch>
        </p:blipFill>
        <p:spPr>
          <a:xfrm>
            <a:off x="468000" y="2636097"/>
            <a:ext cx="7846003" cy="197353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34</a:t>
            </a:fld>
            <a:endParaRPr lang="en-GB" dirty="0"/>
          </a:p>
        </p:txBody>
      </p:sp>
      <p:cxnSp>
        <p:nvCxnSpPr>
          <p:cNvPr id="9" name="Straight Arrow Connector 8"/>
          <p:cNvCxnSpPr/>
          <p:nvPr/>
        </p:nvCxnSpPr>
        <p:spPr>
          <a:xfrm flipH="1">
            <a:off x="5740400" y="1993900"/>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26503" y="1600940"/>
            <a:ext cx="1587500"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1" name="TextBox 10"/>
          <p:cNvSpPr txBox="1"/>
          <p:nvPr/>
        </p:nvSpPr>
        <p:spPr>
          <a:xfrm>
            <a:off x="6584500" y="4424097"/>
            <a:ext cx="2094476" cy="1477328"/>
          </a:xfrm>
          <a:prstGeom prst="rect">
            <a:avLst/>
          </a:prstGeom>
          <a:noFill/>
          <a:ln w="38100">
            <a:solidFill>
              <a:srgbClr val="00B050"/>
            </a:solidFill>
          </a:ln>
        </p:spPr>
        <p:txBody>
          <a:bodyPr wrap="square" rtlCol="0">
            <a:spAutoFit/>
          </a:bodyPr>
          <a:lstStyle/>
          <a:p>
            <a:r>
              <a:rPr lang="en-GB" dirty="0">
                <a:solidFill>
                  <a:srgbClr val="00B050"/>
                </a:solidFill>
              </a:rPr>
              <a:t>Partial understanding – not ‘balanced’ but focussing on what not to eat</a:t>
            </a:r>
          </a:p>
        </p:txBody>
      </p:sp>
      <p:cxnSp>
        <p:nvCxnSpPr>
          <p:cNvPr id="12" name="Straight Arrow Connector 11"/>
          <p:cNvCxnSpPr>
            <a:stCxn id="11" idx="1"/>
          </p:cNvCxnSpPr>
          <p:nvPr/>
        </p:nvCxnSpPr>
        <p:spPr>
          <a:xfrm flipH="1" flipV="1">
            <a:off x="5135250" y="4240299"/>
            <a:ext cx="1449250" cy="922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8000" y="4806151"/>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helpful in addition to ‘balanced diet’</a:t>
            </a:r>
          </a:p>
        </p:txBody>
      </p:sp>
      <p:cxnSp>
        <p:nvCxnSpPr>
          <p:cNvPr id="18" name="Straight Arrow Connector 17"/>
          <p:cNvCxnSpPr/>
          <p:nvPr/>
        </p:nvCxnSpPr>
        <p:spPr>
          <a:xfrm flipV="1">
            <a:off x="1515238" y="4150314"/>
            <a:ext cx="476171" cy="6558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027" y="1562412"/>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one aspect of ‘balanced diet’</a:t>
            </a:r>
          </a:p>
        </p:txBody>
      </p:sp>
      <p:cxnSp>
        <p:nvCxnSpPr>
          <p:cNvPr id="24" name="Straight Arrow Connector 23"/>
          <p:cNvCxnSpPr/>
          <p:nvPr/>
        </p:nvCxnSpPr>
        <p:spPr>
          <a:xfrm>
            <a:off x="2170203" y="2002049"/>
            <a:ext cx="392273" cy="57049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30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makes an effective formative test question?</a:t>
            </a:r>
          </a:p>
        </p:txBody>
      </p:sp>
      <p:sp>
        <p:nvSpPr>
          <p:cNvPr id="3" name="Content Placeholder 2"/>
          <p:cNvSpPr>
            <a:spLocks noGrp="1"/>
          </p:cNvSpPr>
          <p:nvPr>
            <p:ph idx="1"/>
          </p:nvPr>
        </p:nvSpPr>
        <p:spPr>
          <a:xfrm>
            <a:off x="468000" y="1656000"/>
            <a:ext cx="4878700" cy="4452700"/>
          </a:xfrm>
        </p:spPr>
        <p:txBody>
          <a:bodyPr/>
          <a:lstStyle/>
          <a:p>
            <a:endParaRPr lang="en-GB" dirty="0"/>
          </a:p>
          <a:p>
            <a:endParaRPr lang="en-GB" dirty="0"/>
          </a:p>
        </p:txBody>
      </p:sp>
      <p:sp>
        <p:nvSpPr>
          <p:cNvPr id="4" name="Footer Placeholder 3"/>
          <p:cNvSpPr>
            <a:spLocks noGrp="1"/>
          </p:cNvSpPr>
          <p:nvPr>
            <p:ph type="ftr" sz="quarter" idx="3"/>
          </p:nvPr>
        </p:nvSpPr>
        <p:spPr/>
        <p:txBody>
          <a:bodyPr/>
          <a:lstStyle/>
          <a:p>
            <a:r>
              <a:rPr lang="en-GB"/>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35</a:t>
            </a:fld>
            <a:endParaRPr lang="en-GB" dirty="0"/>
          </a:p>
        </p:txBody>
      </p:sp>
      <p:sp>
        <p:nvSpPr>
          <p:cNvPr id="8" name="Content Placeholder 7"/>
          <p:cNvSpPr>
            <a:spLocks noGrp="1"/>
          </p:cNvSpPr>
          <p:nvPr>
            <p:ph idx="10"/>
          </p:nvPr>
        </p:nvSpPr>
        <p:spPr>
          <a:xfrm>
            <a:off x="5473700" y="1656000"/>
            <a:ext cx="3205081" cy="4338400"/>
          </a:xfrm>
        </p:spPr>
        <p:txBody>
          <a:bodyPr/>
          <a:lstStyle/>
          <a:p>
            <a:r>
              <a:rPr lang="en-GB" dirty="0"/>
              <a:t>Look at this Maths question</a:t>
            </a:r>
          </a:p>
          <a:p>
            <a:endParaRPr lang="en-GB" dirty="0"/>
          </a:p>
          <a:p>
            <a:pPr marL="342900" indent="-342900">
              <a:buFont typeface="Arial" panose="020B0604020202020204" pitchFamily="34" charset="0"/>
              <a:buChar char="•"/>
            </a:pPr>
            <a:r>
              <a:rPr lang="en-GB" dirty="0"/>
              <a:t>Why do you think those answer options have been chosen?</a:t>
            </a:r>
          </a:p>
          <a:p>
            <a:pPr marL="342900" indent="-342900">
              <a:buFont typeface="Arial" panose="020B0604020202020204" pitchFamily="34" charset="0"/>
              <a:buChar char="•"/>
            </a:pPr>
            <a:r>
              <a:rPr lang="en-GB" dirty="0"/>
              <a:t>What misconceptions do they aim to address?</a:t>
            </a:r>
          </a:p>
          <a:p>
            <a:endParaRPr lang="en-GB" dirty="0"/>
          </a:p>
          <a:p>
            <a:endParaRPr lang="en-GB" dirty="0"/>
          </a:p>
          <a:p>
            <a:endParaRPr lang="en-GB" dirty="0"/>
          </a:p>
          <a:p>
            <a:endParaRPr lang="en-GB" dirty="0"/>
          </a:p>
        </p:txBody>
      </p:sp>
      <p:pic>
        <p:nvPicPr>
          <p:cNvPr id="9" name="Picture 8"/>
          <p:cNvPicPr>
            <a:picLocks noChangeAspect="1"/>
          </p:cNvPicPr>
          <p:nvPr/>
        </p:nvPicPr>
        <p:blipFill>
          <a:blip r:embed="rId2"/>
          <a:stretch>
            <a:fillRect/>
          </a:stretch>
        </p:blipFill>
        <p:spPr>
          <a:xfrm>
            <a:off x="295286" y="1636037"/>
            <a:ext cx="5051414" cy="4358363"/>
          </a:xfrm>
          <a:prstGeom prst="rect">
            <a:avLst/>
          </a:prstGeom>
        </p:spPr>
      </p:pic>
    </p:spTree>
    <p:extLst>
      <p:ext uri="{BB962C8B-B14F-4D97-AF65-F5344CB8AC3E}">
        <p14:creationId xmlns:p14="http://schemas.microsoft.com/office/powerpoint/2010/main" val="3035362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makes an effective formative test question?</a:t>
            </a:r>
          </a:p>
        </p:txBody>
      </p:sp>
      <p:pic>
        <p:nvPicPr>
          <p:cNvPr id="6" name="Content Placeholder 5"/>
          <p:cNvPicPr>
            <a:picLocks noGrp="1" noChangeAspect="1"/>
          </p:cNvPicPr>
          <p:nvPr>
            <p:ph idx="4294967295"/>
          </p:nvPr>
        </p:nvPicPr>
        <p:blipFill>
          <a:blip r:embed="rId2"/>
          <a:stretch>
            <a:fillRect/>
          </a:stretch>
        </p:blipFill>
        <p:spPr>
          <a:xfrm>
            <a:off x="1866106" y="2907506"/>
            <a:ext cx="6050221" cy="226139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36</a:t>
            </a:fld>
            <a:endParaRPr lang="en-GB" dirty="0"/>
          </a:p>
        </p:txBody>
      </p:sp>
      <p:sp>
        <p:nvSpPr>
          <p:cNvPr id="7" name="TextBox 6"/>
          <p:cNvSpPr txBox="1"/>
          <p:nvPr/>
        </p:nvSpPr>
        <p:spPr>
          <a:xfrm>
            <a:off x="6584500" y="5046397"/>
            <a:ext cx="2094476" cy="1200329"/>
          </a:xfrm>
          <a:prstGeom prst="rect">
            <a:avLst/>
          </a:prstGeom>
          <a:noFill/>
          <a:ln w="38100">
            <a:solidFill>
              <a:srgbClr val="00B050"/>
            </a:solidFill>
          </a:ln>
        </p:spPr>
        <p:txBody>
          <a:bodyPr wrap="square" rtlCol="0">
            <a:spAutoFit/>
          </a:bodyPr>
          <a:lstStyle/>
          <a:p>
            <a:r>
              <a:rPr lang="en-GB" dirty="0">
                <a:solidFill>
                  <a:srgbClr val="00B050"/>
                </a:solidFill>
              </a:rPr>
              <a:t>Possible subtraction or just picked number within question </a:t>
            </a:r>
          </a:p>
        </p:txBody>
      </p:sp>
      <p:sp>
        <p:nvSpPr>
          <p:cNvPr id="8" name="TextBox 7"/>
          <p:cNvSpPr txBox="1"/>
          <p:nvPr/>
        </p:nvSpPr>
        <p:spPr>
          <a:xfrm>
            <a:off x="593531" y="5263043"/>
            <a:ext cx="2094476" cy="646331"/>
          </a:xfrm>
          <a:prstGeom prst="rect">
            <a:avLst/>
          </a:prstGeom>
          <a:noFill/>
          <a:ln w="38100">
            <a:solidFill>
              <a:srgbClr val="00B050"/>
            </a:solidFill>
          </a:ln>
        </p:spPr>
        <p:txBody>
          <a:bodyPr wrap="square" rtlCol="0">
            <a:spAutoFit/>
          </a:bodyPr>
          <a:lstStyle/>
          <a:p>
            <a:r>
              <a:rPr lang="en-GB" dirty="0">
                <a:solidFill>
                  <a:srgbClr val="00B050"/>
                </a:solidFill>
              </a:rPr>
              <a:t>Multiplication instead of division</a:t>
            </a:r>
          </a:p>
        </p:txBody>
      </p:sp>
      <p:sp>
        <p:nvSpPr>
          <p:cNvPr id="9" name="TextBox 8"/>
          <p:cNvSpPr txBox="1"/>
          <p:nvPr/>
        </p:nvSpPr>
        <p:spPr>
          <a:xfrm>
            <a:off x="6331012" y="1814587"/>
            <a:ext cx="2094476"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0" name="TextBox 9"/>
          <p:cNvSpPr txBox="1"/>
          <p:nvPr/>
        </p:nvSpPr>
        <p:spPr>
          <a:xfrm>
            <a:off x="336100" y="1656377"/>
            <a:ext cx="2094476" cy="1200329"/>
          </a:xfrm>
          <a:prstGeom prst="rect">
            <a:avLst/>
          </a:prstGeom>
          <a:noFill/>
          <a:ln w="38100">
            <a:solidFill>
              <a:srgbClr val="00B050"/>
            </a:solidFill>
          </a:ln>
        </p:spPr>
        <p:txBody>
          <a:bodyPr wrap="square" rtlCol="0">
            <a:spAutoFit/>
          </a:bodyPr>
          <a:lstStyle/>
          <a:p>
            <a:r>
              <a:rPr lang="en-GB" dirty="0">
                <a:solidFill>
                  <a:srgbClr val="00B050"/>
                </a:solidFill>
              </a:rPr>
              <a:t>haven’t engaged with question – just counted number of pencils</a:t>
            </a:r>
          </a:p>
        </p:txBody>
      </p:sp>
      <p:cxnSp>
        <p:nvCxnSpPr>
          <p:cNvPr id="11" name="Straight Arrow Connector 10"/>
          <p:cNvCxnSpPr/>
          <p:nvPr/>
        </p:nvCxnSpPr>
        <p:spPr>
          <a:xfrm flipH="1">
            <a:off x="6331012" y="2234719"/>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97707" y="2907506"/>
            <a:ext cx="1323193" cy="4071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826312" y="4495248"/>
            <a:ext cx="806000" cy="5513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285253" y="4809500"/>
            <a:ext cx="711032" cy="39798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06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What else do we need to know to write formative questions?</a:t>
            </a:r>
          </a:p>
        </p:txBody>
      </p:sp>
      <p:sp>
        <p:nvSpPr>
          <p:cNvPr id="3" name="Content Placeholder 2"/>
          <p:cNvSpPr>
            <a:spLocks noGrp="1"/>
          </p:cNvSpPr>
          <p:nvPr>
            <p:ph idx="4294967295"/>
          </p:nvPr>
        </p:nvSpPr>
        <p:spPr>
          <a:xfrm>
            <a:off x="468000" y="1656000"/>
            <a:ext cx="8138976" cy="4428000"/>
          </a:xfrm>
        </p:spPr>
        <p:txBody>
          <a:bodyPr/>
          <a:lstStyle/>
          <a:p>
            <a:r>
              <a:rPr lang="en-GB" dirty="0"/>
              <a:t>Don’t worry! This is not the only training you will have on effective formative questions and how to write them!</a:t>
            </a:r>
          </a:p>
          <a:p>
            <a:endParaRPr lang="en-GB" dirty="0"/>
          </a:p>
          <a:p>
            <a:r>
              <a:rPr lang="en-GB" dirty="0"/>
              <a:t>Upcoming sessions include;</a:t>
            </a:r>
          </a:p>
          <a:p>
            <a:pPr marL="342900" indent="-342900">
              <a:buFont typeface="Arial" panose="020B0604020202020204" pitchFamily="34" charset="0"/>
              <a:buChar char="•"/>
            </a:pPr>
            <a:endParaRPr lang="en-GB" dirty="0"/>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37</a:t>
            </a:fld>
            <a:endParaRPr lang="en-GB" dirty="0"/>
          </a:p>
        </p:txBody>
      </p:sp>
      <p:graphicFrame>
        <p:nvGraphicFramePr>
          <p:cNvPr id="9" name="Diagram 8"/>
          <p:cNvGraphicFramePr/>
          <p:nvPr>
            <p:extLst/>
          </p:nvPr>
        </p:nvGraphicFramePr>
        <p:xfrm>
          <a:off x="1363579" y="2668000"/>
          <a:ext cx="6689558" cy="38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437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870336"/>
            <a:ext cx="6666917" cy="900000"/>
          </a:xfrm>
        </p:spPr>
        <p:txBody>
          <a:bodyPr>
            <a:normAutofit/>
          </a:bodyPr>
          <a:lstStyle/>
          <a:p>
            <a:r>
              <a:rPr lang="en-GB" sz="5400" dirty="0" smtClean="0"/>
              <a:t>DISCUSS</a:t>
            </a:r>
            <a:endParaRPr lang="en-GB" sz="5400" dirty="0"/>
          </a:p>
        </p:txBody>
      </p:sp>
      <p:sp>
        <p:nvSpPr>
          <p:cNvPr id="3" name="Content Placeholder 2"/>
          <p:cNvSpPr>
            <a:spLocks noGrp="1"/>
          </p:cNvSpPr>
          <p:nvPr>
            <p:ph idx="1"/>
          </p:nvPr>
        </p:nvSpPr>
        <p:spPr/>
        <p:txBody>
          <a:bodyPr anchor="ctr">
            <a:normAutofit/>
          </a:bodyPr>
          <a:lstStyle/>
          <a:p>
            <a:pPr>
              <a:lnSpc>
                <a:spcPct val="100000"/>
              </a:lnSpc>
            </a:pPr>
            <a:r>
              <a:rPr lang="en-GB" sz="3600" dirty="0" smtClean="0"/>
              <a:t>In our tests…</a:t>
            </a:r>
          </a:p>
          <a:p>
            <a:pPr>
              <a:lnSpc>
                <a:spcPct val="100000"/>
              </a:lnSpc>
            </a:pPr>
            <a:endParaRPr lang="en-GB" sz="3600" dirty="0"/>
          </a:p>
          <a:p>
            <a:pPr marL="457200" indent="-457200">
              <a:lnSpc>
                <a:spcPct val="100000"/>
              </a:lnSpc>
              <a:buAutoNum type="arabicParenR"/>
            </a:pPr>
            <a:r>
              <a:rPr lang="en-GB" sz="3600" dirty="0" smtClean="0"/>
              <a:t>Should we use PASS MARKS?</a:t>
            </a:r>
          </a:p>
          <a:p>
            <a:pPr marL="457200" indent="-457200">
              <a:lnSpc>
                <a:spcPct val="100000"/>
              </a:lnSpc>
              <a:buAutoNum type="arabicParenR"/>
            </a:pPr>
            <a:endParaRPr lang="en-GB" sz="3600" dirty="0"/>
          </a:p>
          <a:p>
            <a:pPr marL="457200" indent="-457200">
              <a:lnSpc>
                <a:spcPct val="100000"/>
              </a:lnSpc>
              <a:buAutoNum type="arabicParenR"/>
            </a:pPr>
            <a:r>
              <a:rPr lang="en-GB" sz="3600" dirty="0" smtClean="0"/>
              <a:t>Should be use TIME LIMITS?</a:t>
            </a:r>
          </a:p>
        </p:txBody>
      </p:sp>
      <p:sp>
        <p:nvSpPr>
          <p:cNvPr id="4" name="Footer Placeholder 3"/>
          <p:cNvSpPr>
            <a:spLocks noGrp="1"/>
          </p:cNvSpPr>
          <p:nvPr>
            <p:ph type="ftr" sz="quarter" idx="3"/>
          </p:nvPr>
        </p:nvSpPr>
        <p:spPr/>
        <p:txBody>
          <a:bodyPr/>
          <a:lstStyle/>
          <a:p>
            <a:r>
              <a:rPr lang="en-GB" smtClean="0"/>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38</a:t>
            </a:fld>
            <a:endParaRPr lang="en-GB" dirty="0"/>
          </a:p>
        </p:txBody>
      </p:sp>
    </p:spTree>
    <p:extLst>
      <p:ext uri="{BB962C8B-B14F-4D97-AF65-F5344CB8AC3E}">
        <p14:creationId xmlns:p14="http://schemas.microsoft.com/office/powerpoint/2010/main" val="3312818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Formative assessment quiz!</a:t>
            </a:r>
          </a:p>
        </p:txBody>
      </p:sp>
      <p:pic>
        <p:nvPicPr>
          <p:cNvPr id="2" name="Content Placeholder 1"/>
          <p:cNvPicPr>
            <a:picLocks noGrp="1" noChangeAspect="1"/>
          </p:cNvPicPr>
          <p:nvPr>
            <p:ph idx="4294967295"/>
          </p:nvPr>
        </p:nvPicPr>
        <p:blipFill>
          <a:blip r:embed="rId3"/>
          <a:stretch>
            <a:fillRect/>
          </a:stretch>
        </p:blipFill>
        <p:spPr>
          <a:xfrm>
            <a:off x="2324100" y="1518591"/>
            <a:ext cx="4810817" cy="4810817"/>
          </a:xfrm>
          <a:prstGeom prst="rect">
            <a:avLst/>
          </a:prstGeom>
        </p:spPr>
      </p:pic>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39</a:t>
            </a:fld>
            <a:endParaRPr lang="en-GB" dirty="0"/>
          </a:p>
        </p:txBody>
      </p:sp>
    </p:spTree>
    <p:extLst>
      <p:ext uri="{BB962C8B-B14F-4D97-AF65-F5344CB8AC3E}">
        <p14:creationId xmlns:p14="http://schemas.microsoft.com/office/powerpoint/2010/main" val="4223097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assessment</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5612760" cy="4428000"/>
          </a:xfrm>
        </p:spPr>
        <p:txBody>
          <a:bodyPr>
            <a:normAutofit/>
          </a:bodyPr>
          <a:lstStyle/>
          <a:p>
            <a:pPr marL="342900" indent="-342900">
              <a:lnSpc>
                <a:spcPts val="2600"/>
              </a:lnSpc>
              <a:buFont typeface="Arial" panose="020B0604020202020204" pitchFamily="34" charset="0"/>
              <a:buChar char="•"/>
            </a:pPr>
            <a:r>
              <a:rPr lang="en-GB" sz="2400" b="0" dirty="0"/>
              <a:t>Summative assessment sums up what a student has achieved at the end of a period of teaching, relating to the learning objectives and national standards</a:t>
            </a:r>
          </a:p>
          <a:p>
            <a:pPr marL="342900" indent="-342900">
              <a:lnSpc>
                <a:spcPts val="2600"/>
              </a:lnSpc>
              <a:buFont typeface="Arial" panose="020B0604020202020204" pitchFamily="34" charset="0"/>
              <a:buChar char="•"/>
            </a:pPr>
            <a:r>
              <a:rPr lang="en-GB" sz="2400" b="0" dirty="0"/>
              <a:t>It is used to confirm what students already know and the skills they have</a:t>
            </a:r>
          </a:p>
          <a:p>
            <a:pPr marL="342900" indent="-342900">
              <a:lnSpc>
                <a:spcPts val="2600"/>
              </a:lnSpc>
              <a:buFont typeface="Arial" panose="020B0604020202020204" pitchFamily="34" charset="0"/>
              <a:buChar char="•"/>
            </a:pPr>
            <a:r>
              <a:rPr lang="en-GB" sz="2400" b="0" dirty="0"/>
              <a:t>May provide data for individual or groups of students.</a:t>
            </a:r>
          </a:p>
          <a:p>
            <a:pPr marL="342900" indent="-342900">
              <a:lnSpc>
                <a:spcPts val="2600"/>
              </a:lnSpc>
              <a:buFont typeface="Arial" panose="020B0604020202020204" pitchFamily="34" charset="0"/>
              <a:buChar char="•"/>
            </a:pPr>
            <a:r>
              <a:rPr lang="en-GB" sz="2400" b="0" dirty="0"/>
              <a:t>Also known as ‘assessment </a:t>
            </a:r>
            <a:r>
              <a:rPr lang="en-GB" sz="2400" u="sng" dirty="0"/>
              <a:t>of</a:t>
            </a:r>
            <a:r>
              <a:rPr lang="en-GB" sz="2400" b="0" dirty="0"/>
              <a:t> learning’</a:t>
            </a:r>
          </a:p>
          <a:p>
            <a:pPr marL="342900" indent="-342900">
              <a:lnSpc>
                <a:spcPts val="2600"/>
              </a:lnSpc>
              <a:buFont typeface="Arial" panose="020B0604020202020204" pitchFamily="34" charset="0"/>
              <a:buChar char="•"/>
            </a:pPr>
            <a:endParaRPr lang="en-GB" sz="2400" b="0"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4</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335928"/>
            <a:ext cx="2488475" cy="2488475"/>
          </a:xfrm>
          <a:prstGeom prst="rect">
            <a:avLst/>
          </a:prstGeom>
        </p:spPr>
      </p:pic>
    </p:spTree>
    <p:extLst>
      <p:ext uri="{BB962C8B-B14F-4D97-AF65-F5344CB8AC3E}">
        <p14:creationId xmlns:p14="http://schemas.microsoft.com/office/powerpoint/2010/main" val="152133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Formative assessment</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5</a:t>
            </a:fld>
            <a:endParaRPr lang="en-GB" dirty="0"/>
          </a:p>
        </p:txBody>
      </p:sp>
      <p:sp>
        <p:nvSpPr>
          <p:cNvPr id="2" name="AutoShape 2" descr="Image result for formative assessment clipart"/>
          <p:cNvSpPr>
            <a:spLocks noGrp="1" noChangeAspect="1" noChangeArrowheads="1"/>
          </p:cNvSpPr>
          <p:nvPr>
            <p:ph idx="4294967295"/>
          </p:nvPr>
        </p:nvSpPr>
        <p:spPr bwMode="auto">
          <a:xfrm>
            <a:off x="468000" y="1847160"/>
            <a:ext cx="5703960" cy="442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342900" indent="-342900">
              <a:lnSpc>
                <a:spcPts val="2600"/>
              </a:lnSpc>
              <a:spcBef>
                <a:spcPts val="600"/>
              </a:spcBef>
              <a:buFont typeface="Arial" panose="020B0604020202020204" pitchFamily="34" charset="0"/>
              <a:buChar char="•"/>
            </a:pPr>
            <a:r>
              <a:rPr lang="en-GB" sz="2400" b="0" dirty="0"/>
              <a:t>Formative assessment usually takes place during the learning process.</a:t>
            </a:r>
          </a:p>
          <a:p>
            <a:pPr marL="342900" indent="-342900">
              <a:lnSpc>
                <a:spcPts val="2600"/>
              </a:lnSpc>
              <a:spcBef>
                <a:spcPts val="600"/>
              </a:spcBef>
              <a:buFont typeface="Arial" panose="020B0604020202020204" pitchFamily="34" charset="0"/>
              <a:buChar char="•"/>
            </a:pPr>
            <a:r>
              <a:rPr lang="en-GB" sz="2400" b="0" dirty="0"/>
              <a:t>It is used to find out which learning objectives are being achieved.</a:t>
            </a:r>
          </a:p>
          <a:p>
            <a:pPr marL="342900" indent="-342900">
              <a:lnSpc>
                <a:spcPts val="2600"/>
              </a:lnSpc>
              <a:spcBef>
                <a:spcPts val="600"/>
              </a:spcBef>
              <a:buFont typeface="Arial" panose="020B0604020202020204" pitchFamily="34" charset="0"/>
              <a:buChar char="•"/>
            </a:pPr>
            <a:r>
              <a:rPr lang="en-GB" sz="2400" b="0" dirty="0"/>
              <a:t>It is used to inform future teaching and learning activities and provide feedback on how students can improve.</a:t>
            </a:r>
          </a:p>
          <a:p>
            <a:pPr marL="342900" indent="-342900">
              <a:lnSpc>
                <a:spcPts val="2600"/>
              </a:lnSpc>
              <a:spcBef>
                <a:spcPts val="600"/>
              </a:spcBef>
              <a:buFont typeface="Arial" panose="020B0604020202020204" pitchFamily="34" charset="0"/>
              <a:buChar char="•"/>
            </a:pPr>
            <a:r>
              <a:rPr lang="en-GB" sz="2400" b="0" dirty="0"/>
              <a:t>Also known as ‘assessment </a:t>
            </a:r>
            <a:r>
              <a:rPr lang="en-GB" sz="2400" u="sng" dirty="0"/>
              <a:t>for</a:t>
            </a:r>
            <a:r>
              <a:rPr lang="en-GB" sz="2400" b="0" dirty="0"/>
              <a:t> learning’ (</a:t>
            </a:r>
            <a:r>
              <a:rPr lang="en-GB" sz="2400" b="0" dirty="0" err="1"/>
              <a:t>AfL</a:t>
            </a:r>
            <a:r>
              <a:rPr lang="en-GB" sz="2400" b="0" dirty="0"/>
              <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187" r="20122"/>
          <a:stretch/>
        </p:blipFill>
        <p:spPr>
          <a:xfrm>
            <a:off x="6421036" y="2049420"/>
            <a:ext cx="2722964" cy="2857500"/>
          </a:xfrm>
          <a:prstGeom prst="rect">
            <a:avLst/>
          </a:prstGeom>
        </p:spPr>
      </p:pic>
    </p:spTree>
    <p:extLst>
      <p:ext uri="{BB962C8B-B14F-4D97-AF65-F5344CB8AC3E}">
        <p14:creationId xmlns:p14="http://schemas.microsoft.com/office/powerpoint/2010/main" val="377342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6</a:t>
            </a:fld>
            <a:endParaRPr lang="en-GB" dirty="0"/>
          </a:p>
        </p:txBody>
      </p:sp>
      <p:pic>
        <p:nvPicPr>
          <p:cNvPr id="6" name="Picture 5"/>
          <p:cNvPicPr>
            <a:picLocks noChangeAspect="1"/>
          </p:cNvPicPr>
          <p:nvPr/>
        </p:nvPicPr>
        <p:blipFill>
          <a:blip r:embed="rId2"/>
          <a:stretch>
            <a:fillRect/>
          </a:stretch>
        </p:blipFill>
        <p:spPr>
          <a:xfrm>
            <a:off x="468000" y="801886"/>
            <a:ext cx="7456800" cy="5678114"/>
          </a:xfrm>
          <a:prstGeom prst="rect">
            <a:avLst/>
          </a:prstGeom>
        </p:spPr>
      </p:pic>
    </p:spTree>
    <p:extLst>
      <p:ext uri="{BB962C8B-B14F-4D97-AF65-F5344CB8AC3E}">
        <p14:creationId xmlns:p14="http://schemas.microsoft.com/office/powerpoint/2010/main" val="3468039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Summative and formative assessment - purpose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6000"/>
            <a:ext cx="8138976" cy="4428000"/>
          </a:xfrm>
        </p:spPr>
        <p:txBody>
          <a:bodyPr>
            <a:normAutofit fontScale="25000" lnSpcReduction="20000"/>
          </a:bodyPr>
          <a:lstStyle/>
          <a:p>
            <a:pPr>
              <a:lnSpc>
                <a:spcPts val="2600"/>
              </a:lnSpc>
              <a:spcAft>
                <a:spcPts val="600"/>
              </a:spcAft>
            </a:pPr>
            <a:r>
              <a:rPr lang="en-GB" sz="7400" dirty="0">
                <a:solidFill>
                  <a:schemeClr val="accent2">
                    <a:lumMod val="75000"/>
                  </a:schemeClr>
                </a:solidFill>
              </a:rPr>
              <a:t>Summative assessment</a:t>
            </a:r>
          </a:p>
          <a:p>
            <a:pPr marL="342900" indent="-342900">
              <a:lnSpc>
                <a:spcPts val="2600"/>
              </a:lnSpc>
              <a:spcAft>
                <a:spcPts val="600"/>
              </a:spcAft>
              <a:buFont typeface="Arial" panose="020B0604020202020204" pitchFamily="34" charset="0"/>
              <a:buChar char="•"/>
            </a:pPr>
            <a:r>
              <a:rPr lang="en-GB" sz="7400" b="0" dirty="0"/>
              <a:t>The main purpose is to assess student achievement after learning has taken place.</a:t>
            </a:r>
          </a:p>
          <a:p>
            <a:pPr marL="342900" indent="-342900">
              <a:lnSpc>
                <a:spcPts val="2600"/>
              </a:lnSpc>
              <a:spcAft>
                <a:spcPts val="600"/>
              </a:spcAft>
              <a:buFont typeface="Arial" panose="020B0604020202020204" pitchFamily="34" charset="0"/>
              <a:buChar char="•"/>
            </a:pPr>
            <a:r>
              <a:rPr lang="en-GB" sz="7400" b="0" dirty="0"/>
              <a:t>Summative assessments tend to be high stakes.</a:t>
            </a:r>
          </a:p>
          <a:p>
            <a:pPr marL="342900" indent="-342900">
              <a:lnSpc>
                <a:spcPts val="2600"/>
              </a:lnSpc>
              <a:spcAft>
                <a:spcPts val="600"/>
              </a:spcAft>
              <a:buFont typeface="Arial" panose="020B0604020202020204" pitchFamily="34" charset="0"/>
              <a:buChar char="•"/>
            </a:pPr>
            <a:r>
              <a:rPr lang="en-GB" sz="7400" b="0" dirty="0"/>
              <a:t>May be used to compare different student’s achievement.</a:t>
            </a:r>
          </a:p>
          <a:p>
            <a:pPr marL="342900" indent="-342900">
              <a:lnSpc>
                <a:spcPts val="2600"/>
              </a:lnSpc>
              <a:spcAft>
                <a:spcPts val="600"/>
              </a:spcAft>
              <a:buFont typeface="Arial" panose="020B0604020202020204" pitchFamily="34" charset="0"/>
              <a:buChar char="•"/>
            </a:pPr>
            <a:r>
              <a:rPr lang="en-GB" sz="7400" b="0" dirty="0"/>
              <a:t>This ‘sums up’ past learning.</a:t>
            </a:r>
          </a:p>
          <a:p>
            <a:pPr>
              <a:lnSpc>
                <a:spcPts val="2600"/>
              </a:lnSpc>
              <a:spcAft>
                <a:spcPts val="600"/>
              </a:spcAft>
            </a:pPr>
            <a:r>
              <a:rPr lang="en-GB" sz="7400" dirty="0">
                <a:solidFill>
                  <a:schemeClr val="accent2">
                    <a:lumMod val="75000"/>
                  </a:schemeClr>
                </a:solidFill>
              </a:rPr>
              <a:t>Formative assessment</a:t>
            </a:r>
          </a:p>
          <a:p>
            <a:pPr marL="342900" indent="-342900">
              <a:lnSpc>
                <a:spcPts val="2600"/>
              </a:lnSpc>
              <a:spcAft>
                <a:spcPts val="600"/>
              </a:spcAft>
              <a:buFont typeface="Arial" panose="020B0604020202020204" pitchFamily="34" charset="0"/>
              <a:buChar char="•"/>
            </a:pPr>
            <a:r>
              <a:rPr lang="en-GB" sz="7400" b="0" dirty="0"/>
              <a:t>The main purpose is to inform future teaching and learning goals.</a:t>
            </a:r>
          </a:p>
          <a:p>
            <a:pPr marL="342900" indent="-342900">
              <a:lnSpc>
                <a:spcPts val="2600"/>
              </a:lnSpc>
              <a:spcAft>
                <a:spcPts val="600"/>
              </a:spcAft>
              <a:buFont typeface="Arial" panose="020B0604020202020204" pitchFamily="34" charset="0"/>
              <a:buChar char="•"/>
            </a:pPr>
            <a:r>
              <a:rPr lang="en-GB" sz="7400" b="0" dirty="0"/>
              <a:t>Formative assessments are low stakes.</a:t>
            </a:r>
          </a:p>
          <a:p>
            <a:pPr marL="342900" indent="-342900">
              <a:lnSpc>
                <a:spcPts val="2600"/>
              </a:lnSpc>
              <a:spcAft>
                <a:spcPts val="600"/>
              </a:spcAft>
              <a:buFont typeface="Arial" panose="020B0604020202020204" pitchFamily="34" charset="0"/>
              <a:buChar char="•"/>
            </a:pPr>
            <a:r>
              <a:rPr lang="en-GB" sz="7400" b="0" dirty="0"/>
              <a:t>Results can be used to provide feedback and support to students on progress towards learning goals.</a:t>
            </a:r>
          </a:p>
          <a:p>
            <a:pPr marL="342900" indent="-342900">
              <a:lnSpc>
                <a:spcPts val="2600"/>
              </a:lnSpc>
              <a:spcAft>
                <a:spcPts val="600"/>
              </a:spcAft>
              <a:buFont typeface="Arial" panose="020B0604020202020204" pitchFamily="34" charset="0"/>
              <a:buChar char="•"/>
            </a:pPr>
            <a:r>
              <a:rPr lang="en-GB" sz="7400" b="0" dirty="0"/>
              <a:t>This guides future learning.</a:t>
            </a:r>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7</a:t>
            </a:fld>
            <a:endParaRPr lang="en-GB" dirty="0"/>
          </a:p>
        </p:txBody>
      </p:sp>
    </p:spTree>
    <p:extLst>
      <p:ext uri="{BB962C8B-B14F-4D97-AF65-F5344CB8AC3E}">
        <p14:creationId xmlns:p14="http://schemas.microsoft.com/office/powerpoint/2010/main" val="3985196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Purposes of summative assessment</a:t>
            </a:r>
          </a:p>
        </p:txBody>
      </p:sp>
      <p:sp>
        <p:nvSpPr>
          <p:cNvPr id="3" name="Content Placeholder 2"/>
          <p:cNvSpPr>
            <a:spLocks noGrp="1"/>
          </p:cNvSpPr>
          <p:nvPr>
            <p:ph idx="4294967295"/>
          </p:nvPr>
        </p:nvSpPr>
        <p:spPr>
          <a:xfrm>
            <a:off x="468000" y="1656000"/>
            <a:ext cx="8138976" cy="4428000"/>
          </a:xfrm>
        </p:spPr>
        <p:txBody>
          <a:bodyPr>
            <a:normAutofit/>
          </a:bodyPr>
          <a:lstStyle/>
          <a:p>
            <a:r>
              <a:rPr lang="en-GB" sz="1800" b="0" dirty="0"/>
              <a:t>The Rwandan Education Board indicates the following as some of the  purposes of summative assessment:</a:t>
            </a:r>
          </a:p>
          <a:p>
            <a:pPr marL="342900" indent="-342900">
              <a:buFont typeface="Arial" panose="020B0604020202020204" pitchFamily="34" charset="0"/>
              <a:buChar char="•"/>
            </a:pPr>
            <a:r>
              <a:rPr lang="en-GB" sz="1800" b="0" dirty="0"/>
              <a:t>Assigning grades</a:t>
            </a:r>
          </a:p>
          <a:p>
            <a:pPr marL="342900" indent="-342900">
              <a:buFont typeface="Arial" panose="020B0604020202020204" pitchFamily="34" charset="0"/>
              <a:buChar char="•"/>
            </a:pPr>
            <a:r>
              <a:rPr lang="en-GB" sz="1800" b="0" dirty="0"/>
              <a:t>Certification of students’ achievement</a:t>
            </a:r>
          </a:p>
          <a:p>
            <a:pPr marL="342900" indent="-342900">
              <a:buFont typeface="Arial" panose="020B0604020202020204" pitchFamily="34" charset="0"/>
              <a:buChar char="•"/>
            </a:pPr>
            <a:r>
              <a:rPr lang="en-GB" sz="1800" b="0" dirty="0"/>
              <a:t>Selection of students</a:t>
            </a:r>
          </a:p>
          <a:p>
            <a:pPr marL="342900" indent="-342900">
              <a:buFont typeface="Arial" panose="020B0604020202020204" pitchFamily="34" charset="0"/>
              <a:buChar char="•"/>
            </a:pPr>
            <a:r>
              <a:rPr lang="en-GB" sz="1800" b="0" dirty="0"/>
              <a:t>Placement of students</a:t>
            </a:r>
          </a:p>
          <a:p>
            <a:pPr marL="342900" indent="-342900">
              <a:buFont typeface="Arial" panose="020B0604020202020204" pitchFamily="34" charset="0"/>
              <a:buChar char="•"/>
            </a:pPr>
            <a:r>
              <a:rPr lang="en-GB" sz="1800" b="0" dirty="0"/>
              <a:t>Guidance and counselling</a:t>
            </a:r>
          </a:p>
          <a:p>
            <a:pPr marL="342900" indent="-342900">
              <a:buFont typeface="Arial" panose="020B0604020202020204" pitchFamily="34" charset="0"/>
              <a:buChar char="•"/>
            </a:pPr>
            <a:r>
              <a:rPr lang="en-GB" sz="1800" b="0" dirty="0"/>
              <a:t>Administrative policy decisions</a:t>
            </a:r>
          </a:p>
          <a:p>
            <a:pPr marL="342900" indent="-342900">
              <a:buFont typeface="Arial" panose="020B0604020202020204" pitchFamily="34" charset="0"/>
              <a:buChar char="•"/>
            </a:pPr>
            <a:r>
              <a:rPr lang="en-GB" sz="1800" b="0" dirty="0"/>
              <a:t>Programme assessment decisions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8</a:t>
            </a:fld>
            <a:endParaRPr lang="en-GB" dirty="0"/>
          </a:p>
        </p:txBody>
      </p:sp>
    </p:spTree>
    <p:extLst>
      <p:ext uri="{BB962C8B-B14F-4D97-AF65-F5344CB8AC3E}">
        <p14:creationId xmlns:p14="http://schemas.microsoft.com/office/powerpoint/2010/main" val="3913900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Purposes of formative assessment</a:t>
            </a:r>
          </a:p>
        </p:txBody>
      </p:sp>
      <p:sp>
        <p:nvSpPr>
          <p:cNvPr id="3" name="Content Placeholder 2"/>
          <p:cNvSpPr>
            <a:spLocks noGrp="1"/>
          </p:cNvSpPr>
          <p:nvPr>
            <p:ph idx="4294967295"/>
          </p:nvPr>
        </p:nvSpPr>
        <p:spPr>
          <a:xfrm>
            <a:off x="468000" y="1655999"/>
            <a:ext cx="8138976" cy="4634441"/>
          </a:xfrm>
        </p:spPr>
        <p:txBody>
          <a:bodyPr>
            <a:normAutofit fontScale="85000" lnSpcReduction="10000"/>
          </a:bodyPr>
          <a:lstStyle/>
          <a:p>
            <a:r>
              <a:rPr lang="en-GB" sz="2100" b="0" dirty="0"/>
              <a:t>The Rwandan Education Board indicates the following as some of the purposes of formative assessment:</a:t>
            </a:r>
          </a:p>
          <a:p>
            <a:pPr marL="342900" indent="-342900">
              <a:buFont typeface="Arial" panose="020B0604020202020204" pitchFamily="34" charset="0"/>
              <a:buChar char="•"/>
            </a:pPr>
            <a:r>
              <a:rPr lang="en-GB" sz="2100" b="0" dirty="0"/>
              <a:t>Determine the extent to which learning objectives and competences are being achieved</a:t>
            </a:r>
          </a:p>
          <a:p>
            <a:pPr marL="342900" indent="-342900">
              <a:buFont typeface="Arial" panose="020B0604020202020204" pitchFamily="34" charset="0"/>
              <a:buChar char="•"/>
            </a:pPr>
            <a:r>
              <a:rPr lang="en-GB" sz="2100" b="0" dirty="0"/>
              <a:t>Monitor progress and provide feedback to students, teachers and parents</a:t>
            </a:r>
          </a:p>
          <a:p>
            <a:pPr marL="342900" indent="-342900">
              <a:buFont typeface="Arial" panose="020B0604020202020204" pitchFamily="34" charset="0"/>
              <a:buChar char="•"/>
            </a:pPr>
            <a:r>
              <a:rPr lang="en-GB" sz="2100" b="0" dirty="0"/>
              <a:t>Diagnose or detect learning errors</a:t>
            </a:r>
          </a:p>
          <a:p>
            <a:pPr marL="342900" indent="-342900">
              <a:buFont typeface="Arial" panose="020B0604020202020204" pitchFamily="34" charset="0"/>
              <a:buChar char="•"/>
            </a:pPr>
            <a:r>
              <a:rPr lang="en-GB" sz="2100" b="0" dirty="0"/>
              <a:t>Decide on the next steps</a:t>
            </a:r>
          </a:p>
          <a:p>
            <a:pPr marL="342900" indent="-342900">
              <a:buFont typeface="Arial" panose="020B0604020202020204" pitchFamily="34" charset="0"/>
              <a:buChar char="•"/>
            </a:pPr>
            <a:r>
              <a:rPr lang="en-GB" sz="2100" b="0" dirty="0"/>
              <a:t>Identify students who are gifted and talented and those that need extra support</a:t>
            </a:r>
          </a:p>
          <a:p>
            <a:pPr marL="342900" indent="-342900">
              <a:buFont typeface="Arial" panose="020B0604020202020204" pitchFamily="34" charset="0"/>
              <a:buChar char="•"/>
            </a:pPr>
            <a:r>
              <a:rPr lang="en-GB" sz="2100" b="0" dirty="0"/>
              <a:t>Motivate students</a:t>
            </a:r>
          </a:p>
          <a:p>
            <a:pPr marL="342900" indent="-342900">
              <a:buFont typeface="Arial" panose="020B0604020202020204" pitchFamily="34" charset="0"/>
              <a:buChar char="•"/>
            </a:pPr>
            <a:r>
              <a:rPr lang="en-GB" sz="2100" b="0" dirty="0"/>
              <a:t>Help students to take control of their own learning</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9</a:t>
            </a:fld>
            <a:endParaRPr lang="en-GB" dirty="0"/>
          </a:p>
        </p:txBody>
      </p:sp>
    </p:spTree>
    <p:extLst>
      <p:ext uri="{BB962C8B-B14F-4D97-AF65-F5344CB8AC3E}">
        <p14:creationId xmlns:p14="http://schemas.microsoft.com/office/powerpoint/2010/main" val="3395923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F75B34-8DB1-4761-B1E0-582792607AF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c1b7740-8e62-4669-8af8-11b17589a693"/>
    <ds:schemaRef ds:uri="http://www.w3.org/XML/1998/namespace"/>
  </ds:schemaRefs>
</ds:datastoreItem>
</file>

<file path=customXml/itemProps2.xml><?xml version="1.0" encoding="utf-8"?>
<ds:datastoreItem xmlns:ds="http://schemas.openxmlformats.org/officeDocument/2006/customXml" ds:itemID="{6726BB40-6964-4B1E-8724-692595789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33076-9427-45BB-87DA-460EB383A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1185</TotalTime>
  <Words>3311</Words>
  <Application>Microsoft Office PowerPoint</Application>
  <PresentationFormat>On-screen Show (4:3)</PresentationFormat>
  <Paragraphs>435</Paragraphs>
  <Slides>39</Slides>
  <Notes>35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Discussion</vt:lpstr>
      <vt:lpstr>What is assessment?</vt:lpstr>
      <vt:lpstr>Types of assessment</vt:lpstr>
      <vt:lpstr>Summative assessment</vt:lpstr>
      <vt:lpstr>Formative assessment</vt:lpstr>
      <vt:lpstr>PowerPoint Presentation</vt:lpstr>
      <vt:lpstr>Summative and formative assessment - purpose</vt:lpstr>
      <vt:lpstr>Purposes of summative assessment</vt:lpstr>
      <vt:lpstr>Purposes of formative assessment</vt:lpstr>
      <vt:lpstr>Summative and formative assessment - timing</vt:lpstr>
      <vt:lpstr>Summative and formative assessment – grading / recording</vt:lpstr>
      <vt:lpstr>Discussion</vt:lpstr>
      <vt:lpstr>Types of summative assessment</vt:lpstr>
      <vt:lpstr>Types of formative assessment</vt:lpstr>
      <vt:lpstr>Using tests in formative assessment</vt:lpstr>
      <vt:lpstr>Principles of formative assessment</vt:lpstr>
      <vt:lpstr>Planning to use the tests</vt:lpstr>
      <vt:lpstr>Using assessment to inform future actions</vt:lpstr>
      <vt:lpstr>Giving constructive feedback</vt:lpstr>
      <vt:lpstr>Giving constructive feedback</vt:lpstr>
      <vt:lpstr>Giving constructive feedback</vt:lpstr>
      <vt:lpstr>Giving time for learning to be absorbed</vt:lpstr>
      <vt:lpstr>Encourage reflection</vt:lpstr>
      <vt:lpstr>PowerPoint Presentation</vt:lpstr>
      <vt:lpstr>PowerPoint Presentation</vt:lpstr>
      <vt:lpstr>PowerPoint Presentation</vt:lpstr>
      <vt:lpstr>Using assessment tasks</vt:lpstr>
      <vt:lpstr>Can test outcomes be used formatively?</vt:lpstr>
      <vt:lpstr>Examples of formative uses for test outcomes</vt:lpstr>
      <vt:lpstr>Activity</vt:lpstr>
      <vt:lpstr>How does this relate to our training?</vt:lpstr>
      <vt:lpstr>What makes an effective formative test question?</vt:lpstr>
      <vt:lpstr>Discussion</vt:lpstr>
      <vt:lpstr>What makes an effective formative test question?</vt:lpstr>
      <vt:lpstr>What makes an effective formative test question?</vt:lpstr>
      <vt:lpstr>What makes an effective formative test question?</vt:lpstr>
      <vt:lpstr>What else do we need to know to write formative questions?</vt:lpstr>
      <vt:lpstr>DISCUSS</vt:lpstr>
      <vt:lpstr>Formative assessment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Simcock, David</cp:lastModifiedBy>
  <cp:revision>109</cp:revision>
  <dcterms:created xsi:type="dcterms:W3CDTF">2019-02-13T10:26:49Z</dcterms:created>
  <dcterms:modified xsi:type="dcterms:W3CDTF">2019-04-28T13:30:51Z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