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 id="2147483680" r:id="rId5"/>
  </p:sldMasterIdLst>
  <p:notesMasterIdLst>
    <p:notesMasterId r:id="rId48"/>
  </p:notesMasterIdLst>
  <p:handoutMasterIdLst>
    <p:handoutMasterId r:id="rId49"/>
  </p:handoutMasterIdLst>
  <p:sldIdLst>
    <p:sldId id="328" r:id="rId6"/>
    <p:sldId id="329" r:id="rId7"/>
    <p:sldId id="348" r:id="rId8"/>
    <p:sldId id="339" r:id="rId9"/>
    <p:sldId id="340" r:id="rId10"/>
    <p:sldId id="342" r:id="rId11"/>
    <p:sldId id="349" r:id="rId12"/>
    <p:sldId id="341" r:id="rId13"/>
    <p:sldId id="343" r:id="rId14"/>
    <p:sldId id="350" r:id="rId15"/>
    <p:sldId id="351" r:id="rId16"/>
    <p:sldId id="399" r:id="rId17"/>
    <p:sldId id="393" r:id="rId18"/>
    <p:sldId id="327" r:id="rId19"/>
    <p:sldId id="331" r:id="rId20"/>
    <p:sldId id="279" r:id="rId21"/>
    <p:sldId id="332" r:id="rId22"/>
    <p:sldId id="275" r:id="rId23"/>
    <p:sldId id="274" r:id="rId24"/>
    <p:sldId id="353" r:id="rId25"/>
    <p:sldId id="334" r:id="rId26"/>
    <p:sldId id="336" r:id="rId27"/>
    <p:sldId id="264" r:id="rId28"/>
    <p:sldId id="326" r:id="rId29"/>
    <p:sldId id="325" r:id="rId30"/>
    <p:sldId id="333" r:id="rId31"/>
    <p:sldId id="354" r:id="rId32"/>
    <p:sldId id="282" r:id="rId33"/>
    <p:sldId id="285" r:id="rId34"/>
    <p:sldId id="286" r:id="rId35"/>
    <p:sldId id="355" r:id="rId36"/>
    <p:sldId id="358" r:id="rId37"/>
    <p:sldId id="395" r:id="rId38"/>
    <p:sldId id="394" r:id="rId39"/>
    <p:sldId id="396" r:id="rId40"/>
    <p:sldId id="397" r:id="rId41"/>
    <p:sldId id="283" r:id="rId42"/>
    <p:sldId id="357" r:id="rId43"/>
    <p:sldId id="263" r:id="rId44"/>
    <p:sldId id="401" r:id="rId45"/>
    <p:sldId id="402" r:id="rId46"/>
    <p:sldId id="403" r:id="rId47"/>
  </p:sldIdLst>
  <p:sldSz cx="9144000" cy="6858000" type="screen4x3"/>
  <p:notesSz cx="6888163" cy="100203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Family Wriberg" initials="FW" lastIdx="1" clrIdx="0">
    <p:extLst>
      <p:ext uri="{19B8F6BF-5375-455C-9EA6-DF929625EA0E}">
        <p15:presenceInfo xmlns:p15="http://schemas.microsoft.com/office/powerpoint/2012/main" userId="da11986a96979bf6"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201" autoAdjust="0"/>
    <p:restoredTop sz="82189" autoAdjust="0"/>
  </p:normalViewPr>
  <p:slideViewPr>
    <p:cSldViewPr snapToGrid="0">
      <p:cViewPr varScale="1">
        <p:scale>
          <a:sx n="55" d="100"/>
          <a:sy n="55" d="100"/>
        </p:scale>
        <p:origin x="786" y="78"/>
      </p:cViewPr>
      <p:guideLst/>
    </p:cSldViewPr>
  </p:slideViewPr>
  <p:notesTextViewPr>
    <p:cViewPr>
      <p:scale>
        <a:sx n="1" d="1"/>
        <a:sy n="1" d="1"/>
      </p:scale>
      <p:origin x="0" y="0"/>
    </p:cViewPr>
  </p:notesTextViewPr>
  <p:sorterViewPr>
    <p:cViewPr>
      <p:scale>
        <a:sx n="58" d="100"/>
        <a:sy n="58" d="100"/>
      </p:scale>
      <p:origin x="0" y="0"/>
    </p:cViewPr>
  </p:sorterViewPr>
  <p:notesViewPr>
    <p:cSldViewPr snapToGrid="0">
      <p:cViewPr varScale="1">
        <p:scale>
          <a:sx n="49" d="100"/>
          <a:sy n="49" d="100"/>
        </p:scale>
        <p:origin x="2148" y="48"/>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3" Type="http://schemas.openxmlformats.org/officeDocument/2006/relationships/customXml" Target="../customXml/item3.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slide" Target="slides/slide42.xml"/><Relationship Id="rId50" Type="http://schemas.openxmlformats.org/officeDocument/2006/relationships/commentAuthors" Target="commentAuthor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41" Type="http://schemas.openxmlformats.org/officeDocument/2006/relationships/slide" Target="slides/slide36.xml"/><Relationship Id="rId54"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3" Type="http://schemas.openxmlformats.org/officeDocument/2006/relationships/theme" Target="theme/theme1.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handoutMaster" Target="handoutMasters/handoutMaster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notesMaster" Target="notesMasters/notesMaster1.xml"/><Relationship Id="rId8" Type="http://schemas.openxmlformats.org/officeDocument/2006/relationships/slide" Target="slides/slide3.xml"/><Relationship Id="rId51"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0E4EAB07-1A91-48C4-8328-BB6A6877152D}"/>
              </a:ext>
            </a:extLst>
          </p:cNvPr>
          <p:cNvSpPr>
            <a:spLocks noGrp="1"/>
          </p:cNvSpPr>
          <p:nvPr>
            <p:ph type="hdr" sz="quarter"/>
          </p:nvPr>
        </p:nvSpPr>
        <p:spPr>
          <a:xfrm>
            <a:off x="0" y="0"/>
            <a:ext cx="2984871" cy="502755"/>
          </a:xfrm>
          <a:prstGeom prst="rect">
            <a:avLst/>
          </a:prstGeom>
        </p:spPr>
        <p:txBody>
          <a:bodyPr vert="horz" lIns="96616" tIns="48308" rIns="96616" bIns="48308" rtlCol="0"/>
          <a:lstStyle>
            <a:lvl1pPr algn="l">
              <a:defRPr sz="1300"/>
            </a:lvl1pPr>
          </a:lstStyle>
          <a:p>
            <a:endParaRPr lang="en-GB"/>
          </a:p>
        </p:txBody>
      </p:sp>
      <p:sp>
        <p:nvSpPr>
          <p:cNvPr id="4" name="Footer Placeholder 3">
            <a:extLst>
              <a:ext uri="{FF2B5EF4-FFF2-40B4-BE49-F238E27FC236}">
                <a16:creationId xmlns:a16="http://schemas.microsoft.com/office/drawing/2014/main" id="{D5285F8C-046B-4565-8954-0C4A3C790EFB}"/>
              </a:ext>
            </a:extLst>
          </p:cNvPr>
          <p:cNvSpPr>
            <a:spLocks noGrp="1"/>
          </p:cNvSpPr>
          <p:nvPr>
            <p:ph type="ftr" sz="quarter" idx="2"/>
          </p:nvPr>
        </p:nvSpPr>
        <p:spPr>
          <a:xfrm>
            <a:off x="0" y="9517547"/>
            <a:ext cx="2984871" cy="502754"/>
          </a:xfrm>
          <a:prstGeom prst="rect">
            <a:avLst/>
          </a:prstGeom>
        </p:spPr>
        <p:txBody>
          <a:bodyPr vert="horz" lIns="96616" tIns="48308" rIns="96616" bIns="48308" rtlCol="0" anchor="b"/>
          <a:lstStyle>
            <a:lvl1pPr algn="l">
              <a:defRPr sz="1300"/>
            </a:lvl1pPr>
          </a:lstStyle>
          <a:p>
            <a:endParaRPr lang="en-GB"/>
          </a:p>
        </p:txBody>
      </p:sp>
      <p:sp>
        <p:nvSpPr>
          <p:cNvPr id="5" name="Slide Number Placeholder 4">
            <a:extLst>
              <a:ext uri="{FF2B5EF4-FFF2-40B4-BE49-F238E27FC236}">
                <a16:creationId xmlns:a16="http://schemas.microsoft.com/office/drawing/2014/main" id="{6F768E4C-972B-4D45-97E4-96EA5329086B}"/>
              </a:ext>
            </a:extLst>
          </p:cNvPr>
          <p:cNvSpPr>
            <a:spLocks noGrp="1"/>
          </p:cNvSpPr>
          <p:nvPr>
            <p:ph type="sldNum" sz="quarter" idx="3"/>
          </p:nvPr>
        </p:nvSpPr>
        <p:spPr>
          <a:xfrm>
            <a:off x="3901698" y="9517547"/>
            <a:ext cx="2984871" cy="502754"/>
          </a:xfrm>
          <a:prstGeom prst="rect">
            <a:avLst/>
          </a:prstGeom>
        </p:spPr>
        <p:txBody>
          <a:bodyPr vert="horz" lIns="96616" tIns="48308" rIns="96616" bIns="48308" rtlCol="0" anchor="b"/>
          <a:lstStyle>
            <a:lvl1pPr algn="r">
              <a:defRPr sz="1300"/>
            </a:lvl1pPr>
          </a:lstStyle>
          <a:p>
            <a:fld id="{5C86E3AD-7A7C-4383-8436-6CAD2F08CAA2}" type="slidenum">
              <a:rPr lang="en-GB" smtClean="0"/>
              <a:t>‹#›</a:t>
            </a:fld>
            <a:endParaRPr lang="en-GB"/>
          </a:p>
        </p:txBody>
      </p:sp>
    </p:spTree>
    <p:extLst>
      <p:ext uri="{BB962C8B-B14F-4D97-AF65-F5344CB8AC3E}">
        <p14:creationId xmlns:p14="http://schemas.microsoft.com/office/powerpoint/2010/main" val="424570297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84871" cy="502755"/>
          </a:xfrm>
          <a:prstGeom prst="rect">
            <a:avLst/>
          </a:prstGeom>
        </p:spPr>
        <p:txBody>
          <a:bodyPr vert="horz" lIns="96616" tIns="48308" rIns="96616" bIns="48308" rtlCol="0"/>
          <a:lstStyle>
            <a:lvl1pPr algn="l">
              <a:defRPr sz="1300"/>
            </a:lvl1pPr>
          </a:lstStyle>
          <a:p>
            <a:endParaRPr lang="en-GB"/>
          </a:p>
        </p:txBody>
      </p:sp>
      <p:sp>
        <p:nvSpPr>
          <p:cNvPr id="3" name="Date Placeholder 2"/>
          <p:cNvSpPr>
            <a:spLocks noGrp="1"/>
          </p:cNvSpPr>
          <p:nvPr>
            <p:ph type="dt" idx="1"/>
          </p:nvPr>
        </p:nvSpPr>
        <p:spPr>
          <a:xfrm>
            <a:off x="3901698" y="0"/>
            <a:ext cx="2984871" cy="502755"/>
          </a:xfrm>
          <a:prstGeom prst="rect">
            <a:avLst/>
          </a:prstGeom>
        </p:spPr>
        <p:txBody>
          <a:bodyPr vert="horz" lIns="96616" tIns="48308" rIns="96616" bIns="48308" rtlCol="0"/>
          <a:lstStyle>
            <a:lvl1pPr algn="r">
              <a:defRPr sz="1300"/>
            </a:lvl1pPr>
          </a:lstStyle>
          <a:p>
            <a:fld id="{56F4F00D-A1F1-4AAD-8E87-FD06BF5A472B}" type="datetimeFigureOut">
              <a:rPr lang="en-GB" smtClean="0"/>
              <a:t>28/02/2019</a:t>
            </a:fld>
            <a:endParaRPr lang="en-GB"/>
          </a:p>
        </p:txBody>
      </p:sp>
      <p:sp>
        <p:nvSpPr>
          <p:cNvPr id="4" name="Slide Image Placeholder 3"/>
          <p:cNvSpPr>
            <a:spLocks noGrp="1" noRot="1" noChangeAspect="1"/>
          </p:cNvSpPr>
          <p:nvPr>
            <p:ph type="sldImg" idx="2"/>
          </p:nvPr>
        </p:nvSpPr>
        <p:spPr>
          <a:xfrm>
            <a:off x="1190625" y="1252538"/>
            <a:ext cx="4506913" cy="3381375"/>
          </a:xfrm>
          <a:prstGeom prst="rect">
            <a:avLst/>
          </a:prstGeom>
          <a:noFill/>
          <a:ln w="12700">
            <a:solidFill>
              <a:prstClr val="black"/>
            </a:solidFill>
          </a:ln>
        </p:spPr>
        <p:txBody>
          <a:bodyPr vert="horz" lIns="96616" tIns="48308" rIns="96616" bIns="48308" rtlCol="0" anchor="ctr"/>
          <a:lstStyle/>
          <a:p>
            <a:endParaRPr lang="en-GB"/>
          </a:p>
        </p:txBody>
      </p:sp>
      <p:sp>
        <p:nvSpPr>
          <p:cNvPr id="5" name="Notes Placeholder 4"/>
          <p:cNvSpPr>
            <a:spLocks noGrp="1"/>
          </p:cNvSpPr>
          <p:nvPr>
            <p:ph type="body" sz="quarter" idx="3"/>
          </p:nvPr>
        </p:nvSpPr>
        <p:spPr>
          <a:xfrm>
            <a:off x="688817" y="4822269"/>
            <a:ext cx="5510530" cy="3945493"/>
          </a:xfrm>
          <a:prstGeom prst="rect">
            <a:avLst/>
          </a:prstGeom>
        </p:spPr>
        <p:txBody>
          <a:bodyPr vert="horz" lIns="96616" tIns="48308" rIns="96616" bIns="48308"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9517547"/>
            <a:ext cx="2984871" cy="502754"/>
          </a:xfrm>
          <a:prstGeom prst="rect">
            <a:avLst/>
          </a:prstGeom>
        </p:spPr>
        <p:txBody>
          <a:bodyPr vert="horz" lIns="96616" tIns="48308" rIns="96616" bIns="48308" rtlCol="0" anchor="b"/>
          <a:lstStyle>
            <a:lvl1pPr algn="l">
              <a:defRPr sz="1300"/>
            </a:lvl1pPr>
          </a:lstStyle>
          <a:p>
            <a:endParaRPr lang="en-GB"/>
          </a:p>
        </p:txBody>
      </p:sp>
      <p:sp>
        <p:nvSpPr>
          <p:cNvPr id="7" name="Slide Number Placeholder 6"/>
          <p:cNvSpPr>
            <a:spLocks noGrp="1"/>
          </p:cNvSpPr>
          <p:nvPr>
            <p:ph type="sldNum" sz="quarter" idx="5"/>
          </p:nvPr>
        </p:nvSpPr>
        <p:spPr>
          <a:xfrm>
            <a:off x="3901698" y="9517547"/>
            <a:ext cx="2984871" cy="502754"/>
          </a:xfrm>
          <a:prstGeom prst="rect">
            <a:avLst/>
          </a:prstGeom>
        </p:spPr>
        <p:txBody>
          <a:bodyPr vert="horz" lIns="96616" tIns="48308" rIns="96616" bIns="48308" rtlCol="0" anchor="b"/>
          <a:lstStyle>
            <a:lvl1pPr algn="r">
              <a:defRPr sz="1300"/>
            </a:lvl1pPr>
          </a:lstStyle>
          <a:p>
            <a:fld id="{E64F0672-232E-4C5B-A17C-18881AD76DE1}" type="slidenum">
              <a:rPr lang="en-GB" smtClean="0"/>
              <a:t>‹#›</a:t>
            </a:fld>
            <a:endParaRPr lang="en-GB"/>
          </a:p>
        </p:txBody>
      </p:sp>
    </p:spTree>
    <p:extLst>
      <p:ext uri="{BB962C8B-B14F-4D97-AF65-F5344CB8AC3E}">
        <p14:creationId xmlns:p14="http://schemas.microsoft.com/office/powerpoint/2010/main" val="225686645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10 minutes</a:t>
            </a:r>
          </a:p>
        </p:txBody>
      </p:sp>
      <p:sp>
        <p:nvSpPr>
          <p:cNvPr id="4" name="Slide Number Placeholder 3"/>
          <p:cNvSpPr>
            <a:spLocks noGrp="1"/>
          </p:cNvSpPr>
          <p:nvPr>
            <p:ph type="sldNum" sz="quarter" idx="10"/>
          </p:nvPr>
        </p:nvSpPr>
        <p:spPr/>
        <p:txBody>
          <a:bodyPr/>
          <a:lstStyle/>
          <a:p>
            <a:fld id="{E64F0672-232E-4C5B-A17C-18881AD76DE1}" type="slidenum">
              <a:rPr lang="en-GB" smtClean="0"/>
              <a:t>1</a:t>
            </a:fld>
            <a:endParaRPr lang="en-GB"/>
          </a:p>
        </p:txBody>
      </p:sp>
    </p:spTree>
    <p:extLst>
      <p:ext uri="{BB962C8B-B14F-4D97-AF65-F5344CB8AC3E}">
        <p14:creationId xmlns:p14="http://schemas.microsoft.com/office/powerpoint/2010/main" val="91968534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This is how a student is intended to answer this type of</a:t>
            </a:r>
            <a:r>
              <a:rPr lang="en-GB" baseline="0" dirty="0"/>
              <a:t> question. </a:t>
            </a:r>
            <a:endParaRPr lang="en-GB" dirty="0">
              <a:solidFill>
                <a:srgbClr val="FF0000"/>
              </a:solidFill>
            </a:endParaRPr>
          </a:p>
          <a:p>
            <a:endParaRPr lang="en-GB" dirty="0">
              <a:solidFill>
                <a:srgbClr val="FF0000"/>
              </a:solidFill>
            </a:endParaRPr>
          </a:p>
          <a:p>
            <a:endParaRPr lang="en-GB" dirty="0">
              <a:solidFill>
                <a:srgbClr val="FF0000"/>
              </a:solidFill>
            </a:endParaRPr>
          </a:p>
        </p:txBody>
      </p:sp>
      <p:sp>
        <p:nvSpPr>
          <p:cNvPr id="4" name="Slide Number Placeholder 3"/>
          <p:cNvSpPr>
            <a:spLocks noGrp="1"/>
          </p:cNvSpPr>
          <p:nvPr>
            <p:ph type="sldNum" sz="quarter" idx="10"/>
          </p:nvPr>
        </p:nvSpPr>
        <p:spPr/>
        <p:txBody>
          <a:bodyPr/>
          <a:lstStyle/>
          <a:p>
            <a:fld id="{E64F0672-232E-4C5B-A17C-18881AD76DE1}" type="slidenum">
              <a:rPr lang="en-GB" smtClean="0"/>
              <a:t>10</a:t>
            </a:fld>
            <a:endParaRPr lang="en-GB"/>
          </a:p>
        </p:txBody>
      </p:sp>
    </p:spTree>
    <p:extLst>
      <p:ext uri="{BB962C8B-B14F-4D97-AF65-F5344CB8AC3E}">
        <p14:creationId xmlns:p14="http://schemas.microsoft.com/office/powerpoint/2010/main" val="387991479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solidFill>
                  <a:schemeClr val="tx1"/>
                </a:solidFill>
              </a:rPr>
              <a:t>This is a different way of asking an matching question</a:t>
            </a:r>
            <a:r>
              <a:rPr lang="en-GB" baseline="0" dirty="0">
                <a:solidFill>
                  <a:schemeClr val="tx1"/>
                </a:solidFill>
              </a:rPr>
              <a:t>.</a:t>
            </a:r>
          </a:p>
          <a:p>
            <a:endParaRPr lang="en-GB" baseline="0" dirty="0">
              <a:solidFill>
                <a:schemeClr val="tx1"/>
              </a:solidFill>
            </a:endParaRPr>
          </a:p>
          <a:p>
            <a:r>
              <a:rPr lang="en-GB" dirty="0">
                <a:solidFill>
                  <a:schemeClr val="tx1"/>
                </a:solidFill>
              </a:rPr>
              <a:t>Students drag labels (reactions) from the list and drop them onto the appropriate area within an image, here</a:t>
            </a:r>
            <a:r>
              <a:rPr lang="en-GB" baseline="0" dirty="0">
                <a:solidFill>
                  <a:schemeClr val="tx1"/>
                </a:solidFill>
              </a:rPr>
              <a:t> in either the reversible or non-reversible boxes.</a:t>
            </a:r>
            <a:endParaRPr lang="en-GB" dirty="0">
              <a:solidFill>
                <a:schemeClr val="tx1"/>
              </a:solidFill>
            </a:endParaRPr>
          </a:p>
          <a:p>
            <a:r>
              <a:rPr lang="en-GB" sz="1100" dirty="0">
                <a:solidFill>
                  <a:srgbClr val="FF0000"/>
                </a:solidFill>
              </a:rPr>
              <a:t>There can be any number of labels within the list and there can be more than two drop areas.</a:t>
            </a:r>
          </a:p>
          <a:p>
            <a:endParaRPr lang="en-GB" dirty="0"/>
          </a:p>
        </p:txBody>
      </p:sp>
      <p:sp>
        <p:nvSpPr>
          <p:cNvPr id="4" name="Slide Number Placeholder 3"/>
          <p:cNvSpPr>
            <a:spLocks noGrp="1"/>
          </p:cNvSpPr>
          <p:nvPr>
            <p:ph type="sldNum" sz="quarter" idx="10"/>
          </p:nvPr>
        </p:nvSpPr>
        <p:spPr/>
        <p:txBody>
          <a:bodyPr/>
          <a:lstStyle/>
          <a:p>
            <a:fld id="{E64F0672-232E-4C5B-A17C-18881AD76DE1}" type="slidenum">
              <a:rPr lang="en-GB" smtClean="0"/>
              <a:t>11</a:t>
            </a:fld>
            <a:endParaRPr lang="en-GB"/>
          </a:p>
        </p:txBody>
      </p:sp>
    </p:spTree>
    <p:extLst>
      <p:ext uri="{BB962C8B-B14F-4D97-AF65-F5344CB8AC3E}">
        <p14:creationId xmlns:p14="http://schemas.microsoft.com/office/powerpoint/2010/main" val="133775463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E64F0672-232E-4C5B-A17C-18881AD76DE1}" type="slidenum">
              <a:rPr lang="en-GB" smtClean="0"/>
              <a:t>12</a:t>
            </a:fld>
            <a:endParaRPr lang="en-GB"/>
          </a:p>
        </p:txBody>
      </p:sp>
    </p:spTree>
    <p:extLst>
      <p:ext uri="{BB962C8B-B14F-4D97-AF65-F5344CB8AC3E}">
        <p14:creationId xmlns:p14="http://schemas.microsoft.com/office/powerpoint/2010/main" val="78024963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dirty="0"/>
              <a:t>This is in comparison to closed questions which provide a selection of limited pre-defined answers.</a:t>
            </a:r>
          </a:p>
          <a:p>
            <a:endParaRPr lang="en-GB" dirty="0"/>
          </a:p>
        </p:txBody>
      </p:sp>
      <p:sp>
        <p:nvSpPr>
          <p:cNvPr id="4" name="Slide Number Placeholder 3"/>
          <p:cNvSpPr>
            <a:spLocks noGrp="1"/>
          </p:cNvSpPr>
          <p:nvPr>
            <p:ph type="sldNum" sz="quarter" idx="5"/>
          </p:nvPr>
        </p:nvSpPr>
        <p:spPr/>
        <p:txBody>
          <a:bodyPr/>
          <a:lstStyle/>
          <a:p>
            <a:fld id="{E64F0672-232E-4C5B-A17C-18881AD76DE1}" type="slidenum">
              <a:rPr lang="en-GB" smtClean="0"/>
              <a:t>15</a:t>
            </a:fld>
            <a:endParaRPr lang="en-GB"/>
          </a:p>
        </p:txBody>
      </p:sp>
    </p:spTree>
    <p:extLst>
      <p:ext uri="{BB962C8B-B14F-4D97-AF65-F5344CB8AC3E}">
        <p14:creationId xmlns:p14="http://schemas.microsoft.com/office/powerpoint/2010/main" val="189421538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Pres 2</a:t>
            </a:r>
          </a:p>
        </p:txBody>
      </p:sp>
      <p:sp>
        <p:nvSpPr>
          <p:cNvPr id="4" name="Slide Number Placeholder 3"/>
          <p:cNvSpPr>
            <a:spLocks noGrp="1"/>
          </p:cNvSpPr>
          <p:nvPr>
            <p:ph type="sldNum" sz="quarter" idx="10"/>
          </p:nvPr>
        </p:nvSpPr>
        <p:spPr/>
        <p:txBody>
          <a:bodyPr/>
          <a:lstStyle/>
          <a:p>
            <a:fld id="{E64F0672-232E-4C5B-A17C-18881AD76DE1}" type="slidenum">
              <a:rPr lang="en-GB" smtClean="0"/>
              <a:t>16</a:t>
            </a:fld>
            <a:endParaRPr lang="en-GB"/>
          </a:p>
        </p:txBody>
      </p:sp>
    </p:spTree>
    <p:extLst>
      <p:ext uri="{BB962C8B-B14F-4D97-AF65-F5344CB8AC3E}">
        <p14:creationId xmlns:p14="http://schemas.microsoft.com/office/powerpoint/2010/main" val="80973222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E64F0672-232E-4C5B-A17C-18881AD76DE1}" type="slidenum">
              <a:rPr lang="en-GB" smtClean="0"/>
              <a:t>17</a:t>
            </a:fld>
            <a:endParaRPr lang="en-GB"/>
          </a:p>
        </p:txBody>
      </p:sp>
    </p:spTree>
    <p:extLst>
      <p:ext uri="{BB962C8B-B14F-4D97-AF65-F5344CB8AC3E}">
        <p14:creationId xmlns:p14="http://schemas.microsoft.com/office/powerpoint/2010/main" val="247333480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lide Image Placeholder 1"/>
          <p:cNvSpPr>
            <a:spLocks noGrp="1" noRot="1" noChangeAspect="1" noTextEdit="1"/>
          </p:cNvSpPr>
          <p:nvPr>
            <p:ph type="sldImg"/>
          </p:nvPr>
        </p:nvSpPr>
        <p:spPr>
          <a:ln/>
        </p:spPr>
      </p:sp>
      <p:sp>
        <p:nvSpPr>
          <p:cNvPr id="36867" name="Notes Placeholder 2"/>
          <p:cNvSpPr>
            <a:spLocks noGrp="1"/>
          </p:cNvSpPr>
          <p:nvPr>
            <p:ph type="body" idx="1"/>
          </p:nvPr>
        </p:nvSpPr>
        <p:spPr>
          <a:noFill/>
          <a:ln/>
        </p:spPr>
        <p:txBody>
          <a:bodyPr/>
          <a:lstStyle/>
          <a:p>
            <a:endParaRPr lang="en-GB" dirty="0"/>
          </a:p>
          <a:p>
            <a:r>
              <a:rPr lang="en-GB" dirty="0"/>
              <a:t>Markers have to use their professional judgement in combination with the published mark scheme criteria to decide whether answers are creditworthy / what mark they get.</a:t>
            </a:r>
          </a:p>
          <a:p>
            <a:endParaRPr lang="en-GB" dirty="0"/>
          </a:p>
          <a:p>
            <a:r>
              <a:rPr lang="en-GB" dirty="0"/>
              <a:t>In the case of a question like this, the range of possible acceptable answers is probably fairly narrow but it is still not clear-cut.</a:t>
            </a:r>
          </a:p>
          <a:p>
            <a:r>
              <a:rPr lang="en-GB" dirty="0"/>
              <a:t>Decisions would have to be made about whether</a:t>
            </a:r>
            <a:r>
              <a:rPr lang="en-GB" baseline="0" dirty="0"/>
              <a:t> to credit:</a:t>
            </a:r>
          </a:p>
          <a:p>
            <a:endParaRPr lang="en-GB" baseline="0" dirty="0"/>
          </a:p>
          <a:p>
            <a:pPr marL="181154" indent="-181154">
              <a:buFont typeface="Arial" panose="020B0604020202020204" pitchFamily="34" charset="0"/>
              <a:buChar char="•"/>
            </a:pPr>
            <a:r>
              <a:rPr lang="en-GB" baseline="0" dirty="0"/>
              <a:t>Answers written in words</a:t>
            </a:r>
          </a:p>
          <a:p>
            <a:pPr marL="181154" indent="-181154">
              <a:buFont typeface="Arial" panose="020B0604020202020204" pitchFamily="34" charset="0"/>
              <a:buChar char="•"/>
            </a:pPr>
            <a:r>
              <a:rPr lang="en-GB" baseline="0" dirty="0"/>
              <a:t>Misspellings </a:t>
            </a:r>
          </a:p>
          <a:p>
            <a:pPr marL="181154" indent="-181154">
              <a:buFont typeface="Arial" panose="020B0604020202020204" pitchFamily="34" charset="0"/>
              <a:buChar char="•"/>
            </a:pPr>
            <a:r>
              <a:rPr lang="en-GB" baseline="0" dirty="0"/>
              <a:t>Answers rounded up or down.</a:t>
            </a:r>
          </a:p>
          <a:p>
            <a:pPr marL="181154" indent="-181154">
              <a:buFont typeface="Arial" panose="020B0604020202020204" pitchFamily="34" charset="0"/>
              <a:buChar char="•"/>
            </a:pPr>
            <a:endParaRPr lang="en-GB" baseline="0" dirty="0"/>
          </a:p>
          <a:p>
            <a:r>
              <a:rPr lang="en-GB" baseline="0" dirty="0"/>
              <a:t>Suggest that the mark scheme could be made clearer by adding: </a:t>
            </a:r>
          </a:p>
          <a:p>
            <a:endParaRPr lang="en-GB" sz="1200" baseline="0" dirty="0"/>
          </a:p>
          <a:p>
            <a:r>
              <a:rPr lang="en-GB" sz="1200" dirty="0"/>
              <a:t>Accept answers with spelling errors when the meaning is clear </a:t>
            </a:r>
            <a:r>
              <a:rPr lang="en-GB" sz="1200" dirty="0" err="1"/>
              <a:t>e.g</a:t>
            </a:r>
            <a:r>
              <a:rPr lang="en-GB" sz="1200" dirty="0"/>
              <a:t> 2 mil, two </a:t>
            </a:r>
            <a:r>
              <a:rPr lang="en-GB" sz="1200" dirty="0" err="1"/>
              <a:t>millies</a:t>
            </a:r>
            <a:endParaRPr lang="en-GB" sz="1200" dirty="0"/>
          </a:p>
          <a:p>
            <a:endParaRPr lang="en-GB" sz="1200" dirty="0"/>
          </a:p>
          <a:p>
            <a:r>
              <a:rPr lang="en-GB" sz="1200" dirty="0"/>
              <a:t>Do not accept answers which do not refer to miles</a:t>
            </a:r>
          </a:p>
          <a:p>
            <a:pPr marL="181154" indent="-181154">
              <a:buFont typeface="Arial" panose="020B0604020202020204" pitchFamily="34" charset="0"/>
              <a:buChar char="•"/>
            </a:pPr>
            <a:endParaRPr lang="en-GB" dirty="0"/>
          </a:p>
          <a:p>
            <a:endParaRPr lang="en-GB" dirty="0"/>
          </a:p>
        </p:txBody>
      </p:sp>
      <p:sp>
        <p:nvSpPr>
          <p:cNvPr id="36868" name="Slide Number Placeholder 3"/>
          <p:cNvSpPr>
            <a:spLocks noGrp="1"/>
          </p:cNvSpPr>
          <p:nvPr>
            <p:ph type="sldNum" sz="quarter" idx="5"/>
          </p:nvPr>
        </p:nvSpPr>
        <p:spPr>
          <a:noFill/>
        </p:spPr>
        <p:txBody>
          <a:bodyPr/>
          <a:lstStyle/>
          <a:p>
            <a:fld id="{244C2846-833F-45FB-B451-A8380D01285E}" type="slidenum">
              <a:rPr lang="en-GB" smtClean="0"/>
              <a:pPr/>
              <a:t>18</a:t>
            </a:fld>
            <a:endParaRPr lang="en-GB"/>
          </a:p>
        </p:txBody>
      </p:sp>
    </p:spTree>
    <p:extLst>
      <p:ext uri="{BB962C8B-B14F-4D97-AF65-F5344CB8AC3E}">
        <p14:creationId xmlns:p14="http://schemas.microsoft.com/office/powerpoint/2010/main" val="341325805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Sometimes you can combine several small pieces of information into a single question. This would probably generate</a:t>
            </a:r>
            <a:r>
              <a:rPr lang="en-GB" baseline="0" dirty="0"/>
              <a:t> 2 or more marks for complete accuracy and partial marks, if some answers are wrong.  </a:t>
            </a:r>
          </a:p>
          <a:p>
            <a:endParaRPr lang="en-GB" baseline="0" dirty="0"/>
          </a:p>
          <a:p>
            <a:r>
              <a:rPr lang="en-GB" baseline="0" dirty="0"/>
              <a:t>It is useful because</a:t>
            </a:r>
          </a:p>
          <a:p>
            <a:pPr marL="241539" indent="-241539">
              <a:buAutoNum type="arabicParenR"/>
            </a:pPr>
            <a:r>
              <a:rPr lang="en-GB" baseline="0" dirty="0"/>
              <a:t>The format keeps the answers short</a:t>
            </a:r>
          </a:p>
          <a:p>
            <a:pPr marL="241539" indent="-241539">
              <a:buAutoNum type="arabicParenR"/>
            </a:pPr>
            <a:r>
              <a:rPr lang="en-GB" baseline="0" dirty="0"/>
              <a:t>Once the student understands the principles of what they are being asked and how they are being asked to provide their answer, then they can demonstrate a lot of understanding in an economic way.  </a:t>
            </a:r>
            <a:endParaRPr lang="en-GB" dirty="0"/>
          </a:p>
        </p:txBody>
      </p:sp>
      <p:sp>
        <p:nvSpPr>
          <p:cNvPr id="4" name="Slide Number Placeholder 3"/>
          <p:cNvSpPr>
            <a:spLocks noGrp="1"/>
          </p:cNvSpPr>
          <p:nvPr>
            <p:ph type="sldNum" sz="quarter" idx="10"/>
          </p:nvPr>
        </p:nvSpPr>
        <p:spPr/>
        <p:txBody>
          <a:bodyPr/>
          <a:lstStyle/>
          <a:p>
            <a:fld id="{E64F0672-232E-4C5B-A17C-18881AD76DE1}" type="slidenum">
              <a:rPr lang="en-GB" smtClean="0"/>
              <a:t>19</a:t>
            </a:fld>
            <a:endParaRPr lang="en-GB"/>
          </a:p>
        </p:txBody>
      </p:sp>
    </p:spTree>
    <p:extLst>
      <p:ext uri="{BB962C8B-B14F-4D97-AF65-F5344CB8AC3E}">
        <p14:creationId xmlns:p14="http://schemas.microsoft.com/office/powerpoint/2010/main" val="113693678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lide Image Placeholder 1"/>
          <p:cNvSpPr>
            <a:spLocks noGrp="1" noRot="1" noChangeAspect="1" noTextEdit="1"/>
          </p:cNvSpPr>
          <p:nvPr>
            <p:ph type="sldImg"/>
          </p:nvPr>
        </p:nvSpPr>
        <p:spPr>
          <a:ln/>
        </p:spPr>
      </p:sp>
      <p:sp>
        <p:nvSpPr>
          <p:cNvPr id="36867" name="Notes Placeholder 2"/>
          <p:cNvSpPr>
            <a:spLocks noGrp="1"/>
          </p:cNvSpPr>
          <p:nvPr>
            <p:ph type="body" idx="1"/>
          </p:nvPr>
        </p:nvSpPr>
        <p:spPr>
          <a:noFill/>
          <a:ln/>
        </p:spPr>
        <p:txBody>
          <a:bodyPr/>
          <a:lstStyle/>
          <a:p>
            <a:r>
              <a:rPr lang="en-GB" dirty="0"/>
              <a:t>Longer</a:t>
            </a:r>
            <a:r>
              <a:rPr lang="en-GB" baseline="0" dirty="0"/>
              <a:t> answers expected here.</a:t>
            </a:r>
          </a:p>
          <a:p>
            <a:endParaRPr lang="en-GB" baseline="0" dirty="0"/>
          </a:p>
          <a:p>
            <a:r>
              <a:rPr lang="en-GB" baseline="0" dirty="0"/>
              <a:t>Expectation is that basic 1 mark answers provide a literal response about ‘noise’</a:t>
            </a:r>
          </a:p>
          <a:p>
            <a:r>
              <a:rPr lang="en-GB" baseline="0" dirty="0"/>
              <a:t>2 mark answers recognise the metaphorical aspect of the phrase ‘a quiet life’. </a:t>
            </a:r>
          </a:p>
          <a:p>
            <a:endParaRPr lang="en-GB" baseline="0" dirty="0"/>
          </a:p>
          <a:p>
            <a:r>
              <a:rPr lang="en-GB" baseline="0" dirty="0"/>
              <a:t>Challenging to write the mark scheme  for this.</a:t>
            </a:r>
            <a:endParaRPr lang="en-GB" dirty="0"/>
          </a:p>
        </p:txBody>
      </p:sp>
      <p:sp>
        <p:nvSpPr>
          <p:cNvPr id="36868" name="Slide Number Placeholder 3"/>
          <p:cNvSpPr>
            <a:spLocks noGrp="1"/>
          </p:cNvSpPr>
          <p:nvPr>
            <p:ph type="sldNum" sz="quarter" idx="5"/>
          </p:nvPr>
        </p:nvSpPr>
        <p:spPr>
          <a:noFill/>
        </p:spPr>
        <p:txBody>
          <a:bodyPr/>
          <a:lstStyle/>
          <a:p>
            <a:fld id="{244C2846-833F-45FB-B451-A8380D01285E}" type="slidenum">
              <a:rPr lang="en-GB" smtClean="0"/>
              <a:pPr/>
              <a:t>20</a:t>
            </a:fld>
            <a:endParaRPr lang="en-GB"/>
          </a:p>
        </p:txBody>
      </p:sp>
    </p:spTree>
    <p:extLst>
      <p:ext uri="{BB962C8B-B14F-4D97-AF65-F5344CB8AC3E}">
        <p14:creationId xmlns:p14="http://schemas.microsoft.com/office/powerpoint/2010/main" val="220570864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E64F0672-232E-4C5B-A17C-18881AD76DE1}" type="slidenum">
              <a:rPr lang="en-GB" smtClean="0"/>
              <a:t>21</a:t>
            </a:fld>
            <a:endParaRPr lang="en-GB"/>
          </a:p>
        </p:txBody>
      </p:sp>
    </p:spTree>
    <p:extLst>
      <p:ext uri="{BB962C8B-B14F-4D97-AF65-F5344CB8AC3E}">
        <p14:creationId xmlns:p14="http://schemas.microsoft.com/office/powerpoint/2010/main" val="357469893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83078" lvl="2" indent="-483078" defTabSz="966155">
              <a:spcAft>
                <a:spcPts val="1268"/>
              </a:spcAft>
              <a:buFont typeface="Arial" panose="020B0604020202020204" pitchFamily="34" charset="0"/>
              <a:buChar char="•"/>
            </a:pPr>
            <a:r>
              <a:rPr lang="en-GB" sz="1200" b="1" dirty="0">
                <a:solidFill>
                  <a:srgbClr val="002060"/>
                </a:solidFill>
              </a:rPr>
              <a:t>Language – is my question written as simply and clearly as possible to ensure that all students interpret it as intended</a:t>
            </a:r>
          </a:p>
          <a:p>
            <a:pPr marL="483078" lvl="2" indent="-483078" defTabSz="966155">
              <a:spcAft>
                <a:spcPts val="1268"/>
              </a:spcAft>
              <a:buFont typeface="Arial" panose="020B0604020202020204" pitchFamily="34" charset="0"/>
              <a:buChar char="•"/>
            </a:pPr>
            <a:r>
              <a:rPr lang="en-GB" sz="1200" b="1" dirty="0">
                <a:solidFill>
                  <a:srgbClr val="002060"/>
                </a:solidFill>
              </a:rPr>
              <a:t>Visuals – diagrams / illustrations</a:t>
            </a:r>
          </a:p>
          <a:p>
            <a:pPr marL="483078" lvl="2" indent="-483078" defTabSz="966155">
              <a:spcAft>
                <a:spcPts val="1268"/>
              </a:spcAft>
              <a:buFont typeface="Arial" panose="020B0604020202020204" pitchFamily="34" charset="0"/>
              <a:buChar char="•"/>
            </a:pPr>
            <a:r>
              <a:rPr lang="en-GB" sz="1200" b="1" dirty="0">
                <a:solidFill>
                  <a:srgbClr val="002060"/>
                </a:solidFill>
              </a:rPr>
              <a:t>Context – a scenario (often used in science or mathematics) to give a situation in which to apply knowledge / rules.</a:t>
            </a:r>
            <a:endParaRPr lang="en-GB" sz="1200" dirty="0">
              <a:solidFill>
                <a:srgbClr val="002060"/>
              </a:solidFill>
            </a:endParaRPr>
          </a:p>
          <a:p>
            <a:pPr marL="483078" lvl="2" indent="-483078" defTabSz="966155">
              <a:spcAft>
                <a:spcPts val="1268"/>
              </a:spcAft>
              <a:buFont typeface="Arial" panose="020B0604020202020204" pitchFamily="34" charset="0"/>
              <a:buChar char="•"/>
            </a:pPr>
            <a:r>
              <a:rPr lang="en-GB" sz="1200" b="1" dirty="0">
                <a:solidFill>
                  <a:srgbClr val="002060"/>
                </a:solidFill>
              </a:rPr>
              <a:t>student expectations</a:t>
            </a:r>
          </a:p>
        </p:txBody>
      </p:sp>
      <p:sp>
        <p:nvSpPr>
          <p:cNvPr id="4" name="Slide Number Placeholder 3"/>
          <p:cNvSpPr>
            <a:spLocks noGrp="1"/>
          </p:cNvSpPr>
          <p:nvPr>
            <p:ph type="sldNum" sz="quarter" idx="10"/>
          </p:nvPr>
        </p:nvSpPr>
        <p:spPr/>
        <p:txBody>
          <a:bodyPr/>
          <a:lstStyle/>
          <a:p>
            <a:fld id="{E64F0672-232E-4C5B-A17C-18881AD76DE1}" type="slidenum">
              <a:rPr lang="en-GB" smtClean="0"/>
              <a:t>2</a:t>
            </a:fld>
            <a:endParaRPr lang="en-GB"/>
          </a:p>
        </p:txBody>
      </p:sp>
    </p:spTree>
    <p:extLst>
      <p:ext uri="{BB962C8B-B14F-4D97-AF65-F5344CB8AC3E}">
        <p14:creationId xmlns:p14="http://schemas.microsoft.com/office/powerpoint/2010/main" val="136214636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E64F0672-232E-4C5B-A17C-18881AD76DE1}" type="slidenum">
              <a:rPr lang="en-GB" smtClean="0"/>
              <a:t>22</a:t>
            </a:fld>
            <a:endParaRPr lang="en-GB"/>
          </a:p>
        </p:txBody>
      </p:sp>
    </p:spTree>
    <p:extLst>
      <p:ext uri="{BB962C8B-B14F-4D97-AF65-F5344CB8AC3E}">
        <p14:creationId xmlns:p14="http://schemas.microsoft.com/office/powerpoint/2010/main" val="387895360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baseline="0" dirty="0"/>
          </a:p>
          <a:p>
            <a:r>
              <a:rPr lang="en-GB" baseline="0" dirty="0"/>
              <a:t>Mark schemes </a:t>
            </a:r>
            <a:r>
              <a:rPr lang="en-GB" b="1" baseline="0" dirty="0"/>
              <a:t>MUST</a:t>
            </a:r>
            <a:r>
              <a:rPr lang="en-GB" baseline="0" dirty="0"/>
              <a:t> be developed simultaneously with the item.</a:t>
            </a:r>
          </a:p>
          <a:p>
            <a:r>
              <a:rPr lang="en-GB" baseline="0" dirty="0"/>
              <a:t>When colleagues review items, it may be best to give them a copy WITHOUT the answers – to answer the test as authentically as possible.</a:t>
            </a:r>
          </a:p>
          <a:p>
            <a:r>
              <a:rPr lang="en-GB" baseline="0" dirty="0"/>
              <a:t>Then, they </a:t>
            </a:r>
            <a:r>
              <a:rPr lang="en-GB" b="1" baseline="0" dirty="0"/>
              <a:t>MUST</a:t>
            </a:r>
            <a:r>
              <a:rPr lang="en-GB" baseline="0" dirty="0"/>
              <a:t> also review the mark scheme.</a:t>
            </a:r>
          </a:p>
          <a:p>
            <a:r>
              <a:rPr lang="en-GB" b="1" baseline="0" dirty="0"/>
              <a:t>Big difference </a:t>
            </a:r>
            <a:r>
              <a:rPr lang="en-GB" baseline="0" dirty="0"/>
              <a:t>between the work that goes into the mark schemes for open and closed items.  It is complex to create a mark scheme even for a 1 mark answer. </a:t>
            </a:r>
            <a:endParaRPr lang="en-GB" dirty="0"/>
          </a:p>
        </p:txBody>
      </p:sp>
      <p:sp>
        <p:nvSpPr>
          <p:cNvPr id="4" name="Slide Number Placeholder 3"/>
          <p:cNvSpPr>
            <a:spLocks noGrp="1"/>
          </p:cNvSpPr>
          <p:nvPr>
            <p:ph type="sldNum" sz="quarter" idx="10"/>
          </p:nvPr>
        </p:nvSpPr>
        <p:spPr/>
        <p:txBody>
          <a:bodyPr/>
          <a:lstStyle/>
          <a:p>
            <a:fld id="{E64F0672-232E-4C5B-A17C-18881AD76DE1}" type="slidenum">
              <a:rPr lang="en-GB" smtClean="0"/>
              <a:t>23</a:t>
            </a:fld>
            <a:endParaRPr lang="en-GB"/>
          </a:p>
        </p:txBody>
      </p:sp>
    </p:spTree>
    <p:extLst>
      <p:ext uri="{BB962C8B-B14F-4D97-AF65-F5344CB8AC3E}">
        <p14:creationId xmlns:p14="http://schemas.microsoft.com/office/powerpoint/2010/main" val="359809096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baseline="0" dirty="0"/>
          </a:p>
          <a:p>
            <a:r>
              <a:rPr lang="en-GB" baseline="0" dirty="0"/>
              <a:t>You will not have access to as many responses as this (until questions are trialled on large numbers of students) so you will have to use the resources you have. Ask colleagues to answer the question in as many different ways as they can think of.</a:t>
            </a:r>
            <a:endParaRPr lang="en-GB" dirty="0"/>
          </a:p>
        </p:txBody>
      </p:sp>
      <p:sp>
        <p:nvSpPr>
          <p:cNvPr id="4" name="Slide Number Placeholder 3"/>
          <p:cNvSpPr>
            <a:spLocks noGrp="1"/>
          </p:cNvSpPr>
          <p:nvPr>
            <p:ph type="sldNum" sz="quarter" idx="10"/>
          </p:nvPr>
        </p:nvSpPr>
        <p:spPr/>
        <p:txBody>
          <a:bodyPr/>
          <a:lstStyle/>
          <a:p>
            <a:fld id="{E64F0672-232E-4C5B-A17C-18881AD76DE1}" type="slidenum">
              <a:rPr lang="en-GB" smtClean="0"/>
              <a:t>24</a:t>
            </a:fld>
            <a:endParaRPr lang="en-GB"/>
          </a:p>
        </p:txBody>
      </p:sp>
    </p:spTree>
    <p:extLst>
      <p:ext uri="{BB962C8B-B14F-4D97-AF65-F5344CB8AC3E}">
        <p14:creationId xmlns:p14="http://schemas.microsoft.com/office/powerpoint/2010/main" val="344467649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81154" indent="-181154">
              <a:buFont typeface="Arial" panose="020B0604020202020204" pitchFamily="34" charset="0"/>
              <a:buChar char="•"/>
            </a:pPr>
            <a:r>
              <a:rPr lang="en-GB" baseline="0" dirty="0"/>
              <a:t>Whether the current mark scheme makes it clear what mark it should get </a:t>
            </a:r>
          </a:p>
          <a:p>
            <a:pPr marL="181154" indent="-181154">
              <a:buFont typeface="Arial" panose="020B0604020202020204" pitchFamily="34" charset="0"/>
              <a:buChar char="•"/>
            </a:pPr>
            <a:r>
              <a:rPr lang="en-GB" baseline="0" dirty="0"/>
              <a:t>Group them according to their characteristics. These characteristics indicate what the </a:t>
            </a:r>
            <a:r>
              <a:rPr lang="en-GB" b="1" baseline="0" dirty="0"/>
              <a:t>CRITERIA / PRINCIPLES</a:t>
            </a:r>
            <a:r>
              <a:rPr lang="en-GB" baseline="0" dirty="0"/>
              <a:t> are by which to judge the answers </a:t>
            </a:r>
          </a:p>
          <a:p>
            <a:pPr marL="181154" indent="-181154">
              <a:buFont typeface="Arial" panose="020B0604020202020204" pitchFamily="34" charset="0"/>
              <a:buChar char="•"/>
            </a:pPr>
            <a:r>
              <a:rPr lang="en-GB" baseline="0" dirty="0"/>
              <a:t>Look at the answers that are partial / ‘just allowable’ (but not ideal) – your mark scheme has to tell markers what to do with these sorts of answers</a:t>
            </a:r>
          </a:p>
        </p:txBody>
      </p:sp>
      <p:sp>
        <p:nvSpPr>
          <p:cNvPr id="4" name="Slide Number Placeholder 3"/>
          <p:cNvSpPr>
            <a:spLocks noGrp="1"/>
          </p:cNvSpPr>
          <p:nvPr>
            <p:ph type="sldNum" sz="quarter" idx="10"/>
          </p:nvPr>
        </p:nvSpPr>
        <p:spPr/>
        <p:txBody>
          <a:bodyPr/>
          <a:lstStyle/>
          <a:p>
            <a:fld id="{E64F0672-232E-4C5B-A17C-18881AD76DE1}" type="slidenum">
              <a:rPr lang="en-GB" smtClean="0"/>
              <a:t>25</a:t>
            </a:fld>
            <a:endParaRPr lang="en-GB"/>
          </a:p>
        </p:txBody>
      </p:sp>
    </p:spTree>
    <p:extLst>
      <p:ext uri="{BB962C8B-B14F-4D97-AF65-F5344CB8AC3E}">
        <p14:creationId xmlns:p14="http://schemas.microsoft.com/office/powerpoint/2010/main" val="294922146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This is a simple 1 mark question from a science test for 11 years olds. </a:t>
            </a:r>
          </a:p>
          <a:p>
            <a:endParaRPr lang="en-GB" dirty="0"/>
          </a:p>
          <a:p>
            <a:r>
              <a:rPr lang="en-GB" dirty="0"/>
              <a:t>READ</a:t>
            </a:r>
            <a:r>
              <a:rPr lang="en-GB" baseline="0" dirty="0"/>
              <a:t> THROUGH THE QUESTION.</a:t>
            </a:r>
          </a:p>
          <a:p>
            <a:endParaRPr lang="en-GB" dirty="0"/>
          </a:p>
          <a:p>
            <a:r>
              <a:rPr lang="en-GB" dirty="0"/>
              <a:t>We think that the answer is fairly straightforward and that the mark scheme could be something like this: (next</a:t>
            </a:r>
            <a:r>
              <a:rPr lang="en-GB" baseline="0" dirty="0"/>
              <a:t> slide)</a:t>
            </a:r>
            <a:endParaRPr lang="en-GB" dirty="0"/>
          </a:p>
        </p:txBody>
      </p:sp>
      <p:sp>
        <p:nvSpPr>
          <p:cNvPr id="4" name="Slide Number Placeholder 3"/>
          <p:cNvSpPr>
            <a:spLocks noGrp="1"/>
          </p:cNvSpPr>
          <p:nvPr>
            <p:ph type="sldNum" sz="quarter" idx="10"/>
          </p:nvPr>
        </p:nvSpPr>
        <p:spPr/>
        <p:txBody>
          <a:bodyPr/>
          <a:lstStyle/>
          <a:p>
            <a:fld id="{E64F0672-232E-4C5B-A17C-18881AD76DE1}" type="slidenum">
              <a:rPr lang="en-GB" smtClean="0"/>
              <a:t>26</a:t>
            </a:fld>
            <a:endParaRPr lang="en-GB"/>
          </a:p>
        </p:txBody>
      </p:sp>
    </p:spTree>
    <p:extLst>
      <p:ext uri="{BB962C8B-B14F-4D97-AF65-F5344CB8AC3E}">
        <p14:creationId xmlns:p14="http://schemas.microsoft.com/office/powerpoint/2010/main" val="261503524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This would not account for many answers and would not provide markers with enough information to help</a:t>
            </a:r>
            <a:r>
              <a:rPr lang="en-GB" baseline="0" dirty="0"/>
              <a:t> them judge the acceptability of most student responses. On the next slide, you will see the mark scheme that was actually published to go with the question about separating salt from pasta.</a:t>
            </a:r>
          </a:p>
          <a:p>
            <a:endParaRPr lang="en-GB" baseline="0" dirty="0"/>
          </a:p>
          <a:p>
            <a:endParaRPr lang="en-GB" dirty="0"/>
          </a:p>
        </p:txBody>
      </p:sp>
      <p:sp>
        <p:nvSpPr>
          <p:cNvPr id="4" name="Slide Number Placeholder 3"/>
          <p:cNvSpPr>
            <a:spLocks noGrp="1"/>
          </p:cNvSpPr>
          <p:nvPr>
            <p:ph type="sldNum" sz="quarter" idx="10"/>
          </p:nvPr>
        </p:nvSpPr>
        <p:spPr/>
        <p:txBody>
          <a:bodyPr/>
          <a:lstStyle/>
          <a:p>
            <a:fld id="{E64F0672-232E-4C5B-A17C-18881AD76DE1}" type="slidenum">
              <a:rPr lang="en-GB" smtClean="0"/>
              <a:t>27</a:t>
            </a:fld>
            <a:endParaRPr lang="en-GB"/>
          </a:p>
        </p:txBody>
      </p:sp>
    </p:spTree>
    <p:extLst>
      <p:ext uri="{BB962C8B-B14F-4D97-AF65-F5344CB8AC3E}">
        <p14:creationId xmlns:p14="http://schemas.microsoft.com/office/powerpoint/2010/main" val="235287887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All this information was deemed necessary to ensure consistent marking for even a short question with basically one answer.</a:t>
            </a:r>
          </a:p>
          <a:p>
            <a:endParaRPr lang="en-GB" dirty="0"/>
          </a:p>
          <a:p>
            <a:r>
              <a:rPr lang="en-GB" dirty="0"/>
              <a:t>A section describing the </a:t>
            </a:r>
            <a:r>
              <a:rPr lang="en-GB" b="1" dirty="0"/>
              <a:t>minimum requirements of an acceptable answer </a:t>
            </a:r>
            <a:r>
              <a:rPr lang="en-GB" dirty="0"/>
              <a:t>(different sizes) </a:t>
            </a:r>
          </a:p>
          <a:p>
            <a:r>
              <a:rPr lang="en-GB" dirty="0"/>
              <a:t>A section showing different</a:t>
            </a:r>
            <a:r>
              <a:rPr lang="en-GB" baseline="0" dirty="0"/>
              <a:t> </a:t>
            </a:r>
            <a:r>
              <a:rPr lang="en-GB" b="1" baseline="0" dirty="0"/>
              <a:t>borderline answers </a:t>
            </a:r>
            <a:r>
              <a:rPr lang="en-GB" baseline="0" dirty="0"/>
              <a:t>where markers may not be sure whether they fulfil the criteria (uncertainty whether the answers sufficiently express the idea of different size). </a:t>
            </a:r>
          </a:p>
          <a:p>
            <a:r>
              <a:rPr lang="en-GB" dirty="0"/>
              <a:t>A section with </a:t>
            </a:r>
            <a:r>
              <a:rPr lang="en-GB" b="1" dirty="0"/>
              <a:t>additional guidance </a:t>
            </a:r>
            <a:r>
              <a:rPr lang="en-GB" dirty="0"/>
              <a:t>– all of these focus on reasons for not giving credit</a:t>
            </a:r>
            <a:r>
              <a:rPr lang="en-GB" baseline="0" dirty="0"/>
              <a:t> – with some explanation. </a:t>
            </a:r>
          </a:p>
          <a:p>
            <a:endParaRPr lang="en-GB" dirty="0"/>
          </a:p>
          <a:p>
            <a:endParaRPr lang="en-GB" dirty="0"/>
          </a:p>
          <a:p>
            <a:endParaRPr lang="en-GB" dirty="0"/>
          </a:p>
        </p:txBody>
      </p:sp>
      <p:sp>
        <p:nvSpPr>
          <p:cNvPr id="4" name="Slide Number Placeholder 3"/>
          <p:cNvSpPr>
            <a:spLocks noGrp="1"/>
          </p:cNvSpPr>
          <p:nvPr>
            <p:ph type="sldNum" sz="quarter" idx="10"/>
          </p:nvPr>
        </p:nvSpPr>
        <p:spPr/>
        <p:txBody>
          <a:bodyPr/>
          <a:lstStyle/>
          <a:p>
            <a:fld id="{E64F0672-232E-4C5B-A17C-18881AD76DE1}" type="slidenum">
              <a:rPr lang="en-GB" smtClean="0"/>
              <a:t>28</a:t>
            </a:fld>
            <a:endParaRPr lang="en-GB"/>
          </a:p>
        </p:txBody>
      </p:sp>
    </p:spTree>
    <p:extLst>
      <p:ext uri="{BB962C8B-B14F-4D97-AF65-F5344CB8AC3E}">
        <p14:creationId xmlns:p14="http://schemas.microsoft.com/office/powerpoint/2010/main" val="212646479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10000"/>
          </a:bodyPr>
          <a:lstStyle/>
          <a:p>
            <a:pPr defTabSz="966155">
              <a:defRPr/>
            </a:pPr>
            <a:r>
              <a:rPr lang="en-GB" sz="1300" dirty="0"/>
              <a:t>This is the type of question where marks are given cumulatively: for the number of correct points made by the student. Markers simply count up the number of correct points and convert this to a mark. This one is a very simple question – where the student will receive one mark for each correct point.</a:t>
            </a:r>
          </a:p>
          <a:p>
            <a:pPr defTabSz="966155">
              <a:defRPr/>
            </a:pPr>
            <a:endParaRPr lang="en-GB" sz="1300" dirty="0"/>
          </a:p>
          <a:p>
            <a:pPr defTabSz="966155">
              <a:defRPr/>
            </a:pPr>
            <a:r>
              <a:rPr lang="en-GB" sz="1300" dirty="0"/>
              <a:t>But it would be possible to make this a harder question by asking students to give </a:t>
            </a:r>
            <a:r>
              <a:rPr lang="en-GB" sz="1300" b="1" dirty="0"/>
              <a:t>3 answers </a:t>
            </a:r>
            <a:r>
              <a:rPr lang="en-GB" sz="1300" dirty="0"/>
              <a:t>and to convert the answer to marks like this:</a:t>
            </a:r>
          </a:p>
          <a:p>
            <a:pPr defTabSz="966155">
              <a:defRPr/>
            </a:pPr>
            <a:endParaRPr lang="en-GB" sz="1300" dirty="0"/>
          </a:p>
          <a:p>
            <a:pPr defTabSz="966155">
              <a:defRPr/>
            </a:pPr>
            <a:r>
              <a:rPr lang="en-GB" sz="1300" dirty="0"/>
              <a:t>3 correct answer = 2 marks</a:t>
            </a:r>
          </a:p>
          <a:p>
            <a:pPr defTabSz="966155">
              <a:defRPr/>
            </a:pPr>
            <a:r>
              <a:rPr lang="en-GB" sz="1300" dirty="0"/>
              <a:t>2 correct answers = 1 mark</a:t>
            </a:r>
          </a:p>
          <a:p>
            <a:pPr defTabSz="966155">
              <a:defRPr/>
            </a:pPr>
            <a:r>
              <a:rPr lang="en-GB" sz="1300" dirty="0"/>
              <a:t>1 correct answer = 0 marks.  </a:t>
            </a:r>
          </a:p>
          <a:p>
            <a:endParaRPr lang="en-GB" baseline="0" dirty="0"/>
          </a:p>
          <a:p>
            <a:endParaRPr lang="en-GB" baseline="0" dirty="0"/>
          </a:p>
          <a:p>
            <a:r>
              <a:rPr lang="en-GB" baseline="0" dirty="0"/>
              <a:t>Where there are two (or more) marks available, </a:t>
            </a:r>
            <a:r>
              <a:rPr lang="en-GB" baseline="0" dirty="0" err="1"/>
              <a:t>markschemes</a:t>
            </a:r>
            <a:r>
              <a:rPr lang="en-GB" baseline="0" dirty="0"/>
              <a:t> have to be fuller as you have to include:</a:t>
            </a:r>
          </a:p>
          <a:p>
            <a:endParaRPr lang="en-GB" baseline="0" dirty="0"/>
          </a:p>
          <a:p>
            <a:r>
              <a:rPr lang="en-GB" baseline="0" dirty="0"/>
              <a:t>The acceptable points answers (as before)</a:t>
            </a:r>
          </a:p>
          <a:p>
            <a:r>
              <a:rPr lang="en-GB" baseline="0" dirty="0"/>
              <a:t>The allowable / borderline answers (as before)</a:t>
            </a:r>
          </a:p>
          <a:p>
            <a:r>
              <a:rPr lang="en-GB" baseline="0" dirty="0"/>
              <a:t>Additional explanation to help distinguish incorrect answers (as before)</a:t>
            </a:r>
          </a:p>
          <a:p>
            <a:endParaRPr lang="en-GB" baseline="0" dirty="0"/>
          </a:p>
          <a:p>
            <a:r>
              <a:rPr lang="en-GB" baseline="0" dirty="0"/>
              <a:t>ALSO:</a:t>
            </a:r>
            <a:br>
              <a:rPr lang="en-GB" baseline="0" dirty="0"/>
            </a:br>
            <a:r>
              <a:rPr lang="en-GB" baseline="0" dirty="0"/>
              <a:t>explain how students achieve one / two marks. </a:t>
            </a:r>
          </a:p>
          <a:p>
            <a:r>
              <a:rPr lang="en-GB" baseline="0" dirty="0"/>
              <a:t>This is demonstrated on the next slide.</a:t>
            </a:r>
          </a:p>
          <a:p>
            <a:endParaRPr lang="en-GB" dirty="0"/>
          </a:p>
        </p:txBody>
      </p:sp>
      <p:sp>
        <p:nvSpPr>
          <p:cNvPr id="4" name="Slide Number Placeholder 3"/>
          <p:cNvSpPr>
            <a:spLocks noGrp="1"/>
          </p:cNvSpPr>
          <p:nvPr>
            <p:ph type="sldNum" sz="quarter" idx="10"/>
          </p:nvPr>
        </p:nvSpPr>
        <p:spPr/>
        <p:txBody>
          <a:bodyPr/>
          <a:lstStyle/>
          <a:p>
            <a:fld id="{9383A647-4322-460F-9087-F472278CB305}" type="slidenum">
              <a:rPr lang="en-US" smtClean="0"/>
              <a:pPr/>
              <a:t>29</a:t>
            </a:fld>
            <a:endParaRPr lang="en-US"/>
          </a:p>
        </p:txBody>
      </p:sp>
    </p:spTree>
    <p:extLst>
      <p:ext uri="{BB962C8B-B14F-4D97-AF65-F5344CB8AC3E}">
        <p14:creationId xmlns:p14="http://schemas.microsoft.com/office/powerpoint/2010/main" val="74114091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baseline="0" dirty="0"/>
          </a:p>
          <a:p>
            <a:r>
              <a:rPr lang="en-GB" baseline="0" dirty="0"/>
              <a:t>This follows the same structure as the previous </a:t>
            </a:r>
            <a:r>
              <a:rPr lang="en-GB" baseline="0" dirty="0" err="1"/>
              <a:t>markscheme</a:t>
            </a:r>
            <a:endParaRPr lang="en-GB" baseline="0" dirty="0"/>
          </a:p>
          <a:p>
            <a:r>
              <a:rPr lang="en-GB" baseline="0" dirty="0"/>
              <a:t>With</a:t>
            </a:r>
          </a:p>
          <a:p>
            <a:r>
              <a:rPr lang="en-GB" dirty="0"/>
              <a:t>A section listing</a:t>
            </a:r>
            <a:r>
              <a:rPr lang="en-GB" baseline="0" dirty="0"/>
              <a:t> the variety of points that students can make (Left hand)</a:t>
            </a:r>
            <a:endParaRPr lang="en-GB" dirty="0"/>
          </a:p>
          <a:p>
            <a:r>
              <a:rPr lang="en-GB" dirty="0"/>
              <a:t>A section showing different</a:t>
            </a:r>
            <a:r>
              <a:rPr lang="en-GB" baseline="0" dirty="0"/>
              <a:t> borderline answers where markers may not be sure whether they fulfil the criteria. (middle section)</a:t>
            </a:r>
          </a:p>
          <a:p>
            <a:r>
              <a:rPr lang="en-GB" dirty="0"/>
              <a:t>A section with additional guidance – all of these focus on reasons for not giving credit</a:t>
            </a:r>
            <a:r>
              <a:rPr lang="en-GB" baseline="0" dirty="0"/>
              <a:t> – with some explanation.  (right hand section)</a:t>
            </a:r>
          </a:p>
          <a:p>
            <a:endParaRPr lang="en-GB" baseline="0" dirty="0"/>
          </a:p>
        </p:txBody>
      </p:sp>
      <p:sp>
        <p:nvSpPr>
          <p:cNvPr id="4" name="Slide Number Placeholder 3"/>
          <p:cNvSpPr>
            <a:spLocks noGrp="1"/>
          </p:cNvSpPr>
          <p:nvPr>
            <p:ph type="sldNum" sz="quarter" idx="10"/>
          </p:nvPr>
        </p:nvSpPr>
        <p:spPr/>
        <p:txBody>
          <a:bodyPr/>
          <a:lstStyle/>
          <a:p>
            <a:fld id="{9383A647-4322-460F-9087-F472278CB305}" type="slidenum">
              <a:rPr lang="en-US" smtClean="0"/>
              <a:pPr/>
              <a:t>30</a:t>
            </a:fld>
            <a:endParaRPr lang="en-US"/>
          </a:p>
        </p:txBody>
      </p:sp>
    </p:spTree>
    <p:extLst>
      <p:ext uri="{BB962C8B-B14F-4D97-AF65-F5344CB8AC3E}">
        <p14:creationId xmlns:p14="http://schemas.microsoft.com/office/powerpoint/2010/main" val="171289503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66155">
              <a:defRPr/>
            </a:pPr>
            <a:r>
              <a:rPr lang="en-GB" sz="1300" dirty="0"/>
              <a:t>This is the type of question where marks are given </a:t>
            </a:r>
            <a:r>
              <a:rPr lang="en-GB" sz="1300" b="1" dirty="0"/>
              <a:t>qualitatively</a:t>
            </a:r>
            <a:r>
              <a:rPr lang="en-GB" sz="1300" dirty="0"/>
              <a:t>: where the marker has to make a judgement call about how good the answer is. (not quantity but quality). This is where the difference between one or two mark answers is expressed through </a:t>
            </a:r>
            <a:r>
              <a:rPr lang="en-GB" sz="1300" b="1" dirty="0"/>
              <a:t>descriptive criteria </a:t>
            </a:r>
            <a:r>
              <a:rPr lang="en-GB" sz="1300" dirty="0"/>
              <a:t>and the marker has to make a judgement about which description the answer fits better. </a:t>
            </a:r>
          </a:p>
          <a:p>
            <a:pPr defTabSz="966155">
              <a:defRPr/>
            </a:pPr>
            <a:endParaRPr lang="en-GB" sz="1300" dirty="0"/>
          </a:p>
          <a:p>
            <a:pPr defTabSz="966155">
              <a:defRPr/>
            </a:pPr>
            <a:r>
              <a:rPr lang="en-GB" sz="1300" dirty="0"/>
              <a:t>Let’s go back to a previous example from a reading test for 11-year-olds. </a:t>
            </a:r>
          </a:p>
          <a:p>
            <a:pPr defTabSz="966155">
              <a:defRPr/>
            </a:pPr>
            <a:endParaRPr lang="en-GB" sz="1300" dirty="0"/>
          </a:p>
          <a:p>
            <a:pPr defTabSz="966155">
              <a:defRPr/>
            </a:pPr>
            <a:r>
              <a:rPr lang="en-GB" sz="1300" dirty="0"/>
              <a:t>Read through the question. </a:t>
            </a:r>
          </a:p>
          <a:p>
            <a:pPr defTabSz="966155">
              <a:defRPr/>
            </a:pPr>
            <a:endParaRPr lang="en-GB" sz="1300" dirty="0"/>
          </a:p>
          <a:p>
            <a:pPr defTabSz="966155">
              <a:defRPr/>
            </a:pPr>
            <a:endParaRPr lang="en-GB" sz="1300" dirty="0"/>
          </a:p>
          <a:p>
            <a:pPr defTabSz="966155">
              <a:defRPr/>
            </a:pPr>
            <a:endParaRPr lang="en-GB" sz="1300" dirty="0"/>
          </a:p>
          <a:p>
            <a:pPr defTabSz="966155">
              <a:defRPr/>
            </a:pPr>
            <a:endParaRPr lang="en-GB" sz="1300" dirty="0"/>
          </a:p>
          <a:p>
            <a:endParaRPr lang="en-GB" dirty="0"/>
          </a:p>
        </p:txBody>
      </p:sp>
      <p:sp>
        <p:nvSpPr>
          <p:cNvPr id="4" name="Slide Number Placeholder 3"/>
          <p:cNvSpPr>
            <a:spLocks noGrp="1"/>
          </p:cNvSpPr>
          <p:nvPr>
            <p:ph type="sldNum" sz="quarter" idx="10"/>
          </p:nvPr>
        </p:nvSpPr>
        <p:spPr/>
        <p:txBody>
          <a:bodyPr/>
          <a:lstStyle/>
          <a:p>
            <a:fld id="{9383A647-4322-460F-9087-F472278CB305}" type="slidenum">
              <a:rPr lang="en-US" smtClean="0"/>
              <a:pPr/>
              <a:t>31</a:t>
            </a:fld>
            <a:endParaRPr lang="en-US"/>
          </a:p>
        </p:txBody>
      </p:sp>
    </p:spTree>
    <p:extLst>
      <p:ext uri="{BB962C8B-B14F-4D97-AF65-F5344CB8AC3E}">
        <p14:creationId xmlns:p14="http://schemas.microsoft.com/office/powerpoint/2010/main" val="325988442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Yesterday looked at multiple choice questions, but there are very many other types of closed questions (where students</a:t>
            </a:r>
            <a:r>
              <a:rPr lang="en-GB" baseline="0" dirty="0"/>
              <a:t> choose their answers from a given range).</a:t>
            </a:r>
          </a:p>
          <a:p>
            <a:r>
              <a:rPr lang="en-GB" baseline="0" dirty="0"/>
              <a:t>Today, we will look at these</a:t>
            </a:r>
            <a:endParaRPr lang="en-GB" dirty="0"/>
          </a:p>
        </p:txBody>
      </p:sp>
      <p:sp>
        <p:nvSpPr>
          <p:cNvPr id="4" name="Slide Number Placeholder 3"/>
          <p:cNvSpPr>
            <a:spLocks noGrp="1"/>
          </p:cNvSpPr>
          <p:nvPr>
            <p:ph type="sldNum" sz="quarter" idx="10"/>
          </p:nvPr>
        </p:nvSpPr>
        <p:spPr/>
        <p:txBody>
          <a:bodyPr/>
          <a:lstStyle/>
          <a:p>
            <a:fld id="{E64F0672-232E-4C5B-A17C-18881AD76DE1}" type="slidenum">
              <a:rPr lang="en-GB" smtClean="0"/>
              <a:t>3</a:t>
            </a:fld>
            <a:endParaRPr lang="en-GB"/>
          </a:p>
        </p:txBody>
      </p:sp>
    </p:spTree>
    <p:extLst>
      <p:ext uri="{BB962C8B-B14F-4D97-AF65-F5344CB8AC3E}">
        <p14:creationId xmlns:p14="http://schemas.microsoft.com/office/powerpoint/2010/main" val="278710478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If there is time, then the English teachers in the room could use this mark scheme to mark the collected answers.</a:t>
            </a:r>
            <a:r>
              <a:rPr lang="en-GB" baseline="0" dirty="0"/>
              <a:t> </a:t>
            </a:r>
          </a:p>
          <a:p>
            <a:endParaRPr lang="en-GB" baseline="0" dirty="0"/>
          </a:p>
          <a:p>
            <a:r>
              <a:rPr lang="en-GB" baseline="0" dirty="0"/>
              <a:t>Did their answers fall roughly into the two categories of ‘literal’ ‘metaphorical’?</a:t>
            </a:r>
          </a:p>
          <a:p>
            <a:endParaRPr lang="en-GB" baseline="0" dirty="0"/>
          </a:p>
          <a:p>
            <a:r>
              <a:rPr lang="en-GB" baseline="0" dirty="0"/>
              <a:t>Otherwise, if not time to have this activity: explain how the criteria of ‘literal’ ‘metaphorical with the examples provided (showing the range of answers that fit the descriptor) instructs the teacher how to mark their own students’ answers. </a:t>
            </a:r>
            <a:endParaRPr lang="en-GB" dirty="0"/>
          </a:p>
          <a:p>
            <a:endParaRPr lang="en-GB" dirty="0"/>
          </a:p>
          <a:p>
            <a:endParaRPr lang="en-GB" dirty="0"/>
          </a:p>
        </p:txBody>
      </p:sp>
      <p:sp>
        <p:nvSpPr>
          <p:cNvPr id="4" name="Slide Number Placeholder 3"/>
          <p:cNvSpPr>
            <a:spLocks noGrp="1"/>
          </p:cNvSpPr>
          <p:nvPr>
            <p:ph type="sldNum" sz="quarter" idx="10"/>
          </p:nvPr>
        </p:nvSpPr>
        <p:spPr/>
        <p:txBody>
          <a:bodyPr/>
          <a:lstStyle/>
          <a:p>
            <a:fld id="{E64F0672-232E-4C5B-A17C-18881AD76DE1}" type="slidenum">
              <a:rPr lang="en-GB" smtClean="0"/>
              <a:t>32</a:t>
            </a:fld>
            <a:endParaRPr lang="en-GB"/>
          </a:p>
        </p:txBody>
      </p:sp>
    </p:spTree>
    <p:extLst>
      <p:ext uri="{BB962C8B-B14F-4D97-AF65-F5344CB8AC3E}">
        <p14:creationId xmlns:p14="http://schemas.microsoft.com/office/powerpoint/2010/main" val="224315833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E64F0672-232E-4C5B-A17C-18881AD76DE1}" type="slidenum">
              <a:rPr lang="en-GB" smtClean="0"/>
              <a:t>33</a:t>
            </a:fld>
            <a:endParaRPr lang="en-GB"/>
          </a:p>
        </p:txBody>
      </p:sp>
    </p:spTree>
    <p:extLst>
      <p:ext uri="{BB962C8B-B14F-4D97-AF65-F5344CB8AC3E}">
        <p14:creationId xmlns:p14="http://schemas.microsoft.com/office/powerpoint/2010/main" val="84551649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fontAlgn="base"/>
            <a:r>
              <a:rPr lang="en-GB" sz="1200" b="1" i="0" kern="1200" dirty="0">
                <a:solidFill>
                  <a:schemeClr val="tx1"/>
                </a:solidFill>
                <a:effectLst/>
                <a:latin typeface="+mn-lt"/>
                <a:ea typeface="+mn-ea"/>
                <a:cs typeface="+mn-cs"/>
              </a:rPr>
              <a:t>Possible answers </a:t>
            </a:r>
          </a:p>
          <a:p>
            <a:pPr fontAlgn="base"/>
            <a:r>
              <a:rPr lang="en-GB" sz="1200" b="1" i="0" kern="1200" dirty="0">
                <a:solidFill>
                  <a:schemeClr val="tx1"/>
                </a:solidFill>
                <a:effectLst/>
                <a:latin typeface="+mn-lt"/>
                <a:ea typeface="+mn-ea"/>
                <a:cs typeface="+mn-cs"/>
              </a:rPr>
              <a:t> (</a:t>
            </a:r>
            <a:r>
              <a:rPr lang="en-GB" sz="1200" b="1" i="0" kern="1200" dirty="0" err="1">
                <a:solidFill>
                  <a:schemeClr val="tx1"/>
                </a:solidFill>
                <a:effectLst/>
                <a:latin typeface="+mn-lt"/>
                <a:ea typeface="+mn-ea"/>
                <a:cs typeface="+mn-cs"/>
              </a:rPr>
              <a:t>i</a:t>
            </a:r>
            <a:r>
              <a:rPr lang="en-GB" sz="1200" b="1" i="0" kern="1200" dirty="0">
                <a:solidFill>
                  <a:schemeClr val="tx1"/>
                </a:solidFill>
                <a:effectLst/>
                <a:latin typeface="+mn-lt"/>
                <a:ea typeface="+mn-ea"/>
                <a:cs typeface="+mn-cs"/>
              </a:rPr>
              <a:t>) Sexual reproduction</a:t>
            </a:r>
            <a:r>
              <a:rPr lang="en-GB" sz="1200" b="0" i="0" kern="1200" dirty="0">
                <a:solidFill>
                  <a:schemeClr val="tx1"/>
                </a:solidFill>
                <a:effectLst/>
                <a:latin typeface="+mn-lt"/>
                <a:ea typeface="+mn-ea"/>
                <a:cs typeface="+mn-cs"/>
              </a:rPr>
              <a:t>: fusion / joining / combining of gametes / male and female sex cells/ sperm and egg / DNA fertilisation ……..from 2 parents</a:t>
            </a:r>
          </a:p>
          <a:p>
            <a:pPr fontAlgn="base"/>
            <a:r>
              <a:rPr lang="en-GB" sz="1200" b="0" i="0" kern="1200" dirty="0">
                <a:solidFill>
                  <a:schemeClr val="tx1"/>
                </a:solidFill>
                <a:effectLst/>
                <a:latin typeface="+mn-lt"/>
                <a:ea typeface="+mn-ea"/>
                <a:cs typeface="+mn-cs"/>
              </a:rPr>
              <a:t>(ii) mixture of genes / DNA / genetic information / chromosomes</a:t>
            </a:r>
          </a:p>
          <a:p>
            <a:pPr fontAlgn="base"/>
            <a:r>
              <a:rPr lang="en-GB" sz="1200" b="0" i="0" kern="1200" dirty="0">
                <a:solidFill>
                  <a:schemeClr val="tx1"/>
                </a:solidFill>
                <a:effectLst/>
                <a:latin typeface="+mn-lt"/>
                <a:ea typeface="+mn-ea"/>
                <a:cs typeface="+mn-cs"/>
              </a:rPr>
              <a:t>from both parents / horse </a:t>
            </a:r>
            <a:r>
              <a:rPr lang="en-GB" sz="1200" b="1" i="0" kern="1200" dirty="0">
                <a:solidFill>
                  <a:schemeClr val="tx1"/>
                </a:solidFill>
                <a:effectLst/>
                <a:latin typeface="+mn-lt"/>
                <a:ea typeface="+mn-ea"/>
                <a:cs typeface="+mn-cs"/>
              </a:rPr>
              <a:t>and</a:t>
            </a:r>
            <a:r>
              <a:rPr lang="en-GB" sz="1200" b="0" i="0" kern="1200" dirty="0">
                <a:solidFill>
                  <a:schemeClr val="tx1"/>
                </a:solidFill>
                <a:effectLst/>
                <a:latin typeface="+mn-lt"/>
                <a:ea typeface="+mn-ea"/>
                <a:cs typeface="+mn-cs"/>
              </a:rPr>
              <a:t> zebra</a:t>
            </a:r>
          </a:p>
          <a:p>
            <a:endParaRPr lang="en-GB" dirty="0"/>
          </a:p>
        </p:txBody>
      </p:sp>
      <p:sp>
        <p:nvSpPr>
          <p:cNvPr id="4" name="Slide Number Placeholder 3"/>
          <p:cNvSpPr>
            <a:spLocks noGrp="1"/>
          </p:cNvSpPr>
          <p:nvPr>
            <p:ph type="sldNum" sz="quarter" idx="10"/>
          </p:nvPr>
        </p:nvSpPr>
        <p:spPr/>
        <p:txBody>
          <a:bodyPr/>
          <a:lstStyle/>
          <a:p>
            <a:fld id="{E64F0672-232E-4C5B-A17C-18881AD76DE1}" type="slidenum">
              <a:rPr lang="en-GB" smtClean="0"/>
              <a:t>34</a:t>
            </a:fld>
            <a:endParaRPr lang="en-GB"/>
          </a:p>
        </p:txBody>
      </p:sp>
    </p:spTree>
    <p:extLst>
      <p:ext uri="{BB962C8B-B14F-4D97-AF65-F5344CB8AC3E}">
        <p14:creationId xmlns:p14="http://schemas.microsoft.com/office/powerpoint/2010/main" val="3181398965"/>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GB" dirty="0"/>
              <a:t>Note advantage is that it gives finer grained detail as to how well they have responded, credits partial understanding</a:t>
            </a:r>
          </a:p>
          <a:p>
            <a:pPr marL="171450" indent="-171450">
              <a:buFont typeface="Arial" panose="020B0604020202020204" pitchFamily="34" charset="0"/>
              <a:buChar char="•"/>
            </a:pPr>
            <a:r>
              <a:rPr lang="en-GB" dirty="0"/>
              <a:t>Band descriptors are helpful in giving formative feedback, makes clear what is  needed to improve</a:t>
            </a:r>
          </a:p>
          <a:p>
            <a:pPr marL="171450" indent="-171450">
              <a:buFont typeface="Arial" panose="020B0604020202020204" pitchFamily="34" charset="0"/>
              <a:buChar char="•"/>
            </a:pPr>
            <a:r>
              <a:rPr lang="en-GB" dirty="0"/>
              <a:t>Should try to avoid being influenced by the students writing skills – we are assessing understanding of biology not English. Don’t be influenced negatively by a well written answer with little content or a poorly written one that still shows they have grasped the learning objective. </a:t>
            </a:r>
          </a:p>
          <a:p>
            <a:pPr marL="171450" indent="-171450">
              <a:buFont typeface="Arial" panose="020B0604020202020204" pitchFamily="34" charset="0"/>
              <a:buChar char="•"/>
            </a:pPr>
            <a:r>
              <a:rPr lang="en-GB" dirty="0"/>
              <a:t>Note the inclusion of indictive content- however only a guide, not a hurdle</a:t>
            </a:r>
          </a:p>
          <a:p>
            <a:pPr marL="171450" indent="-171450">
              <a:buFont typeface="Arial" panose="020B0604020202020204" pitchFamily="34" charset="0"/>
              <a:buChar char="•"/>
            </a:pPr>
            <a:r>
              <a:rPr lang="en-GB" dirty="0"/>
              <a:t>Note the inclusion of a zero band – important that band one isn’t awarded as a ‘consolation’- may spare  the student’s feelings but won’t help them progress</a:t>
            </a:r>
          </a:p>
        </p:txBody>
      </p:sp>
      <p:sp>
        <p:nvSpPr>
          <p:cNvPr id="4" name="Slide Number Placeholder 3"/>
          <p:cNvSpPr>
            <a:spLocks noGrp="1"/>
          </p:cNvSpPr>
          <p:nvPr>
            <p:ph type="sldNum" sz="quarter" idx="10"/>
          </p:nvPr>
        </p:nvSpPr>
        <p:spPr/>
        <p:txBody>
          <a:bodyPr/>
          <a:lstStyle/>
          <a:p>
            <a:fld id="{E64F0672-232E-4C5B-A17C-18881AD76DE1}" type="slidenum">
              <a:rPr lang="en-GB" smtClean="0"/>
              <a:t>35</a:t>
            </a:fld>
            <a:endParaRPr lang="en-GB"/>
          </a:p>
        </p:txBody>
      </p:sp>
    </p:spTree>
    <p:extLst>
      <p:ext uri="{BB962C8B-B14F-4D97-AF65-F5344CB8AC3E}">
        <p14:creationId xmlns:p14="http://schemas.microsoft.com/office/powerpoint/2010/main" val="3173082380"/>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GB" dirty="0"/>
              <a:t>Here’s an example from Hong Kong. Assessing English language.</a:t>
            </a:r>
          </a:p>
          <a:p>
            <a:pPr marL="0" indent="0">
              <a:buFont typeface="Arial" panose="020B0604020202020204" pitchFamily="34" charset="0"/>
              <a:buNone/>
            </a:pPr>
            <a:endParaRPr lang="en-GB" dirty="0"/>
          </a:p>
          <a:p>
            <a:pPr marL="0" indent="0">
              <a:buFont typeface="Arial" panose="020B0604020202020204" pitchFamily="34" charset="0"/>
              <a:buNone/>
            </a:pPr>
            <a:r>
              <a:rPr lang="en-GB" dirty="0"/>
              <a:t>Show</a:t>
            </a:r>
            <a:r>
              <a:rPr lang="en-GB" baseline="0" dirty="0"/>
              <a:t> them this example of how far this can go (note that it’s not the most complex you can get).</a:t>
            </a:r>
          </a:p>
          <a:p>
            <a:pPr marL="0" indent="0">
              <a:buFont typeface="Arial" panose="020B0604020202020204" pitchFamily="34" charset="0"/>
              <a:buNone/>
            </a:pPr>
            <a:endParaRPr lang="en-GB" baseline="0" dirty="0"/>
          </a:p>
          <a:p>
            <a:pPr marL="0" indent="0">
              <a:buFont typeface="Arial" panose="020B0604020202020204" pitchFamily="34" charset="0"/>
              <a:buNone/>
            </a:pPr>
            <a:r>
              <a:rPr lang="en-GB" baseline="0" dirty="0"/>
              <a:t>This assessment would be out of 12.</a:t>
            </a:r>
          </a:p>
          <a:p>
            <a:pPr marL="0" indent="0">
              <a:buFont typeface="Arial" panose="020B0604020202020204" pitchFamily="34" charset="0"/>
              <a:buNone/>
            </a:pPr>
            <a:endParaRPr lang="en-GB" baseline="0" dirty="0"/>
          </a:p>
          <a:p>
            <a:pPr marL="0" indent="0">
              <a:buFont typeface="Arial" panose="020B0604020202020204" pitchFamily="34" charset="0"/>
              <a:buNone/>
            </a:pPr>
            <a:r>
              <a:rPr lang="en-GB" baseline="0" dirty="0"/>
              <a:t>Note different capabilities – advantages are: more reliable marking, more precise formative feedback</a:t>
            </a:r>
          </a:p>
          <a:p>
            <a:pPr marL="0" indent="0">
              <a:buFont typeface="Arial" panose="020B0604020202020204" pitchFamily="34" charset="0"/>
              <a:buNone/>
            </a:pPr>
            <a:endParaRPr lang="en-GB" baseline="0" dirty="0"/>
          </a:p>
          <a:p>
            <a:pPr marL="0" indent="0">
              <a:buFont typeface="Arial" panose="020B0604020202020204" pitchFamily="34" charset="0"/>
              <a:buNone/>
            </a:pPr>
            <a:r>
              <a:rPr lang="en-GB" baseline="0" dirty="0"/>
              <a:t>Issues: time consuming, still subjective (as discussed in previous slides), need to make sure categories don’t overlap (so the same thing is credited twice).</a:t>
            </a:r>
          </a:p>
          <a:p>
            <a:pPr marL="0" indent="0">
              <a:buFont typeface="Arial" panose="020B0604020202020204" pitchFamily="34" charset="0"/>
              <a:buNone/>
            </a:pPr>
            <a:endParaRPr lang="en-GB" baseline="0" dirty="0"/>
          </a:p>
          <a:p>
            <a:pPr marL="0" indent="0">
              <a:buFont typeface="Arial" panose="020B0604020202020204" pitchFamily="34" charset="0"/>
              <a:buNone/>
            </a:pPr>
            <a:r>
              <a:rPr lang="en-GB" baseline="0" dirty="0"/>
              <a:t>Also – Moodle can’t do this.</a:t>
            </a:r>
            <a:endParaRPr lang="en-GB" dirty="0"/>
          </a:p>
        </p:txBody>
      </p:sp>
      <p:sp>
        <p:nvSpPr>
          <p:cNvPr id="4" name="Slide Number Placeholder 3"/>
          <p:cNvSpPr>
            <a:spLocks noGrp="1"/>
          </p:cNvSpPr>
          <p:nvPr>
            <p:ph type="sldNum" sz="quarter" idx="10"/>
          </p:nvPr>
        </p:nvSpPr>
        <p:spPr/>
        <p:txBody>
          <a:bodyPr/>
          <a:lstStyle/>
          <a:p>
            <a:fld id="{E64F0672-232E-4C5B-A17C-18881AD76DE1}" type="slidenum">
              <a:rPr lang="en-GB" smtClean="0"/>
              <a:t>36</a:t>
            </a:fld>
            <a:endParaRPr lang="en-GB"/>
          </a:p>
        </p:txBody>
      </p:sp>
    </p:spTree>
    <p:extLst>
      <p:ext uri="{BB962C8B-B14F-4D97-AF65-F5344CB8AC3E}">
        <p14:creationId xmlns:p14="http://schemas.microsoft.com/office/powerpoint/2010/main" val="509664613"/>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Slide Image Placeholder 1"/>
          <p:cNvSpPr>
            <a:spLocks noGrp="1" noRot="1" noChangeAspect="1" noTextEdit="1"/>
          </p:cNvSpPr>
          <p:nvPr>
            <p:ph type="sldImg"/>
          </p:nvPr>
        </p:nvSpPr>
        <p:spPr>
          <a:ln/>
        </p:spPr>
      </p:sp>
      <p:sp>
        <p:nvSpPr>
          <p:cNvPr id="3" name="Notes Placeholder 2"/>
          <p:cNvSpPr>
            <a:spLocks noGrp="1"/>
          </p:cNvSpPr>
          <p:nvPr>
            <p:ph type="body" idx="1"/>
          </p:nvPr>
        </p:nvSpPr>
        <p:spPr/>
        <p:txBody>
          <a:bodyPr>
            <a:normAutofit/>
          </a:bodyPr>
          <a:lstStyle/>
          <a:p>
            <a:pPr>
              <a:buFont typeface="Arial" pitchFamily="34" charset="0"/>
              <a:buChar char="•"/>
              <a:defRPr/>
            </a:pPr>
            <a:endParaRPr lang="en-GB" sz="1100" dirty="0"/>
          </a:p>
          <a:p>
            <a:pPr>
              <a:buFont typeface="Arial" pitchFamily="34" charset="0"/>
              <a:buChar char="•"/>
              <a:defRPr/>
            </a:pPr>
            <a:r>
              <a:rPr lang="en-GB" sz="1100" dirty="0"/>
              <a:t>Marking for formative purposes is </a:t>
            </a:r>
            <a:r>
              <a:rPr lang="en-GB" sz="1100" b="1" dirty="0"/>
              <a:t>not</a:t>
            </a:r>
            <a:r>
              <a:rPr lang="en-GB" sz="1100" dirty="0"/>
              <a:t> the same as marking. What you want to find out from formative marking is what the student did right and what they did wrong / how they can make a good answer even better and how to feed back to the student. </a:t>
            </a:r>
          </a:p>
          <a:p>
            <a:pPr>
              <a:buFont typeface="Arial" pitchFamily="34" charset="0"/>
              <a:buChar char="•"/>
              <a:defRPr/>
            </a:pPr>
            <a:endParaRPr lang="en-GB" sz="1100" dirty="0"/>
          </a:p>
          <a:p>
            <a:pPr>
              <a:buFont typeface="Arial" pitchFamily="34" charset="0"/>
              <a:buChar char="•"/>
              <a:defRPr/>
            </a:pPr>
            <a:r>
              <a:rPr lang="en-GB" sz="1100" dirty="0"/>
              <a:t> For formative data, we need to categorise different types of wrong answer because these are the most revealing about performance – as well as different creditworthy approaches as well.</a:t>
            </a:r>
          </a:p>
          <a:p>
            <a:pPr>
              <a:buFont typeface="Arial" pitchFamily="34" charset="0"/>
              <a:buChar char="•"/>
              <a:defRPr/>
            </a:pPr>
            <a:endParaRPr lang="en-GB" sz="1100" dirty="0"/>
          </a:p>
          <a:p>
            <a:pPr>
              <a:buFontTx/>
              <a:buChar char="•"/>
            </a:pPr>
            <a:r>
              <a:rPr lang="en-GB" sz="1100" dirty="0"/>
              <a:t>how much a pupil understands (quantity) how many truly unique points do they make in their answer</a:t>
            </a:r>
          </a:p>
          <a:p>
            <a:pPr>
              <a:buFontTx/>
              <a:buChar char="•"/>
            </a:pPr>
            <a:r>
              <a:rPr lang="en-GB" sz="1100" dirty="0"/>
              <a:t>insightfulness (quality) – are they central / core issues or are they trivial / </a:t>
            </a:r>
            <a:r>
              <a:rPr lang="en-GB" sz="1100" dirty="0" err="1"/>
              <a:t>periferal</a:t>
            </a:r>
            <a:r>
              <a:rPr lang="en-GB" sz="1100" dirty="0"/>
              <a:t> (missed the point)</a:t>
            </a:r>
          </a:p>
          <a:p>
            <a:pPr>
              <a:buFontTx/>
              <a:buChar char="•"/>
            </a:pPr>
            <a:r>
              <a:rPr lang="en-GB" sz="1100" dirty="0"/>
              <a:t>scope of response (Local / global)</a:t>
            </a:r>
          </a:p>
          <a:p>
            <a:pPr>
              <a:buFontTx/>
              <a:buChar char="•"/>
            </a:pPr>
            <a:r>
              <a:rPr lang="en-GB" sz="1100" dirty="0"/>
              <a:t>use of extrinsic knowledge (legitimate and illegitimate) </a:t>
            </a:r>
          </a:p>
          <a:p>
            <a:pPr defTabSz="966155">
              <a:buFont typeface="Arial" pitchFamily="34" charset="0"/>
              <a:buChar char="•"/>
              <a:defRPr/>
            </a:pPr>
            <a:r>
              <a:rPr lang="en-GB" sz="1100" dirty="0"/>
              <a:t>engagement with the subject</a:t>
            </a:r>
          </a:p>
          <a:p>
            <a:pPr defTabSz="966155">
              <a:buFont typeface="Arial" pitchFamily="34" charset="0"/>
              <a:buChar char="•"/>
              <a:defRPr/>
            </a:pPr>
            <a:r>
              <a:rPr lang="en-GB" sz="1100" dirty="0"/>
              <a:t>is the pupil answering the question asked</a:t>
            </a:r>
          </a:p>
          <a:p>
            <a:pPr>
              <a:buFont typeface="Arial" pitchFamily="34" charset="0"/>
              <a:buChar char="•"/>
              <a:defRPr/>
            </a:pPr>
            <a:endParaRPr lang="en-GB" sz="1100" dirty="0"/>
          </a:p>
          <a:p>
            <a:pPr>
              <a:buFont typeface="Arial" pitchFamily="34" charset="0"/>
              <a:buChar char="•"/>
              <a:defRPr/>
            </a:pPr>
            <a:endParaRPr lang="en-GB" sz="1100" dirty="0"/>
          </a:p>
        </p:txBody>
      </p:sp>
      <p:sp>
        <p:nvSpPr>
          <p:cNvPr id="18436" name="Slide Number Placeholder 3"/>
          <p:cNvSpPr>
            <a:spLocks noGrp="1"/>
          </p:cNvSpPr>
          <p:nvPr>
            <p:ph type="sldNum" sz="quarter" idx="5"/>
          </p:nvPr>
        </p:nvSpPr>
        <p:spPr>
          <a:noFill/>
        </p:spPr>
        <p:txBody>
          <a:bodyPr/>
          <a:lstStyle/>
          <a:p>
            <a:fld id="{98724D70-CE69-427C-8726-0D6E9FA32480}" type="slidenum">
              <a:rPr lang="en-GB" smtClean="0"/>
              <a:pPr/>
              <a:t>37</a:t>
            </a:fld>
            <a:endParaRPr lang="en-GB"/>
          </a:p>
        </p:txBody>
      </p:sp>
    </p:spTree>
    <p:extLst>
      <p:ext uri="{BB962C8B-B14F-4D97-AF65-F5344CB8AC3E}">
        <p14:creationId xmlns:p14="http://schemas.microsoft.com/office/powerpoint/2010/main" val="2832007550"/>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300" dirty="0"/>
              <a:t>For stage 3, please emphasise that the second group must represent the ‘awkward squad’ of the student body and find the holes in the questions, giving partial answers. Think of students that they know and imagine what answers they would give. </a:t>
            </a:r>
          </a:p>
          <a:p>
            <a:endParaRPr lang="en-GB" dirty="0"/>
          </a:p>
        </p:txBody>
      </p:sp>
      <p:sp>
        <p:nvSpPr>
          <p:cNvPr id="4" name="Slide Number Placeholder 3"/>
          <p:cNvSpPr>
            <a:spLocks noGrp="1"/>
          </p:cNvSpPr>
          <p:nvPr>
            <p:ph type="sldNum" sz="quarter" idx="10"/>
          </p:nvPr>
        </p:nvSpPr>
        <p:spPr/>
        <p:txBody>
          <a:bodyPr/>
          <a:lstStyle/>
          <a:p>
            <a:fld id="{E64F0672-232E-4C5B-A17C-18881AD76DE1}" type="slidenum">
              <a:rPr lang="en-GB" smtClean="0"/>
              <a:t>38</a:t>
            </a:fld>
            <a:endParaRPr lang="en-GB"/>
          </a:p>
        </p:txBody>
      </p:sp>
    </p:spTree>
    <p:extLst>
      <p:ext uri="{BB962C8B-B14F-4D97-AF65-F5344CB8AC3E}">
        <p14:creationId xmlns:p14="http://schemas.microsoft.com/office/powerpoint/2010/main" val="1026625004"/>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Additional English Examples</a:t>
            </a:r>
          </a:p>
        </p:txBody>
      </p:sp>
      <p:sp>
        <p:nvSpPr>
          <p:cNvPr id="4" name="Slide Number Placeholder 3"/>
          <p:cNvSpPr>
            <a:spLocks noGrp="1"/>
          </p:cNvSpPr>
          <p:nvPr>
            <p:ph type="sldNum" sz="quarter" idx="5"/>
          </p:nvPr>
        </p:nvSpPr>
        <p:spPr/>
        <p:txBody>
          <a:bodyPr/>
          <a:lstStyle/>
          <a:p>
            <a:fld id="{E64F0672-232E-4C5B-A17C-18881AD76DE1}" type="slidenum">
              <a:rPr lang="en-GB" smtClean="0"/>
              <a:t>40</a:t>
            </a:fld>
            <a:endParaRPr lang="en-GB"/>
          </a:p>
        </p:txBody>
      </p:sp>
    </p:spTree>
    <p:extLst>
      <p:ext uri="{BB962C8B-B14F-4D97-AF65-F5344CB8AC3E}">
        <p14:creationId xmlns:p14="http://schemas.microsoft.com/office/powerpoint/2010/main" val="376383584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a:ln/>
        </p:spPr>
      </p:sp>
      <p:sp>
        <p:nvSpPr>
          <p:cNvPr id="29699" name="Notes Placeholder 2"/>
          <p:cNvSpPr>
            <a:spLocks noGrp="1"/>
          </p:cNvSpPr>
          <p:nvPr>
            <p:ph type="body" idx="1"/>
          </p:nvPr>
        </p:nvSpPr>
        <p:spPr>
          <a:noFill/>
          <a:ln/>
        </p:spPr>
        <p:txBody>
          <a:bodyPr/>
          <a:lstStyle/>
          <a:p>
            <a:r>
              <a:rPr lang="en-US" dirty="0"/>
              <a:t>Ideal</a:t>
            </a:r>
            <a:r>
              <a:rPr lang="en-US" baseline="0" dirty="0"/>
              <a:t> for curriculum areas where there is a chain of cause and effect (sciences) a precise sequence of stages to be followed (</a:t>
            </a:r>
            <a:r>
              <a:rPr lang="en-US" baseline="0" dirty="0" err="1"/>
              <a:t>eg</a:t>
            </a:r>
            <a:r>
              <a:rPr lang="en-US" baseline="0" dirty="0"/>
              <a:t> an experiment) / a narrative (history / language / literature). </a:t>
            </a:r>
          </a:p>
          <a:p>
            <a:endParaRPr lang="en-US" dirty="0"/>
          </a:p>
        </p:txBody>
      </p:sp>
      <p:sp>
        <p:nvSpPr>
          <p:cNvPr id="29700" name="Slide Number Placeholder 3"/>
          <p:cNvSpPr>
            <a:spLocks noGrp="1"/>
          </p:cNvSpPr>
          <p:nvPr>
            <p:ph type="sldNum" sz="quarter" idx="5"/>
          </p:nvPr>
        </p:nvSpPr>
        <p:spPr>
          <a:noFill/>
        </p:spPr>
        <p:txBody>
          <a:bodyPr/>
          <a:lstStyle/>
          <a:p>
            <a:fld id="{056E3944-060C-4ABE-812F-403157E7749F}" type="slidenum">
              <a:rPr lang="en-GB" smtClean="0"/>
              <a:pPr/>
              <a:t>4</a:t>
            </a:fld>
            <a:endParaRPr lang="en-GB"/>
          </a:p>
        </p:txBody>
      </p:sp>
    </p:spTree>
    <p:extLst>
      <p:ext uri="{BB962C8B-B14F-4D97-AF65-F5344CB8AC3E}">
        <p14:creationId xmlns:p14="http://schemas.microsoft.com/office/powerpoint/2010/main" val="78203315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Image Placeholder 1"/>
          <p:cNvSpPr>
            <a:spLocks noGrp="1" noRot="1" noChangeAspect="1" noTextEdit="1"/>
          </p:cNvSpPr>
          <p:nvPr>
            <p:ph type="sldImg"/>
          </p:nvPr>
        </p:nvSpPr>
        <p:spPr>
          <a:ln/>
        </p:spPr>
      </p:sp>
      <p:sp>
        <p:nvSpPr>
          <p:cNvPr id="32771" name="Notes Placeholder 2"/>
          <p:cNvSpPr>
            <a:spLocks noGrp="1"/>
          </p:cNvSpPr>
          <p:nvPr>
            <p:ph type="body" idx="1"/>
          </p:nvPr>
        </p:nvSpPr>
        <p:spPr>
          <a:noFill/>
          <a:ln/>
        </p:spPr>
        <p:txBody>
          <a:bodyPr/>
          <a:lstStyle/>
          <a:p>
            <a:endParaRPr lang="en-GB" dirty="0"/>
          </a:p>
          <a:p>
            <a:r>
              <a:rPr lang="en-GB" b="1" dirty="0"/>
              <a:t>Labelling a diagram</a:t>
            </a:r>
            <a:r>
              <a:rPr lang="en-GB" b="1" baseline="0" dirty="0"/>
              <a:t> </a:t>
            </a:r>
            <a:r>
              <a:rPr lang="en-GB" baseline="0" dirty="0"/>
              <a:t>- </a:t>
            </a:r>
            <a:r>
              <a:rPr lang="en-GB" dirty="0"/>
              <a:t>ideal for sciences</a:t>
            </a:r>
            <a:r>
              <a:rPr lang="en-GB" baseline="0" dirty="0"/>
              <a:t>. Labelling parts in biology / labelling equipment needed for an experiment / literacy (to show understanding of an information text). Can be done as an open exercise, where students generate their own labels – or as here, as a closed task. </a:t>
            </a:r>
            <a:endParaRPr lang="en-GB" dirty="0"/>
          </a:p>
          <a:p>
            <a:endParaRPr lang="en-GB" dirty="0"/>
          </a:p>
          <a:p>
            <a:endParaRPr lang="en-GB" dirty="0"/>
          </a:p>
          <a:p>
            <a:r>
              <a:rPr lang="en-GB" dirty="0"/>
              <a:t>This</a:t>
            </a:r>
            <a:r>
              <a:rPr lang="en-GB" baseline="0" dirty="0"/>
              <a:t> was based on students having just read about the roles and tasks of the different cowboys.</a:t>
            </a:r>
            <a:endParaRPr lang="en-GB" dirty="0"/>
          </a:p>
        </p:txBody>
      </p:sp>
      <p:sp>
        <p:nvSpPr>
          <p:cNvPr id="32772" name="Slide Number Placeholder 3"/>
          <p:cNvSpPr>
            <a:spLocks noGrp="1"/>
          </p:cNvSpPr>
          <p:nvPr>
            <p:ph type="sldNum" sz="quarter" idx="5"/>
          </p:nvPr>
        </p:nvSpPr>
        <p:spPr>
          <a:noFill/>
        </p:spPr>
        <p:txBody>
          <a:bodyPr/>
          <a:lstStyle/>
          <a:p>
            <a:fld id="{1A82D760-8D43-4E47-93AB-13F342EA57E7}" type="slidenum">
              <a:rPr lang="en-GB" smtClean="0"/>
              <a:pPr/>
              <a:t>5</a:t>
            </a:fld>
            <a:endParaRPr lang="en-GB"/>
          </a:p>
        </p:txBody>
      </p:sp>
    </p:spTree>
    <p:extLst>
      <p:ext uri="{BB962C8B-B14F-4D97-AF65-F5344CB8AC3E}">
        <p14:creationId xmlns:p14="http://schemas.microsoft.com/office/powerpoint/2010/main" val="240047149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a:t>Three or four not too bad to mark. if you devise items with more than four matches to be made, then the pattern of responses has to be scrutinised to make sure it does not lead to increased marker error.</a:t>
            </a:r>
            <a:r>
              <a:rPr lang="en-GB" baseline="0" dirty="0"/>
              <a:t>  If computer marked, then this is not a problem. </a:t>
            </a:r>
          </a:p>
          <a:p>
            <a:endParaRPr lang="en-GB" baseline="0" dirty="0"/>
          </a:p>
          <a:p>
            <a:r>
              <a:rPr lang="en-GB" baseline="0" dirty="0"/>
              <a:t>Apologies for the stereotypes. </a:t>
            </a:r>
            <a:endParaRPr lang="en-GB" dirty="0"/>
          </a:p>
        </p:txBody>
      </p:sp>
      <p:sp>
        <p:nvSpPr>
          <p:cNvPr id="4" name="Slide Number Placeholder 3"/>
          <p:cNvSpPr>
            <a:spLocks noGrp="1"/>
          </p:cNvSpPr>
          <p:nvPr>
            <p:ph type="sldNum" sz="quarter" idx="10"/>
          </p:nvPr>
        </p:nvSpPr>
        <p:spPr/>
        <p:txBody>
          <a:bodyPr/>
          <a:lstStyle/>
          <a:p>
            <a:pPr>
              <a:defRPr/>
            </a:pPr>
            <a:fld id="{D71BA4EE-FD02-40AF-83CB-A8763C595FDD}" type="slidenum">
              <a:rPr lang="en-GB" smtClean="0"/>
              <a:pPr>
                <a:defRPr/>
              </a:pPr>
              <a:t>6</a:t>
            </a:fld>
            <a:endParaRPr lang="en-GB"/>
          </a:p>
        </p:txBody>
      </p:sp>
    </p:spTree>
    <p:extLst>
      <p:ext uri="{BB962C8B-B14F-4D97-AF65-F5344CB8AC3E}">
        <p14:creationId xmlns:p14="http://schemas.microsoft.com/office/powerpoint/2010/main" val="77121840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a:t>Candidates must drag and drop the objects (arrows) and targets (forces) in order to form</a:t>
            </a:r>
            <a:r>
              <a:rPr lang="en-GB" baseline="0" dirty="0"/>
              <a:t> matching pairs. </a:t>
            </a:r>
            <a:r>
              <a:rPr lang="en-GB" dirty="0"/>
              <a:t>There must be an</a:t>
            </a:r>
            <a:r>
              <a:rPr lang="en-GB" baseline="0" dirty="0"/>
              <a:t> equal number of objects and targets.</a:t>
            </a:r>
          </a:p>
          <a:p>
            <a:r>
              <a:rPr lang="en-GB" baseline="0" dirty="0"/>
              <a:t>There must be at least four matching pairs in order to minimise the potential of answering correctly by chance. </a:t>
            </a:r>
          </a:p>
          <a:p>
            <a:endParaRPr lang="en-GB" baseline="0" dirty="0"/>
          </a:p>
          <a:p>
            <a:endParaRPr lang="en-GB" dirty="0"/>
          </a:p>
        </p:txBody>
      </p:sp>
      <p:sp>
        <p:nvSpPr>
          <p:cNvPr id="4" name="Slide Number Placeholder 3"/>
          <p:cNvSpPr>
            <a:spLocks noGrp="1"/>
          </p:cNvSpPr>
          <p:nvPr>
            <p:ph type="sldNum" sz="quarter" idx="10"/>
          </p:nvPr>
        </p:nvSpPr>
        <p:spPr/>
        <p:txBody>
          <a:bodyPr/>
          <a:lstStyle/>
          <a:p>
            <a:fld id="{4DB66C77-12CD-41DC-B7D1-6946316C1AF9}" type="slidenum">
              <a:rPr lang="en-GB" smtClean="0"/>
              <a:pPr/>
              <a:t>7</a:t>
            </a:fld>
            <a:endParaRPr lang="en-GB"/>
          </a:p>
        </p:txBody>
      </p:sp>
    </p:spTree>
    <p:extLst>
      <p:ext uri="{BB962C8B-B14F-4D97-AF65-F5344CB8AC3E}">
        <p14:creationId xmlns:p14="http://schemas.microsoft.com/office/powerpoint/2010/main" val="80914671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a:t>Candidates must drag and drop the objects (arrows) and targets (forces) in order to form</a:t>
            </a:r>
            <a:r>
              <a:rPr lang="en-GB" baseline="0" dirty="0"/>
              <a:t> matching pairs. </a:t>
            </a:r>
            <a:r>
              <a:rPr lang="en-GB" dirty="0"/>
              <a:t>There must be an</a:t>
            </a:r>
            <a:r>
              <a:rPr lang="en-GB" baseline="0" dirty="0"/>
              <a:t> equal number of objects and targets.</a:t>
            </a:r>
          </a:p>
          <a:p>
            <a:r>
              <a:rPr lang="en-GB" baseline="0" dirty="0"/>
              <a:t>There must be at least four matching pairs in order to minimise the potential of answering correctly by chance. </a:t>
            </a:r>
          </a:p>
          <a:p>
            <a:endParaRPr lang="en-GB" baseline="0" dirty="0"/>
          </a:p>
          <a:p>
            <a:endParaRPr lang="en-GB" dirty="0"/>
          </a:p>
        </p:txBody>
      </p:sp>
      <p:sp>
        <p:nvSpPr>
          <p:cNvPr id="4" name="Slide Number Placeholder 3"/>
          <p:cNvSpPr>
            <a:spLocks noGrp="1"/>
          </p:cNvSpPr>
          <p:nvPr>
            <p:ph type="sldNum" sz="quarter" idx="10"/>
          </p:nvPr>
        </p:nvSpPr>
        <p:spPr/>
        <p:txBody>
          <a:bodyPr/>
          <a:lstStyle/>
          <a:p>
            <a:fld id="{4DB66C77-12CD-41DC-B7D1-6946316C1AF9}" type="slidenum">
              <a:rPr lang="en-GB" smtClean="0"/>
              <a:pPr/>
              <a:t>8</a:t>
            </a:fld>
            <a:endParaRPr lang="en-GB"/>
          </a:p>
        </p:txBody>
      </p:sp>
    </p:spTree>
    <p:extLst>
      <p:ext uri="{BB962C8B-B14F-4D97-AF65-F5344CB8AC3E}">
        <p14:creationId xmlns:p14="http://schemas.microsoft.com/office/powerpoint/2010/main" val="82090479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For science? Adapt, acid</a:t>
            </a:r>
          </a:p>
          <a:p>
            <a:r>
              <a:rPr lang="en-GB" dirty="0">
                <a:solidFill>
                  <a:srgbClr val="FF0000"/>
                </a:solidFill>
              </a:rPr>
              <a:t>Very useful for classification tasks in sciences</a:t>
            </a:r>
          </a:p>
          <a:p>
            <a:endParaRPr lang="en-GB" dirty="0">
              <a:solidFill>
                <a:srgbClr val="FF0000"/>
              </a:solidFill>
            </a:endParaRPr>
          </a:p>
          <a:p>
            <a:endParaRPr lang="en-GB" dirty="0">
              <a:solidFill>
                <a:srgbClr val="FF0000"/>
              </a:solidFill>
            </a:endParaRPr>
          </a:p>
          <a:p>
            <a:r>
              <a:rPr lang="en-GB" sz="1300" dirty="0"/>
              <a:t>This is how this item looks on paper, when presented in a pencil and paper test. Instructions would say something along the lines of:</a:t>
            </a:r>
          </a:p>
          <a:p>
            <a:endParaRPr lang="en-GB" sz="1300" dirty="0"/>
          </a:p>
          <a:p>
            <a:pPr defTabSz="966155">
              <a:defRPr/>
            </a:pPr>
            <a:r>
              <a:rPr lang="en-US" b="0" dirty="0"/>
              <a:t>Draw </a:t>
            </a:r>
            <a:r>
              <a:rPr lang="en-US" b="1" dirty="0"/>
              <a:t>six</a:t>
            </a:r>
            <a:r>
              <a:rPr lang="en-US" b="0" dirty="0"/>
              <a:t> lines to match each chemical</a:t>
            </a:r>
            <a:r>
              <a:rPr lang="en-US" b="0" baseline="0" dirty="0"/>
              <a:t> to the type of acid it is.</a:t>
            </a:r>
            <a:endParaRPr lang="en-GB" b="0" dirty="0"/>
          </a:p>
          <a:p>
            <a:endParaRPr lang="en-GB" dirty="0">
              <a:solidFill>
                <a:srgbClr val="FF0000"/>
              </a:solidFill>
            </a:endParaRPr>
          </a:p>
        </p:txBody>
      </p:sp>
      <p:sp>
        <p:nvSpPr>
          <p:cNvPr id="4" name="Slide Number Placeholder 3"/>
          <p:cNvSpPr>
            <a:spLocks noGrp="1"/>
          </p:cNvSpPr>
          <p:nvPr>
            <p:ph type="sldNum" sz="quarter" idx="10"/>
          </p:nvPr>
        </p:nvSpPr>
        <p:spPr/>
        <p:txBody>
          <a:bodyPr/>
          <a:lstStyle/>
          <a:p>
            <a:fld id="{E64F0672-232E-4C5B-A17C-18881AD76DE1}" type="slidenum">
              <a:rPr lang="en-GB" smtClean="0"/>
              <a:t>9</a:t>
            </a:fld>
            <a:endParaRPr lang="en-GB"/>
          </a:p>
        </p:txBody>
      </p:sp>
    </p:spTree>
    <p:extLst>
      <p:ext uri="{BB962C8B-B14F-4D97-AF65-F5344CB8AC3E}">
        <p14:creationId xmlns:p14="http://schemas.microsoft.com/office/powerpoint/2010/main" val="101371194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3" name="Picture 2" descr="A close up of a sign&#10;&#10;Description generated with very high confidence">
            <a:extLst>
              <a:ext uri="{FF2B5EF4-FFF2-40B4-BE49-F238E27FC236}">
                <a16:creationId xmlns:a16="http://schemas.microsoft.com/office/drawing/2014/main" id="{10BD3771-2762-4ABF-AD6D-DD5265F8C6F0}"/>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442800" y="504000"/>
            <a:ext cx="1699200" cy="529750"/>
          </a:xfrm>
          <a:prstGeom prst="rect">
            <a:avLst/>
          </a:prstGeom>
        </p:spPr>
      </p:pic>
      <p:grpSp>
        <p:nvGrpSpPr>
          <p:cNvPr id="4" name="Group 3">
            <a:extLst>
              <a:ext uri="{FF2B5EF4-FFF2-40B4-BE49-F238E27FC236}">
                <a16:creationId xmlns:a16="http://schemas.microsoft.com/office/drawing/2014/main" id="{CB86FC03-CC7A-49B6-8E9A-A0AE5B45E5D1}"/>
              </a:ext>
            </a:extLst>
          </p:cNvPr>
          <p:cNvGrpSpPr/>
          <p:nvPr userDrawn="1"/>
        </p:nvGrpSpPr>
        <p:grpSpPr>
          <a:xfrm>
            <a:off x="6739689" y="3624724"/>
            <a:ext cx="1972311" cy="2260600"/>
            <a:chOff x="6739689" y="3624724"/>
            <a:chExt cx="1972311" cy="2260600"/>
          </a:xfrm>
        </p:grpSpPr>
        <p:sp>
          <p:nvSpPr>
            <p:cNvPr id="22" name="Oval 21">
              <a:extLst>
                <a:ext uri="{FF2B5EF4-FFF2-40B4-BE49-F238E27FC236}">
                  <a16:creationId xmlns:a16="http://schemas.microsoft.com/office/drawing/2014/main" id="{8F5952BC-6C1B-4BDD-91B5-B8D4D713CF04}"/>
                </a:ext>
              </a:extLst>
            </p:cNvPr>
            <p:cNvSpPr/>
            <p:nvPr userDrawn="1"/>
          </p:nvSpPr>
          <p:spPr>
            <a:xfrm>
              <a:off x="6739689" y="3624724"/>
              <a:ext cx="575587" cy="57587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sp>
          <p:nvSpPr>
            <p:cNvPr id="24" name="Oval 23">
              <a:extLst>
                <a:ext uri="{FF2B5EF4-FFF2-40B4-BE49-F238E27FC236}">
                  <a16:creationId xmlns:a16="http://schemas.microsoft.com/office/drawing/2014/main" id="{7565D552-A246-40F6-9CD6-F0C29BA9F8DB}"/>
                </a:ext>
              </a:extLst>
            </p:cNvPr>
            <p:cNvSpPr/>
            <p:nvPr userDrawn="1"/>
          </p:nvSpPr>
          <p:spPr>
            <a:xfrm>
              <a:off x="7431525" y="4042642"/>
              <a:ext cx="575587" cy="57587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sp>
          <p:nvSpPr>
            <p:cNvPr id="25" name="Oval 24">
              <a:extLst>
                <a:ext uri="{FF2B5EF4-FFF2-40B4-BE49-F238E27FC236}">
                  <a16:creationId xmlns:a16="http://schemas.microsoft.com/office/drawing/2014/main" id="{523BB731-0F13-49F8-8AEE-84900E758FD4}"/>
                </a:ext>
              </a:extLst>
            </p:cNvPr>
            <p:cNvSpPr/>
            <p:nvPr userDrawn="1"/>
          </p:nvSpPr>
          <p:spPr>
            <a:xfrm>
              <a:off x="8136413" y="4473619"/>
              <a:ext cx="575587" cy="57587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sp>
          <p:nvSpPr>
            <p:cNvPr id="26" name="Oval 25">
              <a:extLst>
                <a:ext uri="{FF2B5EF4-FFF2-40B4-BE49-F238E27FC236}">
                  <a16:creationId xmlns:a16="http://schemas.microsoft.com/office/drawing/2014/main" id="{F5292E9B-34DD-4672-A526-2EA2259C43ED}"/>
                </a:ext>
              </a:extLst>
            </p:cNvPr>
            <p:cNvSpPr/>
            <p:nvPr userDrawn="1"/>
          </p:nvSpPr>
          <p:spPr>
            <a:xfrm>
              <a:off x="6739689" y="4473619"/>
              <a:ext cx="575532" cy="575815"/>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sp>
          <p:nvSpPr>
            <p:cNvPr id="27" name="Oval 26">
              <a:extLst>
                <a:ext uri="{FF2B5EF4-FFF2-40B4-BE49-F238E27FC236}">
                  <a16:creationId xmlns:a16="http://schemas.microsoft.com/office/drawing/2014/main" id="{7F9325D3-CE9C-4282-980B-3E044137A762}"/>
                </a:ext>
              </a:extLst>
            </p:cNvPr>
            <p:cNvSpPr/>
            <p:nvPr userDrawn="1"/>
          </p:nvSpPr>
          <p:spPr>
            <a:xfrm>
              <a:off x="7444578" y="4891537"/>
              <a:ext cx="575532" cy="575815"/>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sp>
          <p:nvSpPr>
            <p:cNvPr id="28" name="Oval 27">
              <a:extLst>
                <a:ext uri="{FF2B5EF4-FFF2-40B4-BE49-F238E27FC236}">
                  <a16:creationId xmlns:a16="http://schemas.microsoft.com/office/drawing/2014/main" id="{D41AF343-1E3E-4E79-912C-FD5C246E26FC}"/>
                </a:ext>
              </a:extLst>
            </p:cNvPr>
            <p:cNvSpPr/>
            <p:nvPr userDrawn="1"/>
          </p:nvSpPr>
          <p:spPr>
            <a:xfrm>
              <a:off x="6739689" y="5309454"/>
              <a:ext cx="575587" cy="57587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grpSp>
      <p:sp>
        <p:nvSpPr>
          <p:cNvPr id="8" name="Text Placeholder 7">
            <a:extLst>
              <a:ext uri="{FF2B5EF4-FFF2-40B4-BE49-F238E27FC236}">
                <a16:creationId xmlns:a16="http://schemas.microsoft.com/office/drawing/2014/main" id="{B408FF0F-97FA-4964-BCA6-FC0BF8322C49}"/>
              </a:ext>
            </a:extLst>
          </p:cNvPr>
          <p:cNvSpPr>
            <a:spLocks noGrp="1"/>
          </p:cNvSpPr>
          <p:nvPr userDrawn="1">
            <p:ph type="body" sz="quarter" idx="10" hasCustomPrompt="1"/>
          </p:nvPr>
        </p:nvSpPr>
        <p:spPr>
          <a:xfrm>
            <a:off x="468000" y="1803103"/>
            <a:ext cx="8204120" cy="1053177"/>
          </a:xfrm>
        </p:spPr>
        <p:txBody>
          <a:bodyPr>
            <a:noAutofit/>
          </a:bodyPr>
          <a:lstStyle>
            <a:lvl1pPr>
              <a:lnSpc>
                <a:spcPts val="4000"/>
              </a:lnSpc>
              <a:spcAft>
                <a:spcPts val="0"/>
              </a:spcAft>
              <a:defRPr sz="3600" b="1">
                <a:solidFill>
                  <a:schemeClr val="accent2"/>
                </a:solidFill>
              </a:defRPr>
            </a:lvl1pPr>
            <a:lvl2pPr>
              <a:lnSpc>
                <a:spcPts val="4000"/>
              </a:lnSpc>
              <a:spcAft>
                <a:spcPts val="0"/>
              </a:spcAft>
              <a:defRPr sz="3600" b="1">
                <a:solidFill>
                  <a:schemeClr val="accent1"/>
                </a:solidFill>
              </a:defRPr>
            </a:lvl2pPr>
          </a:lstStyle>
          <a:p>
            <a:r>
              <a:rPr lang="en-GB" dirty="0"/>
              <a:t>Title here over one</a:t>
            </a:r>
          </a:p>
          <a:p>
            <a:r>
              <a:rPr lang="en-GB" dirty="0"/>
              <a:t>or two lines</a:t>
            </a:r>
          </a:p>
        </p:txBody>
      </p:sp>
      <p:cxnSp>
        <p:nvCxnSpPr>
          <p:cNvPr id="23" name="Straight Connector 22">
            <a:extLst>
              <a:ext uri="{FF2B5EF4-FFF2-40B4-BE49-F238E27FC236}">
                <a16:creationId xmlns:a16="http://schemas.microsoft.com/office/drawing/2014/main" id="{5C2936E9-F440-4AB1-9E3C-36C9A1E2B6B6}"/>
              </a:ext>
            </a:extLst>
          </p:cNvPr>
          <p:cNvCxnSpPr/>
          <p:nvPr userDrawn="1"/>
        </p:nvCxnSpPr>
        <p:spPr>
          <a:xfrm>
            <a:off x="468000" y="6380771"/>
            <a:ext cx="8244000" cy="0"/>
          </a:xfrm>
          <a:prstGeom prst="line">
            <a:avLst/>
          </a:prstGeom>
          <a:ln w="31750" cap="rnd">
            <a:solidFill>
              <a:schemeClr val="accent2"/>
            </a:solidFill>
            <a:prstDash val="sysDot"/>
            <a:round/>
          </a:ln>
        </p:spPr>
        <p:style>
          <a:lnRef idx="1">
            <a:schemeClr val="accent1"/>
          </a:lnRef>
          <a:fillRef idx="0">
            <a:schemeClr val="accent1"/>
          </a:fillRef>
          <a:effectRef idx="0">
            <a:schemeClr val="accent1"/>
          </a:effectRef>
          <a:fontRef idx="minor">
            <a:schemeClr val="tx1"/>
          </a:fontRef>
        </p:style>
      </p:cxnSp>
      <p:sp>
        <p:nvSpPr>
          <p:cNvPr id="16" name="Text Placeholder 7">
            <a:extLst>
              <a:ext uri="{FF2B5EF4-FFF2-40B4-BE49-F238E27FC236}">
                <a16:creationId xmlns:a16="http://schemas.microsoft.com/office/drawing/2014/main" id="{B395CD20-C764-4A8B-87FB-AA7A0C010FD2}"/>
              </a:ext>
            </a:extLst>
          </p:cNvPr>
          <p:cNvSpPr>
            <a:spLocks noGrp="1"/>
          </p:cNvSpPr>
          <p:nvPr userDrawn="1">
            <p:ph type="body" sz="quarter" idx="11" hasCustomPrompt="1"/>
          </p:nvPr>
        </p:nvSpPr>
        <p:spPr>
          <a:xfrm>
            <a:off x="468000" y="4718199"/>
            <a:ext cx="6142332" cy="1167125"/>
          </a:xfrm>
        </p:spPr>
        <p:txBody>
          <a:bodyPr>
            <a:normAutofit/>
          </a:bodyPr>
          <a:lstStyle>
            <a:lvl1pPr>
              <a:lnSpc>
                <a:spcPts val="2000"/>
              </a:lnSpc>
              <a:spcAft>
                <a:spcPts val="0"/>
              </a:spcAft>
              <a:defRPr sz="2000" b="0">
                <a:solidFill>
                  <a:schemeClr val="tx1"/>
                </a:solidFill>
              </a:defRPr>
            </a:lvl1pPr>
            <a:lvl2pPr>
              <a:lnSpc>
                <a:spcPts val="3600"/>
              </a:lnSpc>
              <a:spcBef>
                <a:spcPts val="1200"/>
              </a:spcBef>
              <a:spcAft>
                <a:spcPts val="0"/>
              </a:spcAft>
              <a:defRPr sz="2600" b="1">
                <a:solidFill>
                  <a:schemeClr val="tx1"/>
                </a:solidFill>
              </a:defRPr>
            </a:lvl2pPr>
          </a:lstStyle>
          <a:p>
            <a:r>
              <a:rPr lang="en-GB" dirty="0"/>
              <a:t>Presenter/Author</a:t>
            </a:r>
          </a:p>
        </p:txBody>
      </p:sp>
      <p:cxnSp>
        <p:nvCxnSpPr>
          <p:cNvPr id="18" name="Straight Connector 17">
            <a:extLst>
              <a:ext uri="{FF2B5EF4-FFF2-40B4-BE49-F238E27FC236}">
                <a16:creationId xmlns:a16="http://schemas.microsoft.com/office/drawing/2014/main" id="{21A33F50-9C33-47CB-9A70-ED813DE59BD2}"/>
              </a:ext>
            </a:extLst>
          </p:cNvPr>
          <p:cNvCxnSpPr/>
          <p:nvPr userDrawn="1"/>
        </p:nvCxnSpPr>
        <p:spPr>
          <a:xfrm>
            <a:off x="468000" y="2919825"/>
            <a:ext cx="8244000" cy="0"/>
          </a:xfrm>
          <a:prstGeom prst="line">
            <a:avLst/>
          </a:prstGeom>
          <a:ln w="31750" cap="rnd">
            <a:solidFill>
              <a:schemeClr val="accent2"/>
            </a:solidFill>
            <a:prstDash val="sysDot"/>
            <a:round/>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48FA699B-B65A-4A3A-8FA6-D7DB88EC629D}"/>
              </a:ext>
            </a:extLst>
          </p:cNvPr>
          <p:cNvCxnSpPr/>
          <p:nvPr userDrawn="1"/>
        </p:nvCxnSpPr>
        <p:spPr>
          <a:xfrm>
            <a:off x="468000" y="1691149"/>
            <a:ext cx="8244000" cy="0"/>
          </a:xfrm>
          <a:prstGeom prst="line">
            <a:avLst/>
          </a:prstGeom>
          <a:ln w="31750" cap="rnd">
            <a:solidFill>
              <a:schemeClr val="accent2"/>
            </a:solidFill>
            <a:prstDash val="sysDot"/>
            <a:round/>
          </a:ln>
        </p:spPr>
        <p:style>
          <a:lnRef idx="1">
            <a:schemeClr val="accent1"/>
          </a:lnRef>
          <a:fillRef idx="0">
            <a:schemeClr val="accent1"/>
          </a:fillRef>
          <a:effectRef idx="0">
            <a:schemeClr val="accent1"/>
          </a:effectRef>
          <a:fontRef idx="minor">
            <a:schemeClr val="tx1"/>
          </a:fontRef>
        </p:style>
      </p:cxnSp>
      <p:sp>
        <p:nvSpPr>
          <p:cNvPr id="20" name="Text Placeholder 7">
            <a:extLst>
              <a:ext uri="{FF2B5EF4-FFF2-40B4-BE49-F238E27FC236}">
                <a16:creationId xmlns:a16="http://schemas.microsoft.com/office/drawing/2014/main" id="{9B83ADF7-C4D0-4E8B-9038-81921E708BC8}"/>
              </a:ext>
            </a:extLst>
          </p:cNvPr>
          <p:cNvSpPr>
            <a:spLocks noGrp="1"/>
          </p:cNvSpPr>
          <p:nvPr userDrawn="1">
            <p:ph type="body" sz="quarter" idx="12" hasCustomPrompt="1"/>
          </p:nvPr>
        </p:nvSpPr>
        <p:spPr>
          <a:xfrm>
            <a:off x="468000" y="3340970"/>
            <a:ext cx="6142332" cy="1053177"/>
          </a:xfrm>
        </p:spPr>
        <p:txBody>
          <a:bodyPr>
            <a:noAutofit/>
          </a:bodyPr>
          <a:lstStyle>
            <a:lvl1pPr>
              <a:lnSpc>
                <a:spcPts val="2800"/>
              </a:lnSpc>
              <a:spcAft>
                <a:spcPts val="0"/>
              </a:spcAft>
              <a:defRPr sz="2800" b="1">
                <a:solidFill>
                  <a:schemeClr val="tx1"/>
                </a:solidFill>
              </a:defRPr>
            </a:lvl1pPr>
            <a:lvl2pPr>
              <a:lnSpc>
                <a:spcPts val="4000"/>
              </a:lnSpc>
              <a:spcAft>
                <a:spcPts val="0"/>
              </a:spcAft>
              <a:defRPr sz="3600" b="1">
                <a:solidFill>
                  <a:schemeClr val="accent1"/>
                </a:solidFill>
              </a:defRPr>
            </a:lvl2pPr>
          </a:lstStyle>
          <a:p>
            <a:r>
              <a:rPr lang="en-GB" dirty="0"/>
              <a:t>Subtitle here</a:t>
            </a:r>
          </a:p>
        </p:txBody>
      </p:sp>
      <p:sp>
        <p:nvSpPr>
          <p:cNvPr id="29" name="Footer Placeholder 4">
            <a:extLst>
              <a:ext uri="{FF2B5EF4-FFF2-40B4-BE49-F238E27FC236}">
                <a16:creationId xmlns:a16="http://schemas.microsoft.com/office/drawing/2014/main" id="{E8D2A0BA-632B-4530-9B6F-F844B96E9DBC}"/>
              </a:ext>
            </a:extLst>
          </p:cNvPr>
          <p:cNvSpPr>
            <a:spLocks noGrp="1"/>
          </p:cNvSpPr>
          <p:nvPr userDrawn="1">
            <p:ph type="ftr" sz="quarter" idx="3"/>
          </p:nvPr>
        </p:nvSpPr>
        <p:spPr>
          <a:xfrm>
            <a:off x="468000" y="6480000"/>
            <a:ext cx="5486400" cy="252000"/>
          </a:xfrm>
          <a:prstGeom prst="rect">
            <a:avLst/>
          </a:prstGeom>
        </p:spPr>
        <p:txBody>
          <a:bodyPr vert="horz" lIns="0" tIns="0" rIns="0" bIns="0" rtlCol="0" anchor="t" anchorCtr="0"/>
          <a:lstStyle>
            <a:lvl1pPr algn="l">
              <a:defRPr sz="800" b="0">
                <a:solidFill>
                  <a:sysClr val="windowText" lastClr="000000"/>
                </a:solidFill>
              </a:defRPr>
            </a:lvl1pPr>
          </a:lstStyle>
          <a:p>
            <a:r>
              <a:rPr lang="en-GB"/>
              <a:t>Restricted</a:t>
            </a:r>
            <a:endParaRPr lang="en-GB" dirty="0"/>
          </a:p>
        </p:txBody>
      </p:sp>
    </p:spTree>
    <p:extLst>
      <p:ext uri="{BB962C8B-B14F-4D97-AF65-F5344CB8AC3E}">
        <p14:creationId xmlns:p14="http://schemas.microsoft.com/office/powerpoint/2010/main" val="3257123434"/>
      </p:ext>
    </p:extLst>
  </p:cSld>
  <p:clrMapOvr>
    <a:masterClrMapping/>
  </p:clrMapOvr>
  <p:extLst mod="1">
    <p:ext uri="{DCECCB84-F9BA-43D5-87BE-67443E8EF086}">
      <p15:sldGuideLst xmlns:p15="http://schemas.microsoft.com/office/powerpoint/2012/main">
        <p15:guide id="1" orient="horz" pos="4110" userDrawn="1">
          <p15:clr>
            <a:srgbClr val="FBAE40"/>
          </p15:clr>
        </p15:guide>
        <p15:guide id="2" pos="511"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5" name="Picture 4"/>
          <p:cNvPicPr>
            <a:picLocks noChangeAspect="1"/>
          </p:cNvPicPr>
          <p:nvPr/>
        </p:nvPicPr>
        <p:blipFill>
          <a:blip r:embed="rId2" cstate="print"/>
          <a:srcRect/>
          <a:stretch>
            <a:fillRect/>
          </a:stretch>
        </p:blipFill>
        <p:spPr bwMode="auto">
          <a:xfrm>
            <a:off x="4284663" y="3149600"/>
            <a:ext cx="4497387" cy="3422650"/>
          </a:xfrm>
          <a:prstGeom prst="rect">
            <a:avLst/>
          </a:prstGeom>
          <a:noFill/>
          <a:ln w="9525">
            <a:noFill/>
            <a:miter lim="800000"/>
            <a:headEnd/>
            <a:tailEnd/>
          </a:ln>
        </p:spPr>
      </p:pic>
      <p:pic>
        <p:nvPicPr>
          <p:cNvPr id="6" name="Picture 5"/>
          <p:cNvPicPr>
            <a:picLocks noChangeAspect="1"/>
          </p:cNvPicPr>
          <p:nvPr/>
        </p:nvPicPr>
        <p:blipFill>
          <a:blip r:embed="rId3" cstate="print"/>
          <a:srcRect/>
          <a:stretch>
            <a:fillRect/>
          </a:stretch>
        </p:blipFill>
        <p:spPr bwMode="auto">
          <a:xfrm>
            <a:off x="360363" y="179388"/>
            <a:ext cx="1800225" cy="2254250"/>
          </a:xfrm>
          <a:prstGeom prst="rect">
            <a:avLst/>
          </a:prstGeom>
          <a:noFill/>
          <a:ln w="9525">
            <a:noFill/>
            <a:miter lim="800000"/>
            <a:headEnd/>
            <a:tailEnd/>
          </a:ln>
        </p:spPr>
      </p:pic>
      <p:sp>
        <p:nvSpPr>
          <p:cNvPr id="2" name="Title 1"/>
          <p:cNvSpPr>
            <a:spLocks noGrp="1"/>
          </p:cNvSpPr>
          <p:nvPr>
            <p:ph type="ctrTitle"/>
          </p:nvPr>
        </p:nvSpPr>
        <p:spPr>
          <a:xfrm>
            <a:off x="3168000" y="443001"/>
            <a:ext cx="5616000" cy="553998"/>
          </a:xfrm>
        </p:spPr>
        <p:txBody>
          <a:bodyPr lIns="0" tIns="0" rIns="0" bIns="0" anchor="t">
            <a:spAutoFit/>
          </a:bodyPr>
          <a:lstStyle>
            <a:lvl1pPr>
              <a:defRPr>
                <a:solidFill>
                  <a:schemeClr val="accent6"/>
                </a:solidFill>
              </a:defRPr>
            </a:lvl1pPr>
          </a:lstStyle>
          <a:p>
            <a:r>
              <a:rPr lang="en-US"/>
              <a:t>Click to edit Master title style</a:t>
            </a:r>
            <a:endParaRPr lang="en-GB" dirty="0"/>
          </a:p>
        </p:txBody>
      </p:sp>
      <p:sp>
        <p:nvSpPr>
          <p:cNvPr id="3" name="Subtitle 2"/>
          <p:cNvSpPr>
            <a:spLocks noGrp="1"/>
          </p:cNvSpPr>
          <p:nvPr>
            <p:ph type="subTitle" idx="1"/>
          </p:nvPr>
        </p:nvSpPr>
        <p:spPr>
          <a:xfrm>
            <a:off x="3168000" y="1440000"/>
            <a:ext cx="5616000" cy="430887"/>
          </a:xfrm>
        </p:spPr>
        <p:txBody>
          <a:bodyPr>
            <a:spAutoFit/>
          </a:bodyPr>
          <a:lstStyle>
            <a:lvl1pPr marL="0" marR="0" indent="0" algn="l" defTabSz="914400" rtl="0" eaLnBrk="1" fontAlgn="auto" latinLnBrk="0" hangingPunct="1">
              <a:lnSpc>
                <a:spcPct val="100000"/>
              </a:lnSpc>
              <a:spcBef>
                <a:spcPct val="20000"/>
              </a:spcBef>
              <a:spcAft>
                <a:spcPts val="0"/>
              </a:spcAft>
              <a:buClrTx/>
              <a:buSzTx/>
              <a:buFont typeface="Arial" pitchFamily="34" charset="0"/>
              <a:buNone/>
              <a:tabLst/>
              <a:defRPr sz="2800" b="1" baseline="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11" name="Content Placeholder 10"/>
          <p:cNvSpPr>
            <a:spLocks noGrp="1"/>
          </p:cNvSpPr>
          <p:nvPr>
            <p:ph sz="quarter" idx="10"/>
          </p:nvPr>
        </p:nvSpPr>
        <p:spPr>
          <a:xfrm>
            <a:off x="3168000" y="2520000"/>
            <a:ext cx="5616000" cy="360000"/>
          </a:xfrm>
        </p:spPr>
        <p:txBody>
          <a:bodyPr>
            <a:normAutofit/>
          </a:bodyPr>
          <a:lstStyle>
            <a:lvl1pPr marL="0" indent="0">
              <a:buNone/>
              <a:defRPr sz="2000" b="1">
                <a:solidFill>
                  <a:schemeClr val="accent6"/>
                </a:solidFill>
              </a:defRPr>
            </a:lvl1pPr>
            <a:lvl5pPr>
              <a:defRPr baseline="0"/>
            </a:lvl5pPr>
          </a:lstStyle>
          <a:p>
            <a:pPr lvl="0"/>
            <a:r>
              <a:rPr lang="en-US"/>
              <a:t>Click to edit Master text styles</a:t>
            </a:r>
          </a:p>
        </p:txBody>
      </p:sp>
    </p:spTree>
    <p:extLst>
      <p:ext uri="{BB962C8B-B14F-4D97-AF65-F5344CB8AC3E}">
        <p14:creationId xmlns:p14="http://schemas.microsoft.com/office/powerpoint/2010/main" val="217321452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Single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6" name="Text Placeholder 5"/>
          <p:cNvSpPr>
            <a:spLocks noGrp="1"/>
          </p:cNvSpPr>
          <p:nvPr>
            <p:ph type="body" sz="quarter" idx="10"/>
          </p:nvPr>
        </p:nvSpPr>
        <p:spPr>
          <a:xfrm>
            <a:off x="360000" y="1980000"/>
            <a:ext cx="8424000" cy="4500000"/>
          </a:xfrm>
        </p:spPr>
        <p:txBody>
          <a:bodyPr/>
          <a:lstStyle>
            <a:lvl5pPr>
              <a:defRPr>
                <a:solidFill>
                  <a:schemeClr val="accent6"/>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Tree>
    <p:extLst>
      <p:ext uri="{BB962C8B-B14F-4D97-AF65-F5344CB8AC3E}">
        <p14:creationId xmlns:p14="http://schemas.microsoft.com/office/powerpoint/2010/main" val="311906270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dirty="0"/>
          </a:p>
        </p:txBody>
      </p:sp>
      <p:sp>
        <p:nvSpPr>
          <p:cNvPr id="3" name="Content Placeholder 2"/>
          <p:cNvSpPr>
            <a:spLocks noGrp="1"/>
          </p:cNvSpPr>
          <p:nvPr>
            <p:ph idx="1"/>
          </p:nvPr>
        </p:nvSpPr>
        <p:spPr>
          <a:xfrm>
            <a:off x="360000" y="1980000"/>
            <a:ext cx="8424000" cy="4680000"/>
          </a:xfrm>
        </p:spPr>
        <p:txBody>
          <a:bodyPr/>
          <a:lstStyle>
            <a:lvl5pPr>
              <a:defRPr>
                <a:solidFill>
                  <a:schemeClr val="accent6"/>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Tree>
    <p:extLst>
      <p:ext uri="{BB962C8B-B14F-4D97-AF65-F5344CB8AC3E}">
        <p14:creationId xmlns:p14="http://schemas.microsoft.com/office/powerpoint/2010/main" val="199691046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360000" y="4320000"/>
            <a:ext cx="8424000" cy="720000"/>
          </a:xfrm>
        </p:spPr>
        <p:txBody>
          <a:bodyPr lIns="0" rIns="0" bIns="0" anchor="t">
            <a:normAutofit/>
          </a:bodyPr>
          <a:lstStyle>
            <a:lvl1pPr algn="l">
              <a:defRPr sz="3600" b="1" cap="none"/>
            </a:lvl1pPr>
          </a:lstStyle>
          <a:p>
            <a:r>
              <a:rPr lang="en-US"/>
              <a:t>Click to edit Master title style</a:t>
            </a:r>
            <a:endParaRPr lang="en-GB" dirty="0"/>
          </a:p>
        </p:txBody>
      </p:sp>
      <p:sp>
        <p:nvSpPr>
          <p:cNvPr id="3" name="Text Placeholder 2"/>
          <p:cNvSpPr>
            <a:spLocks noGrp="1"/>
          </p:cNvSpPr>
          <p:nvPr>
            <p:ph type="body" idx="1"/>
          </p:nvPr>
        </p:nvSpPr>
        <p:spPr>
          <a:xfrm>
            <a:off x="360000" y="3060000"/>
            <a:ext cx="8424000" cy="1080000"/>
          </a:xfrm>
        </p:spPr>
        <p:txBody>
          <a:bodyPr anchor="b"/>
          <a:lstStyle>
            <a:lvl1pPr marL="0" indent="0">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360265191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dirty="0"/>
          </a:p>
        </p:txBody>
      </p:sp>
      <p:sp>
        <p:nvSpPr>
          <p:cNvPr id="3" name="Content Placeholder 2"/>
          <p:cNvSpPr>
            <a:spLocks noGrp="1"/>
          </p:cNvSpPr>
          <p:nvPr>
            <p:ph sz="half" idx="1"/>
          </p:nvPr>
        </p:nvSpPr>
        <p:spPr>
          <a:xfrm>
            <a:off x="360000" y="1980000"/>
            <a:ext cx="4140000" cy="4320000"/>
          </a:xfrm>
        </p:spPr>
        <p:txBody>
          <a:bodyPr/>
          <a:lstStyle>
            <a:lvl1pPr>
              <a:defRPr sz="2800"/>
            </a:lvl1pPr>
            <a:lvl2pPr>
              <a:defRPr sz="2400"/>
            </a:lvl2pPr>
            <a:lvl3pPr>
              <a:defRPr sz="2000"/>
            </a:lvl3pPr>
            <a:lvl4pPr>
              <a:defRPr sz="1800"/>
            </a:lvl4pPr>
            <a:lvl5pPr>
              <a:defRPr sz="1800">
                <a:solidFill>
                  <a:schemeClr val="accent6"/>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4" name="Content Placeholder 3"/>
          <p:cNvSpPr>
            <a:spLocks noGrp="1"/>
          </p:cNvSpPr>
          <p:nvPr>
            <p:ph sz="half" idx="2"/>
          </p:nvPr>
        </p:nvSpPr>
        <p:spPr>
          <a:xfrm>
            <a:off x="4680000" y="1980000"/>
            <a:ext cx="4140000" cy="4320000"/>
          </a:xfrm>
        </p:spPr>
        <p:txBody>
          <a:bodyPr/>
          <a:lstStyle>
            <a:lvl1pPr>
              <a:defRPr sz="2800"/>
            </a:lvl1pPr>
            <a:lvl2pPr>
              <a:defRPr sz="2400"/>
            </a:lvl2pPr>
            <a:lvl3pPr>
              <a:defRPr sz="2000"/>
            </a:lvl3pPr>
            <a:lvl4pPr>
              <a:defRPr sz="1800"/>
            </a:lvl4pPr>
            <a:lvl5pPr>
              <a:defRPr sz="1800">
                <a:solidFill>
                  <a:schemeClr val="accent6"/>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Tree>
    <p:extLst>
      <p:ext uri="{BB962C8B-B14F-4D97-AF65-F5344CB8AC3E}">
        <p14:creationId xmlns:p14="http://schemas.microsoft.com/office/powerpoint/2010/main" val="141920164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360000" y="1980000"/>
            <a:ext cx="4140000" cy="72000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360000" y="2700000"/>
            <a:ext cx="4140000" cy="3960000"/>
          </a:xfrm>
        </p:spPr>
        <p:txBody>
          <a:bodyPr/>
          <a:lstStyle>
            <a:lvl1pPr>
              <a:defRPr sz="2400"/>
            </a:lvl1pPr>
            <a:lvl2pPr>
              <a:defRPr sz="2000"/>
            </a:lvl2pPr>
            <a:lvl3pPr>
              <a:defRPr sz="1800"/>
            </a:lvl3pPr>
            <a:lvl4pPr>
              <a:defRPr sz="1600"/>
            </a:lvl4pPr>
            <a:lvl5pPr>
              <a:defRPr sz="1600">
                <a:solidFill>
                  <a:schemeClr val="accent6"/>
                </a:solidFill>
              </a:defRPr>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5" name="Text Placeholder 4"/>
          <p:cNvSpPr>
            <a:spLocks noGrp="1"/>
          </p:cNvSpPr>
          <p:nvPr>
            <p:ph type="body" sz="quarter" idx="3"/>
          </p:nvPr>
        </p:nvSpPr>
        <p:spPr>
          <a:xfrm>
            <a:off x="4680000" y="1980000"/>
            <a:ext cx="4140000" cy="72000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80000" y="2700000"/>
            <a:ext cx="4140000" cy="3960000"/>
          </a:xfrm>
        </p:spPr>
        <p:txBody>
          <a:bodyPr/>
          <a:lstStyle>
            <a:lvl1pPr>
              <a:defRPr sz="2400"/>
            </a:lvl1pPr>
            <a:lvl2pPr>
              <a:defRPr sz="2000"/>
            </a:lvl2pPr>
            <a:lvl3pPr>
              <a:defRPr sz="1800"/>
            </a:lvl3pPr>
            <a:lvl4pPr>
              <a:defRPr sz="1600"/>
            </a:lvl4pPr>
            <a:lvl5pPr>
              <a:defRPr sz="1600">
                <a:solidFill>
                  <a:schemeClr val="accent6"/>
                </a:solidFill>
              </a:defRPr>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Tree>
    <p:extLst>
      <p:ext uri="{BB962C8B-B14F-4D97-AF65-F5344CB8AC3E}">
        <p14:creationId xmlns:p14="http://schemas.microsoft.com/office/powerpoint/2010/main" val="114706655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Tree>
    <p:extLst>
      <p:ext uri="{BB962C8B-B14F-4D97-AF65-F5344CB8AC3E}">
        <p14:creationId xmlns:p14="http://schemas.microsoft.com/office/powerpoint/2010/main" val="92686659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99471994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60000" y="1980000"/>
            <a:ext cx="2808000" cy="720000"/>
          </a:xfrm>
        </p:spPr>
        <p:txBody>
          <a:bodyPr lIns="0" tIns="0" rIns="0" bIns="0" anchor="b"/>
          <a:lstStyle>
            <a:lvl1pPr algn="l">
              <a:defRPr sz="2000" b="1"/>
            </a:lvl1pPr>
          </a:lstStyle>
          <a:p>
            <a:r>
              <a:rPr lang="en-US"/>
              <a:t>Click to edit Master title style</a:t>
            </a:r>
            <a:endParaRPr lang="en-GB" dirty="0"/>
          </a:p>
        </p:txBody>
      </p:sp>
      <p:sp>
        <p:nvSpPr>
          <p:cNvPr id="3" name="Content Placeholder 2"/>
          <p:cNvSpPr>
            <a:spLocks noGrp="1"/>
          </p:cNvSpPr>
          <p:nvPr>
            <p:ph idx="1"/>
          </p:nvPr>
        </p:nvSpPr>
        <p:spPr>
          <a:xfrm>
            <a:off x="3168000" y="360000"/>
            <a:ext cx="5616000" cy="6480000"/>
          </a:xfrm>
        </p:spPr>
        <p:txBody>
          <a:bodyPr/>
          <a:lstStyle>
            <a:lvl1pPr>
              <a:defRPr sz="3200"/>
            </a:lvl1pPr>
            <a:lvl2pPr>
              <a:defRPr sz="2800"/>
            </a:lvl2pPr>
            <a:lvl3pPr>
              <a:defRPr sz="2400"/>
            </a:lvl3pPr>
            <a:lvl4pPr>
              <a:defRPr sz="2000"/>
            </a:lvl4pPr>
            <a:lvl5pPr>
              <a:defRPr sz="2000">
                <a:solidFill>
                  <a:schemeClr val="accent6"/>
                </a:solidFill>
              </a:defRPr>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4" name="Text Placeholder 3"/>
          <p:cNvSpPr>
            <a:spLocks noGrp="1"/>
          </p:cNvSpPr>
          <p:nvPr>
            <p:ph type="body" sz="half" idx="2"/>
          </p:nvPr>
        </p:nvSpPr>
        <p:spPr>
          <a:xfrm>
            <a:off x="360000" y="2880000"/>
            <a:ext cx="2808000" cy="36000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316651689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80000" y="5400000"/>
            <a:ext cx="6984000" cy="360000"/>
          </a:xfrm>
        </p:spPr>
        <p:txBody>
          <a:bodyPr lIns="0" tIns="0" rIns="0" bIns="0" anchor="b"/>
          <a:lstStyle>
            <a:lvl1pPr algn="l">
              <a:defRPr sz="2000" b="1"/>
            </a:lvl1pPr>
          </a:lstStyle>
          <a:p>
            <a:r>
              <a:rPr lang="en-US"/>
              <a:t>Click to edit Master title style</a:t>
            </a:r>
            <a:endParaRPr lang="en-GB" dirty="0"/>
          </a:p>
        </p:txBody>
      </p:sp>
      <p:sp>
        <p:nvSpPr>
          <p:cNvPr id="3" name="Picture Placeholder 2"/>
          <p:cNvSpPr>
            <a:spLocks noGrp="1"/>
          </p:cNvSpPr>
          <p:nvPr>
            <p:ph type="pic" idx="1"/>
          </p:nvPr>
        </p:nvSpPr>
        <p:spPr>
          <a:xfrm>
            <a:off x="1980000" y="360000"/>
            <a:ext cx="6984000" cy="50400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endParaRPr lang="en-GB" noProof="0" dirty="0"/>
          </a:p>
        </p:txBody>
      </p:sp>
      <p:sp>
        <p:nvSpPr>
          <p:cNvPr id="4" name="Text Placeholder 3"/>
          <p:cNvSpPr>
            <a:spLocks noGrp="1"/>
          </p:cNvSpPr>
          <p:nvPr>
            <p:ph type="body" sz="half" idx="2"/>
          </p:nvPr>
        </p:nvSpPr>
        <p:spPr>
          <a:xfrm>
            <a:off x="1980000" y="5760000"/>
            <a:ext cx="6984000" cy="7200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57845947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sp>
        <p:nvSpPr>
          <p:cNvPr id="22" name="Rectangle 21">
            <a:extLst>
              <a:ext uri="{FF2B5EF4-FFF2-40B4-BE49-F238E27FC236}">
                <a16:creationId xmlns:a16="http://schemas.microsoft.com/office/drawing/2014/main" id="{A4E3B159-54E0-4A96-B272-516CE429BDDB}"/>
              </a:ext>
            </a:extLst>
          </p:cNvPr>
          <p:cNvSpPr/>
          <p:nvPr userDrawn="1"/>
        </p:nvSpPr>
        <p:spPr>
          <a:xfrm>
            <a:off x="0" y="1676401"/>
            <a:ext cx="9144000" cy="51816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Text Placeholder 7">
            <a:extLst>
              <a:ext uri="{FF2B5EF4-FFF2-40B4-BE49-F238E27FC236}">
                <a16:creationId xmlns:a16="http://schemas.microsoft.com/office/drawing/2014/main" id="{B408FF0F-97FA-4964-BCA6-FC0BF8322C49}"/>
              </a:ext>
            </a:extLst>
          </p:cNvPr>
          <p:cNvSpPr>
            <a:spLocks noGrp="1"/>
          </p:cNvSpPr>
          <p:nvPr>
            <p:ph type="body" sz="quarter" idx="10"/>
          </p:nvPr>
        </p:nvSpPr>
        <p:spPr>
          <a:xfrm>
            <a:off x="4320000" y="2160000"/>
            <a:ext cx="4019549" cy="1139208"/>
          </a:xfrm>
        </p:spPr>
        <p:txBody>
          <a:bodyPr>
            <a:normAutofit/>
          </a:bodyPr>
          <a:lstStyle>
            <a:lvl1pPr>
              <a:lnSpc>
                <a:spcPts val="3200"/>
              </a:lnSpc>
              <a:spcAft>
                <a:spcPts val="0"/>
              </a:spcAft>
              <a:defRPr sz="2800" b="0">
                <a:solidFill>
                  <a:schemeClr val="bg1"/>
                </a:solidFill>
              </a:defRPr>
            </a:lvl1pPr>
            <a:lvl2pPr>
              <a:lnSpc>
                <a:spcPts val="3200"/>
              </a:lnSpc>
              <a:spcAft>
                <a:spcPts val="0"/>
              </a:spcAft>
              <a:defRPr sz="2800">
                <a:solidFill>
                  <a:schemeClr val="bg1"/>
                </a:solidFill>
              </a:defRPr>
            </a:lvl2pPr>
          </a:lstStyle>
          <a:p>
            <a:pPr lvl="0"/>
            <a:r>
              <a:rPr lang="en-US"/>
              <a:t>Edit Master text styles</a:t>
            </a:r>
          </a:p>
          <a:p>
            <a:pPr lvl="1"/>
            <a:r>
              <a:rPr lang="en-US"/>
              <a:t>Second level</a:t>
            </a:r>
          </a:p>
        </p:txBody>
      </p:sp>
      <p:grpSp>
        <p:nvGrpSpPr>
          <p:cNvPr id="9" name="Group 8">
            <a:extLst>
              <a:ext uri="{FF2B5EF4-FFF2-40B4-BE49-F238E27FC236}">
                <a16:creationId xmlns:a16="http://schemas.microsoft.com/office/drawing/2014/main" id="{F77E2162-A6A4-4D05-92D7-0C0278883F36}"/>
              </a:ext>
            </a:extLst>
          </p:cNvPr>
          <p:cNvGrpSpPr>
            <a:grpSpLocks noChangeAspect="1"/>
          </p:cNvGrpSpPr>
          <p:nvPr userDrawn="1"/>
        </p:nvGrpSpPr>
        <p:grpSpPr>
          <a:xfrm>
            <a:off x="539999" y="2265973"/>
            <a:ext cx="3060000" cy="3507273"/>
            <a:chOff x="0" y="0"/>
            <a:chExt cx="1973726" cy="2261109"/>
          </a:xfrm>
          <a:solidFill>
            <a:schemeClr val="bg1"/>
          </a:solidFill>
        </p:grpSpPr>
        <p:sp>
          <p:nvSpPr>
            <p:cNvPr id="10" name="Oval 9">
              <a:extLst>
                <a:ext uri="{FF2B5EF4-FFF2-40B4-BE49-F238E27FC236}">
                  <a16:creationId xmlns:a16="http://schemas.microsoft.com/office/drawing/2014/main" id="{BB31D5BE-F747-4573-8F75-38E0ABC309D9}"/>
                </a:ext>
              </a:extLst>
            </p:cNvPr>
            <p:cNvSpPr/>
            <p:nvPr userDrawn="1"/>
          </p:nvSpPr>
          <p:spPr>
            <a:xfrm>
              <a:off x="0" y="0"/>
              <a:ext cx="576000" cy="57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sp>
          <p:nvSpPr>
            <p:cNvPr id="11" name="Oval 10">
              <a:extLst>
                <a:ext uri="{FF2B5EF4-FFF2-40B4-BE49-F238E27FC236}">
                  <a16:creationId xmlns:a16="http://schemas.microsoft.com/office/drawing/2014/main" id="{823715E7-1CC8-470B-93CC-27FA2E9020BF}"/>
                </a:ext>
              </a:extLst>
            </p:cNvPr>
            <p:cNvSpPr/>
            <p:nvPr userDrawn="1"/>
          </p:nvSpPr>
          <p:spPr>
            <a:xfrm>
              <a:off x="692332" y="418012"/>
              <a:ext cx="576000" cy="57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sp>
          <p:nvSpPr>
            <p:cNvPr id="12" name="Oval 11">
              <a:extLst>
                <a:ext uri="{FF2B5EF4-FFF2-40B4-BE49-F238E27FC236}">
                  <a16:creationId xmlns:a16="http://schemas.microsoft.com/office/drawing/2014/main" id="{458F3F55-A39F-4353-BBB0-2DA9A3ECDB1C}"/>
                </a:ext>
              </a:extLst>
            </p:cNvPr>
            <p:cNvSpPr/>
            <p:nvPr userDrawn="1"/>
          </p:nvSpPr>
          <p:spPr>
            <a:xfrm>
              <a:off x="1397726" y="849086"/>
              <a:ext cx="576000" cy="57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sp>
          <p:nvSpPr>
            <p:cNvPr id="13" name="Oval 12">
              <a:extLst>
                <a:ext uri="{FF2B5EF4-FFF2-40B4-BE49-F238E27FC236}">
                  <a16:creationId xmlns:a16="http://schemas.microsoft.com/office/drawing/2014/main" id="{C749DD86-6062-4A6F-8E79-654F1C799BA1}"/>
                </a:ext>
              </a:extLst>
            </p:cNvPr>
            <p:cNvSpPr/>
            <p:nvPr userDrawn="1"/>
          </p:nvSpPr>
          <p:spPr>
            <a:xfrm>
              <a:off x="0" y="849086"/>
              <a:ext cx="575945" cy="575945"/>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sp>
          <p:nvSpPr>
            <p:cNvPr id="14" name="Oval 13">
              <a:extLst>
                <a:ext uri="{FF2B5EF4-FFF2-40B4-BE49-F238E27FC236}">
                  <a16:creationId xmlns:a16="http://schemas.microsoft.com/office/drawing/2014/main" id="{46F0904D-EEF2-4DEA-BB7D-2FF6ED5023F0}"/>
                </a:ext>
              </a:extLst>
            </p:cNvPr>
            <p:cNvSpPr/>
            <p:nvPr userDrawn="1"/>
          </p:nvSpPr>
          <p:spPr>
            <a:xfrm>
              <a:off x="705395" y="1267098"/>
              <a:ext cx="575945" cy="575945"/>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sp>
          <p:nvSpPr>
            <p:cNvPr id="15" name="Oval 14">
              <a:extLst>
                <a:ext uri="{FF2B5EF4-FFF2-40B4-BE49-F238E27FC236}">
                  <a16:creationId xmlns:a16="http://schemas.microsoft.com/office/drawing/2014/main" id="{65680B54-7CA4-41C0-BB5B-09949F910FA8}"/>
                </a:ext>
              </a:extLst>
            </p:cNvPr>
            <p:cNvSpPr/>
            <p:nvPr userDrawn="1"/>
          </p:nvSpPr>
          <p:spPr>
            <a:xfrm>
              <a:off x="0" y="1685109"/>
              <a:ext cx="576000" cy="57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grpSp>
      <p:sp>
        <p:nvSpPr>
          <p:cNvPr id="16" name="Text Placeholder 7">
            <a:extLst>
              <a:ext uri="{FF2B5EF4-FFF2-40B4-BE49-F238E27FC236}">
                <a16:creationId xmlns:a16="http://schemas.microsoft.com/office/drawing/2014/main" id="{314E7544-9D63-413F-8A2F-89157C1730C0}"/>
              </a:ext>
            </a:extLst>
          </p:cNvPr>
          <p:cNvSpPr>
            <a:spLocks noGrp="1"/>
          </p:cNvSpPr>
          <p:nvPr>
            <p:ph type="body" sz="quarter" idx="11"/>
          </p:nvPr>
        </p:nvSpPr>
        <p:spPr>
          <a:xfrm>
            <a:off x="4320000" y="3996000"/>
            <a:ext cx="4413600" cy="1642529"/>
          </a:xfrm>
        </p:spPr>
        <p:txBody>
          <a:bodyPr>
            <a:normAutofit/>
          </a:bodyPr>
          <a:lstStyle>
            <a:lvl1pPr>
              <a:lnSpc>
                <a:spcPts val="1250"/>
              </a:lnSpc>
              <a:spcAft>
                <a:spcPts val="600"/>
              </a:spcAft>
              <a:defRPr sz="1000" b="0">
                <a:solidFill>
                  <a:schemeClr val="bg1"/>
                </a:solidFill>
              </a:defRPr>
            </a:lvl1pPr>
            <a:lvl2pPr>
              <a:lnSpc>
                <a:spcPts val="1250"/>
              </a:lnSpc>
              <a:spcBef>
                <a:spcPts val="1200"/>
              </a:spcBef>
              <a:spcAft>
                <a:spcPts val="0"/>
              </a:spcAft>
              <a:defRPr sz="1000" b="1">
                <a:solidFill>
                  <a:schemeClr val="bg1"/>
                </a:solidFill>
              </a:defRPr>
            </a:lvl2pPr>
          </a:lstStyle>
          <a:p>
            <a:pPr lvl="0"/>
            <a:r>
              <a:rPr lang="en-US"/>
              <a:t>Edit Master text styles</a:t>
            </a:r>
          </a:p>
          <a:p>
            <a:pPr lvl="1"/>
            <a:r>
              <a:rPr lang="en-US"/>
              <a:t>Second level</a:t>
            </a:r>
          </a:p>
        </p:txBody>
      </p:sp>
      <p:cxnSp>
        <p:nvCxnSpPr>
          <p:cNvPr id="19" name="Straight Connector 18">
            <a:extLst>
              <a:ext uri="{FF2B5EF4-FFF2-40B4-BE49-F238E27FC236}">
                <a16:creationId xmlns:a16="http://schemas.microsoft.com/office/drawing/2014/main" id="{787CDEC1-0392-4E1E-A03F-5DC41BC88447}"/>
              </a:ext>
            </a:extLst>
          </p:cNvPr>
          <p:cNvCxnSpPr/>
          <p:nvPr userDrawn="1"/>
        </p:nvCxnSpPr>
        <p:spPr>
          <a:xfrm>
            <a:off x="468000" y="6380771"/>
            <a:ext cx="8244000" cy="0"/>
          </a:xfrm>
          <a:prstGeom prst="line">
            <a:avLst/>
          </a:prstGeom>
          <a:ln w="31750" cap="rnd">
            <a:solidFill>
              <a:schemeClr val="bg1"/>
            </a:solidFill>
            <a:prstDash val="sysDot"/>
            <a:round/>
          </a:ln>
        </p:spPr>
        <p:style>
          <a:lnRef idx="1">
            <a:schemeClr val="accent1"/>
          </a:lnRef>
          <a:fillRef idx="0">
            <a:schemeClr val="accent1"/>
          </a:fillRef>
          <a:effectRef idx="0">
            <a:schemeClr val="accent1"/>
          </a:effectRef>
          <a:fontRef idx="minor">
            <a:schemeClr val="tx1"/>
          </a:fontRef>
        </p:style>
      </p:cxnSp>
      <p:pic>
        <p:nvPicPr>
          <p:cNvPr id="18" name="Picture 17" descr="A close up of a sign&#10;&#10;Description generated with very high confidence">
            <a:extLst>
              <a:ext uri="{FF2B5EF4-FFF2-40B4-BE49-F238E27FC236}">
                <a16:creationId xmlns:a16="http://schemas.microsoft.com/office/drawing/2014/main" id="{CD8E03B2-EBC2-4803-957F-EE3162B72666}"/>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442800" y="504000"/>
            <a:ext cx="1699200" cy="529750"/>
          </a:xfrm>
          <a:prstGeom prst="rect">
            <a:avLst/>
          </a:prstGeom>
        </p:spPr>
      </p:pic>
    </p:spTree>
    <p:extLst>
      <p:ext uri="{BB962C8B-B14F-4D97-AF65-F5344CB8AC3E}">
        <p14:creationId xmlns:p14="http://schemas.microsoft.com/office/powerpoint/2010/main" val="12238607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userDrawn="1">
  <p:cSld name="Full page picture (no logo)">
    <p:spTree>
      <p:nvGrpSpPr>
        <p:cNvPr id="1" name=""/>
        <p:cNvGrpSpPr/>
        <p:nvPr/>
      </p:nvGrpSpPr>
      <p:grpSpPr>
        <a:xfrm>
          <a:off x="0" y="0"/>
          <a:ext cx="0" cy="0"/>
          <a:chOff x="0" y="0"/>
          <a:chExt cx="0" cy="0"/>
        </a:xfrm>
      </p:grpSpPr>
      <p:sp>
        <p:nvSpPr>
          <p:cNvPr id="6" name="Picture Placeholder 5"/>
          <p:cNvSpPr>
            <a:spLocks noGrp="1"/>
          </p:cNvSpPr>
          <p:nvPr>
            <p:ph type="pic" sz="quarter" idx="10"/>
          </p:nvPr>
        </p:nvSpPr>
        <p:spPr>
          <a:xfrm>
            <a:off x="0" y="0"/>
            <a:ext cx="9144000" cy="6858000"/>
          </a:xfrm>
        </p:spPr>
        <p:txBody>
          <a:bodyPr rtlCol="0">
            <a:normAutofit/>
          </a:bodyPr>
          <a:lstStyle/>
          <a:p>
            <a:pPr lvl="0"/>
            <a:r>
              <a:rPr lang="en-US" noProof="0"/>
              <a:t>Click icon to add picture</a:t>
            </a:r>
            <a:endParaRPr lang="en-GB" noProof="0" dirty="0"/>
          </a:p>
        </p:txBody>
      </p:sp>
    </p:spTree>
    <p:extLst>
      <p:ext uri="{BB962C8B-B14F-4D97-AF65-F5344CB8AC3E}">
        <p14:creationId xmlns:p14="http://schemas.microsoft.com/office/powerpoint/2010/main" val="192809982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Last slide">
    <p:spTree>
      <p:nvGrpSpPr>
        <p:cNvPr id="1" name=""/>
        <p:cNvGrpSpPr/>
        <p:nvPr/>
      </p:nvGrpSpPr>
      <p:grpSpPr>
        <a:xfrm>
          <a:off x="0" y="0"/>
          <a:ext cx="0" cy="0"/>
          <a:chOff x="0" y="0"/>
          <a:chExt cx="0" cy="0"/>
        </a:xfrm>
      </p:grpSpPr>
      <p:sp>
        <p:nvSpPr>
          <p:cNvPr id="2" name="TextBox 1"/>
          <p:cNvSpPr txBox="1">
            <a:spLocks noChangeArrowheads="1"/>
          </p:cNvSpPr>
          <p:nvPr/>
        </p:nvSpPr>
        <p:spPr bwMode="auto">
          <a:xfrm>
            <a:off x="3168650" y="360363"/>
            <a:ext cx="5614988" cy="1395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defRPr/>
            </a:pPr>
            <a:r>
              <a:rPr lang="en-GB" sz="3400" b="1" baseline="30000">
                <a:solidFill>
                  <a:schemeClr val="tx2"/>
                </a:solidFill>
              </a:rPr>
              <a:t>NFER provides evidence for excellence through its independence and insights, the breadth of its work, its connections, and a focus on outcomes.</a:t>
            </a:r>
          </a:p>
        </p:txBody>
      </p:sp>
      <p:sp>
        <p:nvSpPr>
          <p:cNvPr id="3" name="TextBox 2"/>
          <p:cNvSpPr txBox="1">
            <a:spLocks noChangeArrowheads="1"/>
          </p:cNvSpPr>
          <p:nvPr/>
        </p:nvSpPr>
        <p:spPr bwMode="auto">
          <a:xfrm>
            <a:off x="3168650" y="5940425"/>
            <a:ext cx="3240088" cy="554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defRPr/>
            </a:pPr>
            <a:r>
              <a:rPr lang="en-GB" baseline="30000">
                <a:solidFill>
                  <a:schemeClr val="tx2"/>
                </a:solidFill>
              </a:rPr>
              <a:t>National Foundation for Educational Research</a:t>
            </a:r>
          </a:p>
          <a:p>
            <a:pPr eaLnBrk="1" hangingPunct="1">
              <a:defRPr/>
            </a:pPr>
            <a:r>
              <a:rPr lang="en-GB" baseline="30000">
                <a:solidFill>
                  <a:schemeClr val="tx2"/>
                </a:solidFill>
              </a:rPr>
              <a:t>The Mere, Upton Park</a:t>
            </a:r>
            <a:br>
              <a:rPr lang="en-GB" baseline="30000">
                <a:solidFill>
                  <a:schemeClr val="tx2"/>
                </a:solidFill>
              </a:rPr>
            </a:br>
            <a:r>
              <a:rPr lang="en-GB" baseline="30000">
                <a:solidFill>
                  <a:schemeClr val="tx2"/>
                </a:solidFill>
              </a:rPr>
              <a:t>Slough, Berks SL1 2DQ</a:t>
            </a:r>
          </a:p>
        </p:txBody>
      </p:sp>
      <p:sp>
        <p:nvSpPr>
          <p:cNvPr id="4" name="TextBox 3"/>
          <p:cNvSpPr txBox="1">
            <a:spLocks noChangeArrowheads="1"/>
          </p:cNvSpPr>
          <p:nvPr/>
        </p:nvSpPr>
        <p:spPr bwMode="auto">
          <a:xfrm>
            <a:off x="7127875" y="5940425"/>
            <a:ext cx="1655763" cy="738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defRPr/>
            </a:pPr>
            <a:r>
              <a:rPr lang="en-GB" baseline="30000">
                <a:solidFill>
                  <a:schemeClr val="tx2"/>
                </a:solidFill>
              </a:rPr>
              <a:t>T: 01753 574123</a:t>
            </a:r>
          </a:p>
          <a:p>
            <a:pPr eaLnBrk="1" hangingPunct="1">
              <a:defRPr/>
            </a:pPr>
            <a:r>
              <a:rPr lang="en-GB" baseline="30000">
                <a:solidFill>
                  <a:schemeClr val="tx2"/>
                </a:solidFill>
              </a:rPr>
              <a:t>F: 01753 691632</a:t>
            </a:r>
          </a:p>
          <a:p>
            <a:pPr eaLnBrk="1" hangingPunct="1">
              <a:defRPr/>
            </a:pPr>
            <a:r>
              <a:rPr lang="en-GB" baseline="30000">
                <a:solidFill>
                  <a:schemeClr val="tx2"/>
                </a:solidFill>
              </a:rPr>
              <a:t>E: enquiries@nfer.ac.uk</a:t>
            </a:r>
          </a:p>
          <a:p>
            <a:pPr eaLnBrk="1" hangingPunct="1">
              <a:defRPr/>
            </a:pPr>
            <a:r>
              <a:rPr lang="en-GB" b="1" baseline="30000">
                <a:solidFill>
                  <a:schemeClr val="tx2"/>
                </a:solidFill>
              </a:rPr>
              <a:t>www.nfer.ac.uk</a:t>
            </a:r>
          </a:p>
        </p:txBody>
      </p:sp>
      <p:pic>
        <p:nvPicPr>
          <p:cNvPr id="5" name="Picture 7"/>
          <p:cNvPicPr>
            <a:picLocks noChangeAspect="1"/>
          </p:cNvPicPr>
          <p:nvPr/>
        </p:nvPicPr>
        <p:blipFill>
          <a:blip r:embed="rId2" cstate="print"/>
          <a:srcRect/>
          <a:stretch>
            <a:fillRect/>
          </a:stretch>
        </p:blipFill>
        <p:spPr bwMode="auto">
          <a:xfrm>
            <a:off x="360363" y="179388"/>
            <a:ext cx="1800225" cy="2254250"/>
          </a:xfrm>
          <a:prstGeom prst="rect">
            <a:avLst/>
          </a:prstGeom>
          <a:noFill/>
          <a:ln w="9525">
            <a:noFill/>
            <a:miter lim="800000"/>
            <a:headEnd/>
            <a:tailEnd/>
          </a:ln>
        </p:spPr>
      </p:pic>
    </p:spTree>
    <p:extLst>
      <p:ext uri="{BB962C8B-B14F-4D97-AF65-F5344CB8AC3E}">
        <p14:creationId xmlns:p14="http://schemas.microsoft.com/office/powerpoint/2010/main" val="153065629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12" name="Title 1"/>
          <p:cNvSpPr>
            <a:spLocks noGrp="1"/>
          </p:cNvSpPr>
          <p:nvPr>
            <p:ph type="title" hasCustomPrompt="1"/>
          </p:nvPr>
        </p:nvSpPr>
        <p:spPr>
          <a:xfrm>
            <a:off x="468000" y="468000"/>
            <a:ext cx="6666917" cy="900000"/>
          </a:xfrm>
        </p:spPr>
        <p:txBody>
          <a:bodyPr anchor="t"/>
          <a:lstStyle>
            <a:lvl1pPr>
              <a:defRPr/>
            </a:lvl1pPr>
          </a:lstStyle>
          <a:p>
            <a:r>
              <a:rPr lang="en-GB" noProof="0" dirty="0"/>
              <a:t>Heading over one </a:t>
            </a:r>
            <a:br>
              <a:rPr lang="en-GB" noProof="0" dirty="0"/>
            </a:br>
            <a:r>
              <a:rPr lang="en-GB" noProof="0" dirty="0"/>
              <a:t>or two lines</a:t>
            </a:r>
          </a:p>
        </p:txBody>
      </p:sp>
      <p:sp>
        <p:nvSpPr>
          <p:cNvPr id="13" name="Content Placeholder 2"/>
          <p:cNvSpPr>
            <a:spLocks noGrp="1"/>
          </p:cNvSpPr>
          <p:nvPr>
            <p:ph idx="1"/>
          </p:nvPr>
        </p:nvSpPr>
        <p:spPr>
          <a:xfrm>
            <a:off x="468000" y="1656000"/>
            <a:ext cx="8138976" cy="4428000"/>
          </a:xfrm>
        </p:spPr>
        <p:txBody>
          <a:bodyPr>
            <a:normAutofit/>
          </a:bodyPr>
          <a:lstStyle>
            <a:lvl1pPr>
              <a:lnSpc>
                <a:spcPts val="2300"/>
              </a:lnSpc>
              <a:defRPr sz="2000"/>
            </a:lvl1pPr>
            <a:lvl2pPr>
              <a:lnSpc>
                <a:spcPts val="2300"/>
              </a:lnSpc>
              <a:defRPr sz="2000"/>
            </a:lvl2pPr>
            <a:lvl3pPr indent="-216000">
              <a:lnSpc>
                <a:spcPts val="2300"/>
              </a:lnSpc>
              <a:defRPr sz="2000"/>
            </a:lvl3pPr>
            <a:lvl4pPr indent="-216000">
              <a:lnSpc>
                <a:spcPts val="2300"/>
              </a:lnSpc>
              <a:defRPr sz="2000"/>
            </a:lvl4pPr>
            <a:lvl5pPr indent="-216000">
              <a:lnSpc>
                <a:spcPts val="2300"/>
              </a:lnSpc>
              <a:defRPr sz="2000"/>
            </a:lvl5p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dirty="0"/>
          </a:p>
        </p:txBody>
      </p:sp>
      <p:sp>
        <p:nvSpPr>
          <p:cNvPr id="16" name="Footer Placeholder 4">
            <a:extLst>
              <a:ext uri="{FF2B5EF4-FFF2-40B4-BE49-F238E27FC236}">
                <a16:creationId xmlns:a16="http://schemas.microsoft.com/office/drawing/2014/main" id="{25F19C77-8546-45E1-812F-728ABDDEC241}"/>
              </a:ext>
            </a:extLst>
          </p:cNvPr>
          <p:cNvSpPr>
            <a:spLocks noGrp="1"/>
          </p:cNvSpPr>
          <p:nvPr>
            <p:ph type="ftr" sz="quarter" idx="3"/>
          </p:nvPr>
        </p:nvSpPr>
        <p:spPr>
          <a:xfrm>
            <a:off x="468000" y="6480000"/>
            <a:ext cx="5486400" cy="252000"/>
          </a:xfrm>
          <a:prstGeom prst="rect">
            <a:avLst/>
          </a:prstGeom>
        </p:spPr>
        <p:txBody>
          <a:bodyPr vert="horz" lIns="0" tIns="0" rIns="0" bIns="0" rtlCol="0" anchor="t" anchorCtr="0"/>
          <a:lstStyle>
            <a:lvl1pPr algn="l">
              <a:defRPr sz="800" b="0">
                <a:solidFill>
                  <a:sysClr val="windowText" lastClr="000000"/>
                </a:solidFill>
              </a:defRPr>
            </a:lvl1pPr>
          </a:lstStyle>
          <a:p>
            <a:r>
              <a:rPr lang="en-GB"/>
              <a:t>Restricted</a:t>
            </a:r>
            <a:endParaRPr lang="en-GB" dirty="0"/>
          </a:p>
        </p:txBody>
      </p:sp>
      <p:sp>
        <p:nvSpPr>
          <p:cNvPr id="17" name="Slide Number Placeholder 5">
            <a:extLst>
              <a:ext uri="{FF2B5EF4-FFF2-40B4-BE49-F238E27FC236}">
                <a16:creationId xmlns:a16="http://schemas.microsoft.com/office/drawing/2014/main" id="{A95C12C3-96C5-4C26-9267-1EB1370B86E4}"/>
              </a:ext>
            </a:extLst>
          </p:cNvPr>
          <p:cNvSpPr>
            <a:spLocks noGrp="1"/>
          </p:cNvSpPr>
          <p:nvPr>
            <p:ph type="sldNum" sz="quarter" idx="4"/>
          </p:nvPr>
        </p:nvSpPr>
        <p:spPr>
          <a:xfrm>
            <a:off x="8172000" y="6480000"/>
            <a:ext cx="506976" cy="252000"/>
          </a:xfrm>
          <a:prstGeom prst="rect">
            <a:avLst/>
          </a:prstGeom>
        </p:spPr>
        <p:txBody>
          <a:bodyPr vert="horz" lIns="0" tIns="0" rIns="0" bIns="0" rtlCol="0" anchor="t" anchorCtr="0"/>
          <a:lstStyle>
            <a:lvl1pPr algn="r">
              <a:defRPr sz="800" b="1">
                <a:solidFill>
                  <a:sysClr val="windowText" lastClr="000000"/>
                </a:solidFill>
              </a:defRPr>
            </a:lvl1pPr>
          </a:lstStyle>
          <a:p>
            <a:fld id="{1608FF17-83F6-4320-ABB9-493BD2F5E45E}" type="slidenum">
              <a:rPr lang="en-GB" smtClean="0"/>
              <a:pPr/>
              <a:t>‹#›</a:t>
            </a:fld>
            <a:endParaRPr lang="en-GB" dirty="0"/>
          </a:p>
        </p:txBody>
      </p:sp>
      <p:cxnSp>
        <p:nvCxnSpPr>
          <p:cNvPr id="18" name="Straight Connector 17">
            <a:extLst>
              <a:ext uri="{FF2B5EF4-FFF2-40B4-BE49-F238E27FC236}">
                <a16:creationId xmlns:a16="http://schemas.microsoft.com/office/drawing/2014/main" id="{52D7CC97-37F9-40CF-8FBA-620C835D53FC}"/>
              </a:ext>
            </a:extLst>
          </p:cNvPr>
          <p:cNvCxnSpPr/>
          <p:nvPr userDrawn="1"/>
        </p:nvCxnSpPr>
        <p:spPr>
          <a:xfrm>
            <a:off x="468000" y="6380771"/>
            <a:ext cx="8244000" cy="0"/>
          </a:xfrm>
          <a:prstGeom prst="line">
            <a:avLst/>
          </a:prstGeom>
          <a:ln w="31750" cap="rnd">
            <a:solidFill>
              <a:schemeClr val="accent2"/>
            </a:solidFill>
            <a:prstDash val="sysDot"/>
            <a:round/>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250C7EA2-19D2-4638-8404-0FA802FAFDA9}"/>
              </a:ext>
            </a:extLst>
          </p:cNvPr>
          <p:cNvCxnSpPr/>
          <p:nvPr userDrawn="1"/>
        </p:nvCxnSpPr>
        <p:spPr>
          <a:xfrm>
            <a:off x="468000" y="1427825"/>
            <a:ext cx="6666917" cy="0"/>
          </a:xfrm>
          <a:prstGeom prst="line">
            <a:avLst/>
          </a:prstGeom>
          <a:ln w="31750" cap="rnd">
            <a:solidFill>
              <a:schemeClr val="accent2"/>
            </a:solidFill>
            <a:prstDash val="sysDot"/>
            <a:round/>
          </a:ln>
        </p:spPr>
        <p:style>
          <a:lnRef idx="1">
            <a:schemeClr val="accent1"/>
          </a:lnRef>
          <a:fillRef idx="0">
            <a:schemeClr val="accent1"/>
          </a:fillRef>
          <a:effectRef idx="0">
            <a:schemeClr val="accent1"/>
          </a:effectRef>
          <a:fontRef idx="minor">
            <a:schemeClr val="tx1"/>
          </a:fontRef>
        </p:style>
      </p:cxnSp>
      <p:pic>
        <p:nvPicPr>
          <p:cNvPr id="20" name="Picture 19" descr="A close up of a sign&#10;&#10;Description generated with very high confidence">
            <a:extLst>
              <a:ext uri="{FF2B5EF4-FFF2-40B4-BE49-F238E27FC236}">
                <a16:creationId xmlns:a16="http://schemas.microsoft.com/office/drawing/2014/main" id="{57C51C41-C3E4-4824-8F8F-B2B02A30BF08}"/>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7310976" y="254753"/>
            <a:ext cx="1368000" cy="426494"/>
          </a:xfrm>
          <a:prstGeom prst="rect">
            <a:avLst/>
          </a:prstGeom>
        </p:spPr>
      </p:pic>
      <p:pic>
        <p:nvPicPr>
          <p:cNvPr id="21" name="Picture 1"/>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7362413" y="799582"/>
            <a:ext cx="1265126" cy="7983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2657087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 Column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68000" y="468000"/>
            <a:ext cx="6666917" cy="900000"/>
          </a:xfrm>
        </p:spPr>
        <p:txBody>
          <a:bodyPr anchor="t"/>
          <a:lstStyle>
            <a:lvl1pPr>
              <a:defRPr/>
            </a:lvl1pPr>
          </a:lstStyle>
          <a:p>
            <a:r>
              <a:rPr lang="en-GB" noProof="0" dirty="0"/>
              <a:t>Heading over one </a:t>
            </a:r>
            <a:br>
              <a:rPr lang="en-GB" noProof="0" dirty="0"/>
            </a:br>
            <a:r>
              <a:rPr lang="en-GB" noProof="0" dirty="0"/>
              <a:t>or two lines</a:t>
            </a:r>
          </a:p>
        </p:txBody>
      </p:sp>
      <p:sp>
        <p:nvSpPr>
          <p:cNvPr id="3" name="Content Placeholder 2"/>
          <p:cNvSpPr>
            <a:spLocks noGrp="1"/>
          </p:cNvSpPr>
          <p:nvPr>
            <p:ph idx="1"/>
          </p:nvPr>
        </p:nvSpPr>
        <p:spPr>
          <a:xfrm>
            <a:off x="468000" y="1656000"/>
            <a:ext cx="3911495" cy="4428000"/>
          </a:xfrm>
        </p:spPr>
        <p:txBody>
          <a:body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dirty="0"/>
          </a:p>
        </p:txBody>
      </p:sp>
      <p:sp>
        <p:nvSpPr>
          <p:cNvPr id="14" name="Footer Placeholder 4">
            <a:extLst>
              <a:ext uri="{FF2B5EF4-FFF2-40B4-BE49-F238E27FC236}">
                <a16:creationId xmlns:a16="http://schemas.microsoft.com/office/drawing/2014/main" id="{25F19C77-8546-45E1-812F-728ABDDEC241}"/>
              </a:ext>
            </a:extLst>
          </p:cNvPr>
          <p:cNvSpPr>
            <a:spLocks noGrp="1"/>
          </p:cNvSpPr>
          <p:nvPr>
            <p:ph type="ftr" sz="quarter" idx="3"/>
          </p:nvPr>
        </p:nvSpPr>
        <p:spPr>
          <a:xfrm>
            <a:off x="468000" y="6480000"/>
            <a:ext cx="5486400" cy="252000"/>
          </a:xfrm>
          <a:prstGeom prst="rect">
            <a:avLst/>
          </a:prstGeom>
        </p:spPr>
        <p:txBody>
          <a:bodyPr vert="horz" lIns="0" tIns="0" rIns="0" bIns="0" rtlCol="0" anchor="t" anchorCtr="0"/>
          <a:lstStyle>
            <a:lvl1pPr algn="l">
              <a:defRPr sz="800" b="0">
                <a:solidFill>
                  <a:sysClr val="windowText" lastClr="000000"/>
                </a:solidFill>
              </a:defRPr>
            </a:lvl1pPr>
          </a:lstStyle>
          <a:p>
            <a:r>
              <a:rPr lang="en-GB"/>
              <a:t>Restricted</a:t>
            </a:r>
            <a:endParaRPr lang="en-GB" dirty="0"/>
          </a:p>
        </p:txBody>
      </p:sp>
      <p:sp>
        <p:nvSpPr>
          <p:cNvPr id="15" name="Slide Number Placeholder 5">
            <a:extLst>
              <a:ext uri="{FF2B5EF4-FFF2-40B4-BE49-F238E27FC236}">
                <a16:creationId xmlns:a16="http://schemas.microsoft.com/office/drawing/2014/main" id="{A95C12C3-96C5-4C26-9267-1EB1370B86E4}"/>
              </a:ext>
            </a:extLst>
          </p:cNvPr>
          <p:cNvSpPr>
            <a:spLocks noGrp="1"/>
          </p:cNvSpPr>
          <p:nvPr>
            <p:ph type="sldNum" sz="quarter" idx="4"/>
          </p:nvPr>
        </p:nvSpPr>
        <p:spPr>
          <a:xfrm>
            <a:off x="8172000" y="6480000"/>
            <a:ext cx="506976" cy="252000"/>
          </a:xfrm>
          <a:prstGeom prst="rect">
            <a:avLst/>
          </a:prstGeom>
        </p:spPr>
        <p:txBody>
          <a:bodyPr vert="horz" lIns="0" tIns="0" rIns="0" bIns="0" rtlCol="0" anchor="t" anchorCtr="0"/>
          <a:lstStyle>
            <a:lvl1pPr algn="r">
              <a:defRPr sz="800" b="1">
                <a:solidFill>
                  <a:sysClr val="windowText" lastClr="000000"/>
                </a:solidFill>
              </a:defRPr>
            </a:lvl1pPr>
          </a:lstStyle>
          <a:p>
            <a:fld id="{1608FF17-83F6-4320-ABB9-493BD2F5E45E}" type="slidenum">
              <a:rPr lang="en-GB" smtClean="0"/>
              <a:pPr/>
              <a:t>‹#›</a:t>
            </a:fld>
            <a:endParaRPr lang="en-GB" dirty="0"/>
          </a:p>
        </p:txBody>
      </p:sp>
      <p:sp>
        <p:nvSpPr>
          <p:cNvPr id="9" name="Content Placeholder 2">
            <a:extLst>
              <a:ext uri="{FF2B5EF4-FFF2-40B4-BE49-F238E27FC236}">
                <a16:creationId xmlns:a16="http://schemas.microsoft.com/office/drawing/2014/main" id="{1D984E90-BD12-4243-AEA2-39307CF034D0}"/>
              </a:ext>
            </a:extLst>
          </p:cNvPr>
          <p:cNvSpPr>
            <a:spLocks noGrp="1"/>
          </p:cNvSpPr>
          <p:nvPr>
            <p:ph idx="10"/>
          </p:nvPr>
        </p:nvSpPr>
        <p:spPr>
          <a:xfrm>
            <a:off x="4767286" y="1656000"/>
            <a:ext cx="3911495" cy="4428000"/>
          </a:xfrm>
        </p:spPr>
        <p:txBody>
          <a:body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dirty="0"/>
          </a:p>
        </p:txBody>
      </p:sp>
      <p:cxnSp>
        <p:nvCxnSpPr>
          <p:cNvPr id="12" name="Straight Connector 11">
            <a:extLst>
              <a:ext uri="{FF2B5EF4-FFF2-40B4-BE49-F238E27FC236}">
                <a16:creationId xmlns:a16="http://schemas.microsoft.com/office/drawing/2014/main" id="{5E8FE561-343D-4E5D-941B-01D327A4851A}"/>
              </a:ext>
            </a:extLst>
          </p:cNvPr>
          <p:cNvCxnSpPr/>
          <p:nvPr userDrawn="1"/>
        </p:nvCxnSpPr>
        <p:spPr>
          <a:xfrm>
            <a:off x="468000" y="6380771"/>
            <a:ext cx="8244000" cy="0"/>
          </a:xfrm>
          <a:prstGeom prst="line">
            <a:avLst/>
          </a:prstGeom>
          <a:ln w="31750" cap="rnd">
            <a:solidFill>
              <a:schemeClr val="accent2"/>
            </a:solidFill>
            <a:prstDash val="sysDot"/>
            <a:round/>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44A90A47-D75B-4FCF-A91D-0CC6ECB3BDE3}"/>
              </a:ext>
            </a:extLst>
          </p:cNvPr>
          <p:cNvCxnSpPr/>
          <p:nvPr userDrawn="1"/>
        </p:nvCxnSpPr>
        <p:spPr>
          <a:xfrm>
            <a:off x="468000" y="1427825"/>
            <a:ext cx="8244000" cy="0"/>
          </a:xfrm>
          <a:prstGeom prst="line">
            <a:avLst/>
          </a:prstGeom>
          <a:ln w="31750" cap="rnd">
            <a:solidFill>
              <a:schemeClr val="accent2"/>
            </a:solidFill>
            <a:prstDash val="sysDot"/>
            <a:round/>
          </a:ln>
        </p:spPr>
        <p:style>
          <a:lnRef idx="1">
            <a:schemeClr val="accent1"/>
          </a:lnRef>
          <a:fillRef idx="0">
            <a:schemeClr val="accent1"/>
          </a:fillRef>
          <a:effectRef idx="0">
            <a:schemeClr val="accent1"/>
          </a:effectRef>
          <a:fontRef idx="minor">
            <a:schemeClr val="tx1"/>
          </a:fontRef>
        </p:style>
      </p:cxnSp>
      <p:pic>
        <p:nvPicPr>
          <p:cNvPr id="11" name="Picture 10" descr="A close up of a sign&#10;&#10;Description generated with very high confidence">
            <a:extLst>
              <a:ext uri="{FF2B5EF4-FFF2-40B4-BE49-F238E27FC236}">
                <a16:creationId xmlns:a16="http://schemas.microsoft.com/office/drawing/2014/main" id="{C0598198-7362-495A-988D-1D01720D6A76}"/>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7311379" y="504000"/>
            <a:ext cx="1368000" cy="426494"/>
          </a:xfrm>
          <a:prstGeom prst="rect">
            <a:avLst/>
          </a:prstGeom>
        </p:spPr>
      </p:pic>
    </p:spTree>
    <p:extLst>
      <p:ext uri="{BB962C8B-B14F-4D97-AF65-F5344CB8AC3E}">
        <p14:creationId xmlns:p14="http://schemas.microsoft.com/office/powerpoint/2010/main" val="195857555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ntent with Image">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B4F80258-C443-4394-B5F3-4AC5C7C3330C}"/>
              </a:ext>
            </a:extLst>
          </p:cNvPr>
          <p:cNvSpPr>
            <a:spLocks noGrp="1"/>
          </p:cNvSpPr>
          <p:nvPr>
            <p:ph type="pic" sz="quarter" idx="11"/>
          </p:nvPr>
        </p:nvSpPr>
        <p:spPr>
          <a:xfrm>
            <a:off x="4767263" y="1656000"/>
            <a:ext cx="3908425" cy="4428000"/>
          </a:xfrm>
        </p:spPr>
        <p:txBody>
          <a:bodyPr anchor="ctr"/>
          <a:lstStyle>
            <a:lvl1pPr algn="ctr">
              <a:defRPr b="0"/>
            </a:lvl1pPr>
          </a:lstStyle>
          <a:p>
            <a:r>
              <a:rPr lang="en-US"/>
              <a:t>Click icon to add picture</a:t>
            </a:r>
            <a:endParaRPr lang="en-GB"/>
          </a:p>
        </p:txBody>
      </p:sp>
      <p:sp>
        <p:nvSpPr>
          <p:cNvPr id="2" name="Title 1"/>
          <p:cNvSpPr>
            <a:spLocks noGrp="1"/>
          </p:cNvSpPr>
          <p:nvPr>
            <p:ph type="title" hasCustomPrompt="1"/>
          </p:nvPr>
        </p:nvSpPr>
        <p:spPr>
          <a:xfrm>
            <a:off x="468000" y="468000"/>
            <a:ext cx="6666917" cy="900000"/>
          </a:xfrm>
        </p:spPr>
        <p:txBody>
          <a:bodyPr anchor="t"/>
          <a:lstStyle>
            <a:lvl1pPr>
              <a:defRPr/>
            </a:lvl1pPr>
          </a:lstStyle>
          <a:p>
            <a:r>
              <a:rPr lang="en-GB" noProof="0" dirty="0"/>
              <a:t>Heading over one </a:t>
            </a:r>
            <a:br>
              <a:rPr lang="en-GB" noProof="0" dirty="0"/>
            </a:br>
            <a:r>
              <a:rPr lang="en-GB" noProof="0" dirty="0"/>
              <a:t>or two lines</a:t>
            </a:r>
          </a:p>
        </p:txBody>
      </p:sp>
      <p:sp>
        <p:nvSpPr>
          <p:cNvPr id="3" name="Content Placeholder 2"/>
          <p:cNvSpPr>
            <a:spLocks noGrp="1"/>
          </p:cNvSpPr>
          <p:nvPr>
            <p:ph idx="1"/>
          </p:nvPr>
        </p:nvSpPr>
        <p:spPr>
          <a:xfrm>
            <a:off x="468000" y="1656000"/>
            <a:ext cx="3911495" cy="4428000"/>
          </a:xfrm>
        </p:spPr>
        <p:txBody>
          <a:body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dirty="0"/>
          </a:p>
        </p:txBody>
      </p:sp>
      <p:sp>
        <p:nvSpPr>
          <p:cNvPr id="14" name="Footer Placeholder 4">
            <a:extLst>
              <a:ext uri="{FF2B5EF4-FFF2-40B4-BE49-F238E27FC236}">
                <a16:creationId xmlns:a16="http://schemas.microsoft.com/office/drawing/2014/main" id="{25F19C77-8546-45E1-812F-728ABDDEC241}"/>
              </a:ext>
            </a:extLst>
          </p:cNvPr>
          <p:cNvSpPr>
            <a:spLocks noGrp="1"/>
          </p:cNvSpPr>
          <p:nvPr>
            <p:ph type="ftr" sz="quarter" idx="3"/>
          </p:nvPr>
        </p:nvSpPr>
        <p:spPr>
          <a:xfrm>
            <a:off x="468000" y="6480000"/>
            <a:ext cx="5486400" cy="252000"/>
          </a:xfrm>
          <a:prstGeom prst="rect">
            <a:avLst/>
          </a:prstGeom>
        </p:spPr>
        <p:txBody>
          <a:bodyPr vert="horz" lIns="0" tIns="0" rIns="0" bIns="0" rtlCol="0" anchor="t" anchorCtr="0"/>
          <a:lstStyle>
            <a:lvl1pPr algn="l">
              <a:defRPr sz="800" b="0">
                <a:solidFill>
                  <a:sysClr val="windowText" lastClr="000000"/>
                </a:solidFill>
              </a:defRPr>
            </a:lvl1pPr>
          </a:lstStyle>
          <a:p>
            <a:r>
              <a:rPr lang="en-GB"/>
              <a:t>Restricted</a:t>
            </a:r>
            <a:endParaRPr lang="en-GB" dirty="0"/>
          </a:p>
        </p:txBody>
      </p:sp>
      <p:sp>
        <p:nvSpPr>
          <p:cNvPr id="15" name="Slide Number Placeholder 5">
            <a:extLst>
              <a:ext uri="{FF2B5EF4-FFF2-40B4-BE49-F238E27FC236}">
                <a16:creationId xmlns:a16="http://schemas.microsoft.com/office/drawing/2014/main" id="{A95C12C3-96C5-4C26-9267-1EB1370B86E4}"/>
              </a:ext>
            </a:extLst>
          </p:cNvPr>
          <p:cNvSpPr>
            <a:spLocks noGrp="1"/>
          </p:cNvSpPr>
          <p:nvPr>
            <p:ph type="sldNum" sz="quarter" idx="4"/>
          </p:nvPr>
        </p:nvSpPr>
        <p:spPr>
          <a:xfrm>
            <a:off x="8172000" y="6480000"/>
            <a:ext cx="506976" cy="252000"/>
          </a:xfrm>
          <a:prstGeom prst="rect">
            <a:avLst/>
          </a:prstGeom>
        </p:spPr>
        <p:txBody>
          <a:bodyPr vert="horz" lIns="0" tIns="0" rIns="0" bIns="0" rtlCol="0" anchor="t" anchorCtr="0"/>
          <a:lstStyle>
            <a:lvl1pPr algn="r">
              <a:defRPr sz="800" b="1">
                <a:solidFill>
                  <a:sysClr val="windowText" lastClr="000000"/>
                </a:solidFill>
              </a:defRPr>
            </a:lvl1pPr>
          </a:lstStyle>
          <a:p>
            <a:fld id="{1608FF17-83F6-4320-ABB9-493BD2F5E45E}" type="slidenum">
              <a:rPr lang="en-GB" smtClean="0"/>
              <a:pPr/>
              <a:t>‹#›</a:t>
            </a:fld>
            <a:endParaRPr lang="en-GB" dirty="0"/>
          </a:p>
        </p:txBody>
      </p:sp>
      <p:cxnSp>
        <p:nvCxnSpPr>
          <p:cNvPr id="12" name="Straight Connector 11">
            <a:extLst>
              <a:ext uri="{FF2B5EF4-FFF2-40B4-BE49-F238E27FC236}">
                <a16:creationId xmlns:a16="http://schemas.microsoft.com/office/drawing/2014/main" id="{C46467F7-A563-4DA2-91E7-E89E905727D0}"/>
              </a:ext>
            </a:extLst>
          </p:cNvPr>
          <p:cNvCxnSpPr/>
          <p:nvPr userDrawn="1"/>
        </p:nvCxnSpPr>
        <p:spPr>
          <a:xfrm>
            <a:off x="468000" y="6380771"/>
            <a:ext cx="8244000" cy="0"/>
          </a:xfrm>
          <a:prstGeom prst="line">
            <a:avLst/>
          </a:prstGeom>
          <a:ln w="31750" cap="rnd">
            <a:solidFill>
              <a:schemeClr val="accent2"/>
            </a:solidFill>
            <a:prstDash val="sysDot"/>
            <a:round/>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6DE34463-7D39-4C02-A8A4-F1FA8B348916}"/>
              </a:ext>
            </a:extLst>
          </p:cNvPr>
          <p:cNvCxnSpPr/>
          <p:nvPr userDrawn="1"/>
        </p:nvCxnSpPr>
        <p:spPr>
          <a:xfrm>
            <a:off x="468000" y="1427825"/>
            <a:ext cx="8244000" cy="0"/>
          </a:xfrm>
          <a:prstGeom prst="line">
            <a:avLst/>
          </a:prstGeom>
          <a:ln w="31750" cap="rnd">
            <a:solidFill>
              <a:schemeClr val="accent2"/>
            </a:solidFill>
            <a:prstDash val="sysDot"/>
            <a:round/>
          </a:ln>
        </p:spPr>
        <p:style>
          <a:lnRef idx="1">
            <a:schemeClr val="accent1"/>
          </a:lnRef>
          <a:fillRef idx="0">
            <a:schemeClr val="accent1"/>
          </a:fillRef>
          <a:effectRef idx="0">
            <a:schemeClr val="accent1"/>
          </a:effectRef>
          <a:fontRef idx="minor">
            <a:schemeClr val="tx1"/>
          </a:fontRef>
        </p:style>
      </p:cxnSp>
      <p:pic>
        <p:nvPicPr>
          <p:cNvPr id="11" name="Picture 10" descr="A close up of a sign&#10;&#10;Description generated with very high confidence">
            <a:extLst>
              <a:ext uri="{FF2B5EF4-FFF2-40B4-BE49-F238E27FC236}">
                <a16:creationId xmlns:a16="http://schemas.microsoft.com/office/drawing/2014/main" id="{AB41C0DC-167A-40CC-A6D5-0DD9BD4D15BF}"/>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7311379" y="504000"/>
            <a:ext cx="1368000" cy="426494"/>
          </a:xfrm>
          <a:prstGeom prst="rect">
            <a:avLst/>
          </a:prstGeom>
        </p:spPr>
      </p:pic>
    </p:spTree>
    <p:extLst>
      <p:ext uri="{BB962C8B-B14F-4D97-AF65-F5344CB8AC3E}">
        <p14:creationId xmlns:p14="http://schemas.microsoft.com/office/powerpoint/2010/main" val="312119414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Two Content">
    <p:spTree>
      <p:nvGrpSpPr>
        <p:cNvPr id="1" name=""/>
        <p:cNvGrpSpPr/>
        <p:nvPr/>
      </p:nvGrpSpPr>
      <p:grpSpPr>
        <a:xfrm>
          <a:off x="0" y="0"/>
          <a:ext cx="0" cy="0"/>
          <a:chOff x="0" y="0"/>
          <a:chExt cx="0" cy="0"/>
        </a:xfrm>
      </p:grpSpPr>
      <p:sp>
        <p:nvSpPr>
          <p:cNvPr id="6" name="Picture Placeholder 5">
            <a:extLst>
              <a:ext uri="{FF2B5EF4-FFF2-40B4-BE49-F238E27FC236}">
                <a16:creationId xmlns:a16="http://schemas.microsoft.com/office/drawing/2014/main" id="{F85B1191-F79C-4EE2-8A37-65F94175FF18}"/>
              </a:ext>
            </a:extLst>
          </p:cNvPr>
          <p:cNvSpPr>
            <a:spLocks noGrp="1"/>
          </p:cNvSpPr>
          <p:nvPr>
            <p:ph type="pic" sz="quarter" idx="10"/>
          </p:nvPr>
        </p:nvSpPr>
        <p:spPr>
          <a:xfrm>
            <a:off x="0" y="0"/>
            <a:ext cx="9144000" cy="6012000"/>
          </a:xfrm>
        </p:spPr>
        <p:txBody>
          <a:bodyPr anchor="ctr"/>
          <a:lstStyle>
            <a:lvl1pPr algn="ctr">
              <a:defRPr b="0"/>
            </a:lvl1pPr>
          </a:lstStyle>
          <a:p>
            <a:r>
              <a:rPr lang="en-US"/>
              <a:t>Click icon to add picture</a:t>
            </a:r>
            <a:endParaRPr lang="en-GB"/>
          </a:p>
        </p:txBody>
      </p:sp>
      <p:sp>
        <p:nvSpPr>
          <p:cNvPr id="11" name="Footer Placeholder 4">
            <a:extLst>
              <a:ext uri="{FF2B5EF4-FFF2-40B4-BE49-F238E27FC236}">
                <a16:creationId xmlns:a16="http://schemas.microsoft.com/office/drawing/2014/main" id="{2D7D82B0-DC80-4FF4-A027-502A06445818}"/>
              </a:ext>
            </a:extLst>
          </p:cNvPr>
          <p:cNvSpPr>
            <a:spLocks noGrp="1"/>
          </p:cNvSpPr>
          <p:nvPr>
            <p:ph type="ftr" sz="quarter" idx="3"/>
          </p:nvPr>
        </p:nvSpPr>
        <p:spPr>
          <a:xfrm>
            <a:off x="468000" y="6480000"/>
            <a:ext cx="5486400" cy="252000"/>
          </a:xfrm>
          <a:prstGeom prst="rect">
            <a:avLst/>
          </a:prstGeom>
        </p:spPr>
        <p:txBody>
          <a:bodyPr vert="horz" lIns="0" tIns="0" rIns="0" bIns="0" rtlCol="0" anchor="t" anchorCtr="0"/>
          <a:lstStyle>
            <a:lvl1pPr algn="l">
              <a:defRPr sz="800" b="0">
                <a:solidFill>
                  <a:sysClr val="windowText" lastClr="000000"/>
                </a:solidFill>
              </a:defRPr>
            </a:lvl1pPr>
          </a:lstStyle>
          <a:p>
            <a:r>
              <a:rPr lang="en-GB"/>
              <a:t>Restricted</a:t>
            </a:r>
            <a:endParaRPr lang="en-GB" dirty="0"/>
          </a:p>
        </p:txBody>
      </p:sp>
      <p:sp>
        <p:nvSpPr>
          <p:cNvPr id="14" name="Slide Number Placeholder 5">
            <a:extLst>
              <a:ext uri="{FF2B5EF4-FFF2-40B4-BE49-F238E27FC236}">
                <a16:creationId xmlns:a16="http://schemas.microsoft.com/office/drawing/2014/main" id="{B7E38B93-B966-494A-A5B0-DFF419B9289C}"/>
              </a:ext>
            </a:extLst>
          </p:cNvPr>
          <p:cNvSpPr>
            <a:spLocks noGrp="1"/>
          </p:cNvSpPr>
          <p:nvPr>
            <p:ph type="sldNum" sz="quarter" idx="4"/>
          </p:nvPr>
        </p:nvSpPr>
        <p:spPr>
          <a:xfrm>
            <a:off x="8172000" y="6480000"/>
            <a:ext cx="506976" cy="252000"/>
          </a:xfrm>
          <a:prstGeom prst="rect">
            <a:avLst/>
          </a:prstGeom>
        </p:spPr>
        <p:txBody>
          <a:bodyPr vert="horz" lIns="0" tIns="0" rIns="0" bIns="0" rtlCol="0" anchor="t" anchorCtr="0"/>
          <a:lstStyle>
            <a:lvl1pPr algn="r">
              <a:defRPr sz="800" b="1">
                <a:solidFill>
                  <a:sysClr val="windowText" lastClr="000000"/>
                </a:solidFill>
              </a:defRPr>
            </a:lvl1pPr>
          </a:lstStyle>
          <a:p>
            <a:fld id="{1608FF17-83F6-4320-ABB9-493BD2F5E45E}" type="slidenum">
              <a:rPr lang="en-GB" smtClean="0"/>
              <a:pPr/>
              <a:t>‹#›</a:t>
            </a:fld>
            <a:endParaRPr lang="en-GB" dirty="0"/>
          </a:p>
        </p:txBody>
      </p:sp>
      <p:cxnSp>
        <p:nvCxnSpPr>
          <p:cNvPr id="17" name="Straight Connector 16">
            <a:extLst>
              <a:ext uri="{FF2B5EF4-FFF2-40B4-BE49-F238E27FC236}">
                <a16:creationId xmlns:a16="http://schemas.microsoft.com/office/drawing/2014/main" id="{3070999A-EFB4-4561-9E77-672351612DBB}"/>
              </a:ext>
            </a:extLst>
          </p:cNvPr>
          <p:cNvCxnSpPr/>
          <p:nvPr userDrawn="1"/>
        </p:nvCxnSpPr>
        <p:spPr>
          <a:xfrm>
            <a:off x="468000" y="6380771"/>
            <a:ext cx="8244000" cy="0"/>
          </a:xfrm>
          <a:prstGeom prst="line">
            <a:avLst/>
          </a:prstGeom>
          <a:ln w="31750" cap="rnd">
            <a:solidFill>
              <a:schemeClr val="accent2"/>
            </a:solidFill>
            <a:prstDash val="sysDot"/>
            <a:roun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5777403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Tree>
    <p:extLst>
      <p:ext uri="{BB962C8B-B14F-4D97-AF65-F5344CB8AC3E}">
        <p14:creationId xmlns:p14="http://schemas.microsoft.com/office/powerpoint/2010/main" val="154438006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50787342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Single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6" name="Text Placeholder 5"/>
          <p:cNvSpPr>
            <a:spLocks noGrp="1"/>
          </p:cNvSpPr>
          <p:nvPr>
            <p:ph type="body" sz="quarter" idx="10"/>
          </p:nvPr>
        </p:nvSpPr>
        <p:spPr>
          <a:xfrm>
            <a:off x="360000" y="1980000"/>
            <a:ext cx="8424000" cy="4500000"/>
          </a:xfrm>
        </p:spPr>
        <p:txBody>
          <a:bodyPr/>
          <a:lstStyle>
            <a:lvl5pPr>
              <a:defRPr>
                <a:solidFill>
                  <a:schemeClr val="accent6"/>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Tree>
    <p:extLst>
      <p:ext uri="{BB962C8B-B14F-4D97-AF65-F5344CB8AC3E}">
        <p14:creationId xmlns:p14="http://schemas.microsoft.com/office/powerpoint/2010/main" val="65126636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7.xml"/><Relationship Id="rId13" Type="http://schemas.openxmlformats.org/officeDocument/2006/relationships/theme" Target="../theme/theme2.xml"/><Relationship Id="rId3" Type="http://schemas.openxmlformats.org/officeDocument/2006/relationships/slideLayout" Target="../slideLayouts/slideLayout12.xml"/><Relationship Id="rId7" Type="http://schemas.openxmlformats.org/officeDocument/2006/relationships/slideLayout" Target="../slideLayouts/slideLayout16.xml"/><Relationship Id="rId12" Type="http://schemas.openxmlformats.org/officeDocument/2006/relationships/slideLayout" Target="../slideLayouts/slideLayout21.xml"/><Relationship Id="rId2" Type="http://schemas.openxmlformats.org/officeDocument/2006/relationships/slideLayout" Target="../slideLayouts/slideLayout11.xml"/><Relationship Id="rId1" Type="http://schemas.openxmlformats.org/officeDocument/2006/relationships/slideLayout" Target="../slideLayouts/slideLayout10.xml"/><Relationship Id="rId6" Type="http://schemas.openxmlformats.org/officeDocument/2006/relationships/slideLayout" Target="../slideLayouts/slideLayout15.xml"/><Relationship Id="rId11" Type="http://schemas.openxmlformats.org/officeDocument/2006/relationships/slideLayout" Target="../slideLayouts/slideLayout20.xml"/><Relationship Id="rId5" Type="http://schemas.openxmlformats.org/officeDocument/2006/relationships/slideLayout" Target="../slideLayouts/slideLayout14.xml"/><Relationship Id="rId10" Type="http://schemas.openxmlformats.org/officeDocument/2006/relationships/slideLayout" Target="../slideLayouts/slideLayout19.xml"/><Relationship Id="rId4" Type="http://schemas.openxmlformats.org/officeDocument/2006/relationships/slideLayout" Target="../slideLayouts/slideLayout13.xml"/><Relationship Id="rId9" Type="http://schemas.openxmlformats.org/officeDocument/2006/relationships/slideLayout" Target="../slideLayouts/slideLayout18.xml"/><Relationship Id="rId14" Type="http://schemas.openxmlformats.org/officeDocument/2006/relationships/image" Target="../media/image4.jpe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68000" y="468000"/>
            <a:ext cx="6667200" cy="900000"/>
          </a:xfrm>
          <a:prstGeom prst="rect">
            <a:avLst/>
          </a:prstGeom>
        </p:spPr>
        <p:txBody>
          <a:bodyPr vert="horz" lIns="0" tIns="0" rIns="0" bIns="0" rtlCol="0" anchor="t" anchorCtr="0">
            <a:normAutofit/>
          </a:bodyPr>
          <a:lstStyle/>
          <a:p>
            <a:r>
              <a:rPr lang="en-GB" noProof="0" dirty="0"/>
              <a:t>Heading over one </a:t>
            </a:r>
            <a:br>
              <a:rPr lang="en-GB" noProof="0" dirty="0"/>
            </a:br>
            <a:r>
              <a:rPr lang="en-GB" noProof="0" dirty="0"/>
              <a:t>or two lines</a:t>
            </a:r>
          </a:p>
        </p:txBody>
      </p:sp>
      <p:sp>
        <p:nvSpPr>
          <p:cNvPr id="3" name="Text Placeholder 2"/>
          <p:cNvSpPr>
            <a:spLocks noGrp="1"/>
          </p:cNvSpPr>
          <p:nvPr>
            <p:ph type="body" idx="1"/>
          </p:nvPr>
        </p:nvSpPr>
        <p:spPr>
          <a:xfrm>
            <a:off x="468000" y="1656000"/>
            <a:ext cx="8136000" cy="4428000"/>
          </a:xfrm>
          <a:prstGeom prst="rect">
            <a:avLst/>
          </a:prstGeom>
        </p:spPr>
        <p:txBody>
          <a:bodyPr vert="horz" lIns="0" tIns="0" rIns="0" bIns="0" rtlCol="0" anchor="t" anchorCtr="0">
            <a:normAutofit/>
          </a:bodyPr>
          <a:lstStyle/>
          <a:p>
            <a:pPr lvl="0"/>
            <a:r>
              <a:rPr lang="en-GB" noProof="0" dirty="0"/>
              <a:t>Edit Master text styles</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sp>
        <p:nvSpPr>
          <p:cNvPr id="5" name="Footer Placeholder 4"/>
          <p:cNvSpPr>
            <a:spLocks noGrp="1"/>
          </p:cNvSpPr>
          <p:nvPr>
            <p:ph type="ftr" sz="quarter" idx="3"/>
          </p:nvPr>
        </p:nvSpPr>
        <p:spPr>
          <a:xfrm>
            <a:off x="468000" y="6480000"/>
            <a:ext cx="5486400" cy="252000"/>
          </a:xfrm>
          <a:prstGeom prst="rect">
            <a:avLst/>
          </a:prstGeom>
        </p:spPr>
        <p:txBody>
          <a:bodyPr vert="horz" lIns="0" tIns="0" rIns="0" bIns="0" rtlCol="0" anchor="t" anchorCtr="0"/>
          <a:lstStyle>
            <a:lvl1pPr algn="l">
              <a:defRPr sz="800" b="0">
                <a:solidFill>
                  <a:sysClr val="windowText" lastClr="000000"/>
                </a:solidFill>
              </a:defRPr>
            </a:lvl1pPr>
          </a:lstStyle>
          <a:p>
            <a:r>
              <a:rPr lang="en-GB"/>
              <a:t>Restricted</a:t>
            </a:r>
            <a:endParaRPr lang="en-GB" dirty="0"/>
          </a:p>
        </p:txBody>
      </p:sp>
      <p:sp>
        <p:nvSpPr>
          <p:cNvPr id="6" name="Slide Number Placeholder 5"/>
          <p:cNvSpPr>
            <a:spLocks noGrp="1"/>
          </p:cNvSpPr>
          <p:nvPr>
            <p:ph type="sldNum" sz="quarter" idx="4"/>
          </p:nvPr>
        </p:nvSpPr>
        <p:spPr>
          <a:xfrm>
            <a:off x="8172000" y="6480000"/>
            <a:ext cx="506976" cy="252000"/>
          </a:xfrm>
          <a:prstGeom prst="rect">
            <a:avLst/>
          </a:prstGeom>
        </p:spPr>
        <p:txBody>
          <a:bodyPr vert="horz" lIns="0" tIns="0" rIns="0" bIns="0" rtlCol="0" anchor="t" anchorCtr="0"/>
          <a:lstStyle>
            <a:lvl1pPr algn="r">
              <a:defRPr sz="800" b="1">
                <a:solidFill>
                  <a:sysClr val="windowText" lastClr="000000"/>
                </a:solidFill>
              </a:defRPr>
            </a:lvl1pPr>
          </a:lstStyle>
          <a:p>
            <a:fld id="{1608FF17-83F6-4320-ABB9-493BD2F5E45E}" type="slidenum">
              <a:rPr lang="en-GB" smtClean="0"/>
              <a:pPr/>
              <a:t>‹#›</a:t>
            </a:fld>
            <a:endParaRPr lang="en-GB" dirty="0"/>
          </a:p>
        </p:txBody>
      </p:sp>
    </p:spTree>
    <p:extLst>
      <p:ext uri="{BB962C8B-B14F-4D97-AF65-F5344CB8AC3E}">
        <p14:creationId xmlns:p14="http://schemas.microsoft.com/office/powerpoint/2010/main" val="30965922"/>
      </p:ext>
    </p:extLst>
  </p:cSld>
  <p:clrMap bg1="lt1" tx1="dk1" bg2="lt2" tx2="dk2" accent1="accent1" accent2="accent2" accent3="accent3" accent4="accent4" accent5="accent5" accent6="accent6" hlink="hlink" folHlink="folHlink"/>
  <p:sldLayoutIdLst>
    <p:sldLayoutId id="2147483661" r:id="rId1"/>
    <p:sldLayoutId id="2147483667" r:id="rId2"/>
    <p:sldLayoutId id="2147483675" r:id="rId3"/>
    <p:sldLayoutId id="2147483673" r:id="rId4"/>
    <p:sldLayoutId id="2147483674" r:id="rId5"/>
    <p:sldLayoutId id="2147483666" r:id="rId6"/>
    <p:sldLayoutId id="2147483676" r:id="rId7"/>
    <p:sldLayoutId id="2147483678" r:id="rId8"/>
    <p:sldLayoutId id="2147483693" r:id="rId9"/>
  </p:sldLayoutIdLst>
  <p:hf hdr="0" dt="0"/>
  <p:txStyles>
    <p:titleStyle>
      <a:lvl1pPr algn="l" defTabSz="914400" rtl="0" eaLnBrk="1" latinLnBrk="0" hangingPunct="1">
        <a:lnSpc>
          <a:spcPts val="3500"/>
        </a:lnSpc>
        <a:spcBef>
          <a:spcPct val="0"/>
        </a:spcBef>
        <a:buNone/>
        <a:defRPr sz="3600" b="1" kern="1200">
          <a:solidFill>
            <a:schemeClr val="tx1"/>
          </a:solidFill>
          <a:latin typeface="+mj-lt"/>
          <a:ea typeface="+mj-ea"/>
          <a:cs typeface="+mj-cs"/>
        </a:defRPr>
      </a:lvl1pPr>
    </p:titleStyle>
    <p:bodyStyle>
      <a:lvl1pPr marL="0" indent="0" algn="l" defTabSz="914400" rtl="0" eaLnBrk="1" latinLnBrk="0" hangingPunct="1">
        <a:lnSpc>
          <a:spcPts val="2300"/>
        </a:lnSpc>
        <a:spcBef>
          <a:spcPts val="0"/>
        </a:spcBef>
        <a:spcAft>
          <a:spcPts val="1200"/>
        </a:spcAft>
        <a:buFont typeface="Arial" panose="020B0604020202020204" pitchFamily="34" charset="0"/>
        <a:buNone/>
        <a:defRPr sz="2000" b="1" kern="1200">
          <a:solidFill>
            <a:schemeClr val="tx1"/>
          </a:solidFill>
          <a:latin typeface="+mn-lt"/>
          <a:ea typeface="+mn-ea"/>
          <a:cs typeface="+mn-cs"/>
        </a:defRPr>
      </a:lvl1pPr>
      <a:lvl2pPr marL="0" indent="0" algn="l" defTabSz="914400" rtl="0" eaLnBrk="1" latinLnBrk="0" hangingPunct="1">
        <a:lnSpc>
          <a:spcPts val="2300"/>
        </a:lnSpc>
        <a:spcBef>
          <a:spcPts val="0"/>
        </a:spcBef>
        <a:spcAft>
          <a:spcPts val="1200"/>
        </a:spcAft>
        <a:buFont typeface="Arial" panose="020B0604020202020204" pitchFamily="34" charset="0"/>
        <a:buNone/>
        <a:defRPr sz="2000" kern="1200">
          <a:solidFill>
            <a:schemeClr val="tx1"/>
          </a:solidFill>
          <a:latin typeface="+mn-lt"/>
          <a:ea typeface="+mn-ea"/>
          <a:cs typeface="+mn-cs"/>
        </a:defRPr>
      </a:lvl2pPr>
      <a:lvl3pPr marL="180000" indent="-216000" algn="l" defTabSz="914400" rtl="0" eaLnBrk="1" latinLnBrk="0" hangingPunct="1">
        <a:lnSpc>
          <a:spcPts val="2300"/>
        </a:lnSpc>
        <a:spcBef>
          <a:spcPts val="0"/>
        </a:spcBef>
        <a:spcAft>
          <a:spcPts val="1200"/>
        </a:spcAft>
        <a:buFont typeface="Arial" panose="020B0604020202020204" pitchFamily="34" charset="0"/>
        <a:buChar char="•"/>
        <a:defRPr sz="2000" kern="1200">
          <a:solidFill>
            <a:schemeClr val="tx1"/>
          </a:solidFill>
          <a:latin typeface="+mn-lt"/>
          <a:ea typeface="+mn-ea"/>
          <a:cs typeface="+mn-cs"/>
        </a:defRPr>
      </a:lvl3pPr>
      <a:lvl4pPr marL="180000" indent="-216000" algn="l" defTabSz="914400" rtl="0" eaLnBrk="1" latinLnBrk="0" hangingPunct="1">
        <a:lnSpc>
          <a:spcPts val="2300"/>
        </a:lnSpc>
        <a:spcBef>
          <a:spcPts val="0"/>
        </a:spcBef>
        <a:spcAft>
          <a:spcPts val="1200"/>
        </a:spcAft>
        <a:buFont typeface="Arial" panose="020B0604020202020204" pitchFamily="34" charset="0"/>
        <a:buChar char="−"/>
        <a:defRPr sz="2000" kern="1200">
          <a:solidFill>
            <a:schemeClr val="tx1"/>
          </a:solidFill>
          <a:latin typeface="+mn-lt"/>
          <a:ea typeface="+mn-ea"/>
          <a:cs typeface="+mn-cs"/>
        </a:defRPr>
      </a:lvl4pPr>
      <a:lvl5pPr marL="360000" indent="-216000" algn="l" defTabSz="914400" rtl="0" eaLnBrk="1" latinLnBrk="0" hangingPunct="1">
        <a:lnSpc>
          <a:spcPts val="2300"/>
        </a:lnSpc>
        <a:spcBef>
          <a:spcPts val="0"/>
        </a:spcBef>
        <a:spcAft>
          <a:spcPts val="120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1800225" y="179388"/>
            <a:ext cx="6983413" cy="719137"/>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endParaRPr lang="en-GB"/>
          </a:p>
        </p:txBody>
      </p:sp>
      <p:pic>
        <p:nvPicPr>
          <p:cNvPr id="1027" name="Picture 3"/>
          <p:cNvPicPr>
            <a:picLocks noChangeAspect="1"/>
          </p:cNvPicPr>
          <p:nvPr/>
        </p:nvPicPr>
        <p:blipFill>
          <a:blip r:embed="rId14" cstate="print"/>
          <a:srcRect/>
          <a:stretch>
            <a:fillRect/>
          </a:stretch>
        </p:blipFill>
        <p:spPr bwMode="auto">
          <a:xfrm>
            <a:off x="360363" y="179388"/>
            <a:ext cx="1079500" cy="1352550"/>
          </a:xfrm>
          <a:prstGeom prst="rect">
            <a:avLst/>
          </a:prstGeom>
          <a:noFill/>
          <a:ln w="9525">
            <a:noFill/>
            <a:miter lim="800000"/>
            <a:headEnd/>
            <a:tailEnd/>
          </a:ln>
        </p:spPr>
      </p:pic>
      <p:sp>
        <p:nvSpPr>
          <p:cNvPr id="1028" name="Text Placeholder 2"/>
          <p:cNvSpPr>
            <a:spLocks noGrp="1"/>
          </p:cNvSpPr>
          <p:nvPr>
            <p:ph type="body" idx="1"/>
          </p:nvPr>
        </p:nvSpPr>
        <p:spPr bwMode="auto">
          <a:xfrm>
            <a:off x="360363" y="1979613"/>
            <a:ext cx="8423275" cy="4500562"/>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GB"/>
              <a:t>Click to edit Master text styles</a:t>
            </a:r>
          </a:p>
          <a:p>
            <a:pPr lvl="1"/>
            <a:r>
              <a:rPr lang="en-GB"/>
              <a:t>Second level</a:t>
            </a:r>
          </a:p>
          <a:p>
            <a:pPr lvl="2"/>
            <a:r>
              <a:rPr lang="en-GB"/>
              <a:t>Third level</a:t>
            </a:r>
          </a:p>
          <a:p>
            <a:pPr lvl="3"/>
            <a:r>
              <a:rPr lang="en-GB"/>
              <a:t>Fourth level</a:t>
            </a:r>
          </a:p>
        </p:txBody>
      </p:sp>
    </p:spTree>
    <p:extLst>
      <p:ext uri="{BB962C8B-B14F-4D97-AF65-F5344CB8AC3E}">
        <p14:creationId xmlns:p14="http://schemas.microsoft.com/office/powerpoint/2010/main" val="890518122"/>
      </p:ext>
    </p:extLst>
  </p:cSld>
  <p:clrMap bg1="lt1" tx1="dk1" bg2="lt2" tx2="dk2" accent1="accent1" accent2="accent2" accent3="accent3" accent4="accent4" accent5="accent5" accent6="accent6" hlink="hlink" folHlink="folHlink"/>
  <p:sldLayoutIdLst>
    <p:sldLayoutId id="2147483681" r:id="rId1"/>
    <p:sldLayoutId id="2147483682" r:id="rId2"/>
    <p:sldLayoutId id="2147483683" r:id="rId3"/>
    <p:sldLayoutId id="2147483684" r:id="rId4"/>
    <p:sldLayoutId id="2147483685" r:id="rId5"/>
    <p:sldLayoutId id="2147483686" r:id="rId6"/>
    <p:sldLayoutId id="2147483687" r:id="rId7"/>
    <p:sldLayoutId id="2147483688" r:id="rId8"/>
    <p:sldLayoutId id="2147483689" r:id="rId9"/>
    <p:sldLayoutId id="2147483690" r:id="rId10"/>
    <p:sldLayoutId id="2147483691" r:id="rId11"/>
    <p:sldLayoutId id="2147483692" r:id="rId12"/>
  </p:sldLayoutIdLst>
  <p:txStyles>
    <p:titleStyle>
      <a:lvl1pPr algn="l" rtl="0" eaLnBrk="1" fontAlgn="base" hangingPunct="1">
        <a:spcBef>
          <a:spcPct val="0"/>
        </a:spcBef>
        <a:spcAft>
          <a:spcPct val="0"/>
        </a:spcAft>
        <a:defRPr sz="3600" b="1" kern="1200">
          <a:solidFill>
            <a:schemeClr val="tx2"/>
          </a:solidFill>
          <a:latin typeface="Arial" pitchFamily="34" charset="0"/>
          <a:ea typeface="+mj-ea"/>
          <a:cs typeface="Arial" pitchFamily="34" charset="0"/>
        </a:defRPr>
      </a:lvl1pPr>
      <a:lvl2pPr algn="l" rtl="0" eaLnBrk="1" fontAlgn="base" hangingPunct="1">
        <a:spcBef>
          <a:spcPct val="0"/>
        </a:spcBef>
        <a:spcAft>
          <a:spcPct val="0"/>
        </a:spcAft>
        <a:defRPr sz="3600" b="1">
          <a:solidFill>
            <a:schemeClr val="tx2"/>
          </a:solidFill>
          <a:latin typeface="Arial" charset="0"/>
          <a:cs typeface="Arial" charset="0"/>
        </a:defRPr>
      </a:lvl2pPr>
      <a:lvl3pPr algn="l" rtl="0" eaLnBrk="1" fontAlgn="base" hangingPunct="1">
        <a:spcBef>
          <a:spcPct val="0"/>
        </a:spcBef>
        <a:spcAft>
          <a:spcPct val="0"/>
        </a:spcAft>
        <a:defRPr sz="3600" b="1">
          <a:solidFill>
            <a:schemeClr val="tx2"/>
          </a:solidFill>
          <a:latin typeface="Arial" charset="0"/>
          <a:cs typeface="Arial" charset="0"/>
        </a:defRPr>
      </a:lvl3pPr>
      <a:lvl4pPr algn="l" rtl="0" eaLnBrk="1" fontAlgn="base" hangingPunct="1">
        <a:spcBef>
          <a:spcPct val="0"/>
        </a:spcBef>
        <a:spcAft>
          <a:spcPct val="0"/>
        </a:spcAft>
        <a:defRPr sz="3600" b="1">
          <a:solidFill>
            <a:schemeClr val="tx2"/>
          </a:solidFill>
          <a:latin typeface="Arial" charset="0"/>
          <a:cs typeface="Arial" charset="0"/>
        </a:defRPr>
      </a:lvl4pPr>
      <a:lvl5pPr algn="l" rtl="0" eaLnBrk="1" fontAlgn="base" hangingPunct="1">
        <a:spcBef>
          <a:spcPct val="0"/>
        </a:spcBef>
        <a:spcAft>
          <a:spcPct val="0"/>
        </a:spcAft>
        <a:defRPr sz="3600" b="1">
          <a:solidFill>
            <a:schemeClr val="tx2"/>
          </a:solidFill>
          <a:latin typeface="Arial" charset="0"/>
          <a:cs typeface="Arial" charset="0"/>
        </a:defRPr>
      </a:lvl5pPr>
      <a:lvl6pPr marL="457200" algn="l" rtl="0" eaLnBrk="1" fontAlgn="base" hangingPunct="1">
        <a:spcBef>
          <a:spcPct val="0"/>
        </a:spcBef>
        <a:spcAft>
          <a:spcPct val="0"/>
        </a:spcAft>
        <a:defRPr sz="3600" b="1">
          <a:solidFill>
            <a:schemeClr val="tx2"/>
          </a:solidFill>
          <a:latin typeface="Arial" charset="0"/>
          <a:cs typeface="Arial" charset="0"/>
        </a:defRPr>
      </a:lvl6pPr>
      <a:lvl7pPr marL="914400" algn="l" rtl="0" eaLnBrk="1" fontAlgn="base" hangingPunct="1">
        <a:spcBef>
          <a:spcPct val="0"/>
        </a:spcBef>
        <a:spcAft>
          <a:spcPct val="0"/>
        </a:spcAft>
        <a:defRPr sz="3600" b="1">
          <a:solidFill>
            <a:schemeClr val="tx2"/>
          </a:solidFill>
          <a:latin typeface="Arial" charset="0"/>
          <a:cs typeface="Arial" charset="0"/>
        </a:defRPr>
      </a:lvl7pPr>
      <a:lvl8pPr marL="1371600" algn="l" rtl="0" eaLnBrk="1" fontAlgn="base" hangingPunct="1">
        <a:spcBef>
          <a:spcPct val="0"/>
        </a:spcBef>
        <a:spcAft>
          <a:spcPct val="0"/>
        </a:spcAft>
        <a:defRPr sz="3600" b="1">
          <a:solidFill>
            <a:schemeClr val="tx2"/>
          </a:solidFill>
          <a:latin typeface="Arial" charset="0"/>
          <a:cs typeface="Arial" charset="0"/>
        </a:defRPr>
      </a:lvl8pPr>
      <a:lvl9pPr marL="1828800" algn="l" rtl="0" eaLnBrk="1" fontAlgn="base" hangingPunct="1">
        <a:spcBef>
          <a:spcPct val="0"/>
        </a:spcBef>
        <a:spcAft>
          <a:spcPct val="0"/>
        </a:spcAft>
        <a:defRPr sz="3600" b="1">
          <a:solidFill>
            <a:schemeClr val="tx2"/>
          </a:solidFill>
          <a:latin typeface="Arial" charset="0"/>
          <a:cs typeface="Arial" charset="0"/>
        </a:defRPr>
      </a:lvl9pPr>
    </p:titleStyle>
    <p:bodyStyle>
      <a:lvl1pPr marL="342900" indent="-342900" algn="l" rtl="0" eaLnBrk="1" fontAlgn="base" hangingPunct="1">
        <a:spcBef>
          <a:spcPct val="20000"/>
        </a:spcBef>
        <a:spcAft>
          <a:spcPct val="0"/>
        </a:spcAft>
        <a:buFont typeface="Arial" charset="0"/>
        <a:buChar char="•"/>
        <a:defRPr sz="3000" kern="1200">
          <a:solidFill>
            <a:schemeClr val="tx1"/>
          </a:solidFill>
          <a:latin typeface="Arial" pitchFamily="34" charset="0"/>
          <a:ea typeface="+mn-ea"/>
          <a:cs typeface="Arial" pitchFamily="34" charset="0"/>
        </a:defRPr>
      </a:lvl1pPr>
      <a:lvl2pPr marL="742950" indent="-285750" algn="l" rtl="0" eaLnBrk="1" fontAlgn="base" hangingPunct="1">
        <a:spcBef>
          <a:spcPct val="20000"/>
        </a:spcBef>
        <a:spcAft>
          <a:spcPct val="0"/>
        </a:spcAft>
        <a:buFont typeface="Arial" charset="0"/>
        <a:buChar char="–"/>
        <a:defRPr sz="2600" kern="1200">
          <a:solidFill>
            <a:srgbClr val="5F6062"/>
          </a:solidFill>
          <a:latin typeface="Arial" pitchFamily="34" charset="0"/>
          <a:ea typeface="+mn-ea"/>
          <a:cs typeface="Arial" pitchFamily="34" charset="0"/>
        </a:defRPr>
      </a:lvl2pPr>
      <a:lvl3pPr marL="1143000" indent="-228600" algn="l" rtl="0" eaLnBrk="1" fontAlgn="base" hangingPunct="1">
        <a:spcBef>
          <a:spcPct val="20000"/>
        </a:spcBef>
        <a:spcAft>
          <a:spcPct val="0"/>
        </a:spcAft>
        <a:buFont typeface="Arial" charset="0"/>
        <a:buChar char="•"/>
        <a:defRPr sz="2200" kern="1200">
          <a:solidFill>
            <a:srgbClr val="5F6062"/>
          </a:solidFill>
          <a:latin typeface="Arial" pitchFamily="34" charset="0"/>
          <a:ea typeface="+mn-ea"/>
          <a:cs typeface="Arial" pitchFamily="34" charset="0"/>
        </a:defRPr>
      </a:lvl3pPr>
      <a:lvl4pPr marL="1600200" indent="-228600" algn="l" rtl="0" eaLnBrk="1" fontAlgn="base" hangingPunct="1">
        <a:spcBef>
          <a:spcPct val="20000"/>
        </a:spcBef>
        <a:spcAft>
          <a:spcPct val="0"/>
        </a:spcAft>
        <a:buFont typeface="Arial" charset="0"/>
        <a:buChar char="–"/>
        <a:defRPr sz="2000" kern="1200">
          <a:solidFill>
            <a:srgbClr val="5F6062"/>
          </a:solidFill>
          <a:latin typeface="Arial" pitchFamily="34" charset="0"/>
          <a:ea typeface="+mn-ea"/>
          <a:cs typeface="Arial" pitchFamily="34" charset="0"/>
        </a:defRPr>
      </a:lvl4pPr>
      <a:lvl5pPr marL="2057400" indent="-228600" algn="l" rtl="0" eaLnBrk="1" fontAlgn="base" hangingPunct="1">
        <a:spcBef>
          <a:spcPct val="20000"/>
        </a:spcBef>
        <a:spcAft>
          <a:spcPct val="0"/>
        </a:spcAft>
        <a:buFont typeface="Arial" charset="0"/>
        <a:buChar char="»"/>
        <a:defRPr sz="20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24.xml"/><Relationship Id="rId1" Type="http://schemas.openxmlformats.org/officeDocument/2006/relationships/slideLayout" Target="../slideLayouts/slideLayout3.xml"/><Relationship Id="rId4" Type="http://schemas.openxmlformats.org/officeDocument/2006/relationships/image" Target="cid:88D60D9D-ECA8-49AD-B279-B6D218E7D6F0@nfer.ac.uk" TargetMode="Externa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26.xml"/><Relationship Id="rId1" Type="http://schemas.openxmlformats.org/officeDocument/2006/relationships/slideLayout" Target="../slideLayouts/slideLayout3.xml"/><Relationship Id="rId4" Type="http://schemas.openxmlformats.org/officeDocument/2006/relationships/image" Target="cid:8C09D6B1-29AC-4575-A917-786FCA51DF4D@nfer.ac.uk" TargetMode="Externa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28.xml"/><Relationship Id="rId1" Type="http://schemas.openxmlformats.org/officeDocument/2006/relationships/slideLayout" Target="../slideLayouts/slideLayout8.xml"/></Relationships>
</file>

<file path=ppt/slides/_rels/slide3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9.xml"/><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30.xml"/><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34.xml"/><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7.xml"/><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8.xml"/><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8000" y="790414"/>
            <a:ext cx="6666917" cy="577586"/>
          </a:xfrm>
        </p:spPr>
        <p:txBody>
          <a:bodyPr/>
          <a:lstStyle/>
          <a:p>
            <a:r>
              <a:rPr lang="en-GB" dirty="0">
                <a:solidFill>
                  <a:schemeClr val="accent2"/>
                </a:solidFill>
              </a:rPr>
              <a:t>Re-cap</a:t>
            </a:r>
          </a:p>
        </p:txBody>
      </p:sp>
      <p:sp>
        <p:nvSpPr>
          <p:cNvPr id="3" name="Content Placeholder 2"/>
          <p:cNvSpPr>
            <a:spLocks noGrp="1"/>
          </p:cNvSpPr>
          <p:nvPr>
            <p:ph idx="4294967295"/>
          </p:nvPr>
        </p:nvSpPr>
        <p:spPr>
          <a:xfrm>
            <a:off x="468000" y="1656000"/>
            <a:ext cx="8138976" cy="4428000"/>
          </a:xfrm>
        </p:spPr>
        <p:txBody>
          <a:bodyPr/>
          <a:lstStyle/>
          <a:p>
            <a:pPr algn="ctr"/>
            <a:r>
              <a:rPr lang="en-GB" dirty="0"/>
              <a:t>What are the general principles of writing open and closed questions?</a:t>
            </a:r>
          </a:p>
          <a:p>
            <a:endParaRPr lang="en-GB" dirty="0"/>
          </a:p>
        </p:txBody>
      </p:sp>
      <p:sp>
        <p:nvSpPr>
          <p:cNvPr id="4" name="Footer Placeholder 3"/>
          <p:cNvSpPr>
            <a:spLocks noGrp="1"/>
          </p:cNvSpPr>
          <p:nvPr>
            <p:ph type="ftr" sz="quarter" idx="3"/>
          </p:nvPr>
        </p:nvSpPr>
        <p:spPr>
          <a:xfrm>
            <a:off x="468000" y="6480000"/>
            <a:ext cx="5486400" cy="252000"/>
          </a:xfrm>
        </p:spPr>
        <p:txBody>
          <a:bodyPr/>
          <a:lstStyle/>
          <a:p>
            <a:r>
              <a:rPr lang="en-GB"/>
              <a:t>Restricted</a:t>
            </a:r>
            <a:endParaRPr lang="en-GB" dirty="0"/>
          </a:p>
        </p:txBody>
      </p:sp>
      <p:sp>
        <p:nvSpPr>
          <p:cNvPr id="5" name="Slide Number Placeholder 4"/>
          <p:cNvSpPr>
            <a:spLocks noGrp="1"/>
          </p:cNvSpPr>
          <p:nvPr>
            <p:ph type="sldNum" sz="quarter" idx="4"/>
          </p:nvPr>
        </p:nvSpPr>
        <p:spPr>
          <a:xfrm>
            <a:off x="8172000" y="6480000"/>
            <a:ext cx="506976" cy="252000"/>
          </a:xfrm>
        </p:spPr>
        <p:txBody>
          <a:bodyPr/>
          <a:lstStyle/>
          <a:p>
            <a:fld id="{1608FF17-83F6-4320-ABB9-493BD2F5E45E}" type="slidenum">
              <a:rPr lang="en-GB" smtClean="0"/>
              <a:pPr/>
              <a:t>1</a:t>
            </a:fld>
            <a:endParaRPr lang="en-GB" dirty="0"/>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21052" y="3254645"/>
            <a:ext cx="5788615" cy="2894308"/>
          </a:xfrm>
          <a:prstGeom prst="rect">
            <a:avLst/>
          </a:prstGeom>
        </p:spPr>
      </p:pic>
    </p:spTree>
    <p:extLst>
      <p:ext uri="{BB962C8B-B14F-4D97-AF65-F5344CB8AC3E}">
        <p14:creationId xmlns:p14="http://schemas.microsoft.com/office/powerpoint/2010/main" val="41260249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title"/>
          </p:nvPr>
        </p:nvSpPr>
        <p:spPr>
          <a:xfrm>
            <a:off x="468000" y="468000"/>
            <a:ext cx="6666917" cy="900000"/>
          </a:xfrm>
        </p:spPr>
        <p:txBody>
          <a:bodyPr rtlCol="0">
            <a:normAutofit/>
          </a:bodyPr>
          <a:lstStyle/>
          <a:p>
            <a:pPr>
              <a:defRPr/>
            </a:pPr>
            <a:r>
              <a:rPr lang="en-GB" dirty="0"/>
              <a:t>Matching 3: unequal columns </a:t>
            </a:r>
            <a:br>
              <a:rPr lang="en-GB" dirty="0"/>
            </a:br>
            <a:endParaRPr lang="en-GB" dirty="0"/>
          </a:p>
        </p:txBody>
      </p:sp>
      <p:sp>
        <p:nvSpPr>
          <p:cNvPr id="11267" name="Content Placeholder 2"/>
          <p:cNvSpPr>
            <a:spLocks noGrp="1"/>
          </p:cNvSpPr>
          <p:nvPr>
            <p:ph idx="4294967295"/>
          </p:nvPr>
        </p:nvSpPr>
        <p:spPr>
          <a:xfrm>
            <a:off x="669698" y="2161721"/>
            <a:ext cx="7772400" cy="4485822"/>
          </a:xfrm>
        </p:spPr>
        <p:txBody>
          <a:bodyPr/>
          <a:lstStyle/>
          <a:p>
            <a:pPr eaLnBrk="1" hangingPunct="1">
              <a:buFont typeface="Arial" pitchFamily="34" charset="0"/>
              <a:buNone/>
            </a:pPr>
            <a:r>
              <a:rPr lang="en-US" dirty="0"/>
              <a:t>						</a:t>
            </a:r>
            <a:endParaRPr lang="en-GB" dirty="0"/>
          </a:p>
          <a:p>
            <a:pPr eaLnBrk="1" hangingPunct="1">
              <a:buFont typeface="Arial" pitchFamily="34" charset="0"/>
              <a:buNone/>
            </a:pPr>
            <a:endParaRPr lang="en-US" dirty="0"/>
          </a:p>
          <a:p>
            <a:pPr eaLnBrk="1" hangingPunct="1">
              <a:buFont typeface="Arial" pitchFamily="34" charset="0"/>
              <a:buNone/>
            </a:pPr>
            <a:endParaRPr lang="en-US" dirty="0"/>
          </a:p>
          <a:p>
            <a:pPr eaLnBrk="1" hangingPunct="1">
              <a:buFont typeface="Arial" pitchFamily="34" charset="0"/>
              <a:buNone/>
            </a:pPr>
            <a:r>
              <a:rPr lang="en-US" dirty="0"/>
              <a:t>						</a:t>
            </a:r>
            <a:endParaRPr lang="en-GB" dirty="0"/>
          </a:p>
          <a:p>
            <a:pPr eaLnBrk="1" hangingPunct="1">
              <a:buFont typeface="Arial" pitchFamily="34" charset="0"/>
              <a:buNone/>
            </a:pPr>
            <a:r>
              <a:rPr lang="en-US" dirty="0"/>
              <a:t>				 		</a:t>
            </a:r>
            <a:endParaRPr lang="en-GB" dirty="0"/>
          </a:p>
          <a:p>
            <a:pPr eaLnBrk="1" hangingPunct="1">
              <a:buFont typeface="Arial" pitchFamily="34" charset="0"/>
              <a:buNone/>
            </a:pPr>
            <a:r>
              <a:rPr lang="en-US" dirty="0"/>
              <a:t>						</a:t>
            </a:r>
            <a:endParaRPr lang="en-GB" dirty="0"/>
          </a:p>
          <a:p>
            <a:pPr eaLnBrk="1" hangingPunct="1">
              <a:buFont typeface="Arial" pitchFamily="34" charset="0"/>
              <a:buNone/>
            </a:pPr>
            <a:r>
              <a:rPr lang="en-US" dirty="0"/>
              <a:t>						</a:t>
            </a:r>
            <a:endParaRPr lang="en-GB" dirty="0"/>
          </a:p>
          <a:p>
            <a:pPr eaLnBrk="1" hangingPunct="1">
              <a:buFont typeface="Arial" pitchFamily="34" charset="0"/>
              <a:buNone/>
            </a:pPr>
            <a:endParaRPr lang="en-GB" dirty="0"/>
          </a:p>
        </p:txBody>
      </p:sp>
      <p:sp>
        <p:nvSpPr>
          <p:cNvPr id="4" name="Rectangle 3"/>
          <p:cNvSpPr/>
          <p:nvPr/>
        </p:nvSpPr>
        <p:spPr bwMode="auto">
          <a:xfrm>
            <a:off x="1042988" y="2997200"/>
            <a:ext cx="2160587" cy="1008063"/>
          </a:xfrm>
          <a:prstGeom prst="rect">
            <a:avLst/>
          </a:prstGeom>
          <a:ln>
            <a:headEnd type="none" w="med" len="med"/>
            <a:tailEnd type="none" w="med" len="med"/>
          </a:ln>
        </p:spPr>
        <p:style>
          <a:lnRef idx="1">
            <a:schemeClr val="accent2"/>
          </a:lnRef>
          <a:fillRef idx="2">
            <a:schemeClr val="accent2"/>
          </a:fillRef>
          <a:effectRef idx="1">
            <a:schemeClr val="accent2"/>
          </a:effectRef>
          <a:fontRef idx="minor">
            <a:schemeClr val="dk1"/>
          </a:fontRef>
        </p:style>
        <p:txBody>
          <a:bodyPr/>
          <a:lstStyle/>
          <a:p>
            <a:pPr eaLnBrk="0" hangingPunct="0">
              <a:defRPr/>
            </a:pPr>
            <a:endParaRPr lang="en-US" dirty="0">
              <a:solidFill>
                <a:schemeClr val="tx2"/>
              </a:solidFill>
            </a:endParaRPr>
          </a:p>
          <a:p>
            <a:pPr algn="ctr" eaLnBrk="0" hangingPunct="0">
              <a:defRPr/>
            </a:pPr>
            <a:r>
              <a:rPr lang="en-US" sz="2600" dirty="0">
                <a:solidFill>
                  <a:schemeClr val="tx2"/>
                </a:solidFill>
                <a:latin typeface="Arial" pitchFamily="34" charset="0"/>
                <a:cs typeface="Arial" pitchFamily="34" charset="0"/>
              </a:rPr>
              <a:t>Weak acid </a:t>
            </a:r>
          </a:p>
          <a:p>
            <a:pPr eaLnBrk="0" hangingPunct="0">
              <a:defRPr/>
            </a:pPr>
            <a:endParaRPr lang="en-GB" dirty="0"/>
          </a:p>
        </p:txBody>
      </p:sp>
      <p:sp>
        <p:nvSpPr>
          <p:cNvPr id="5" name="Rectangle 4"/>
          <p:cNvSpPr/>
          <p:nvPr/>
        </p:nvSpPr>
        <p:spPr bwMode="auto">
          <a:xfrm>
            <a:off x="1052513" y="1709738"/>
            <a:ext cx="2151062" cy="1008062"/>
          </a:xfrm>
          <a:prstGeom prst="rect">
            <a:avLst/>
          </a:prstGeom>
          <a:ln>
            <a:headEnd type="none" w="med" len="med"/>
            <a:tailEnd type="none" w="med" len="med"/>
          </a:ln>
        </p:spPr>
        <p:style>
          <a:lnRef idx="1">
            <a:schemeClr val="accent2"/>
          </a:lnRef>
          <a:fillRef idx="2">
            <a:schemeClr val="accent2"/>
          </a:fillRef>
          <a:effectRef idx="1">
            <a:schemeClr val="accent2"/>
          </a:effectRef>
          <a:fontRef idx="minor">
            <a:schemeClr val="dk1"/>
          </a:fontRef>
        </p:style>
        <p:txBody>
          <a:bodyPr/>
          <a:lstStyle/>
          <a:p>
            <a:pPr eaLnBrk="0" hangingPunct="0">
              <a:defRPr/>
            </a:pPr>
            <a:endParaRPr lang="en-US" dirty="0">
              <a:solidFill>
                <a:schemeClr val="tx2"/>
              </a:solidFill>
            </a:endParaRPr>
          </a:p>
          <a:p>
            <a:pPr algn="ctr" eaLnBrk="0" hangingPunct="0">
              <a:defRPr/>
            </a:pPr>
            <a:r>
              <a:rPr lang="en-US" sz="2600" dirty="0">
                <a:solidFill>
                  <a:schemeClr val="tx2"/>
                </a:solidFill>
                <a:latin typeface="Arial" pitchFamily="34" charset="0"/>
                <a:cs typeface="Arial" pitchFamily="34" charset="0"/>
              </a:rPr>
              <a:t>Strong acid</a:t>
            </a:r>
          </a:p>
          <a:p>
            <a:pPr eaLnBrk="0" hangingPunct="0">
              <a:defRPr/>
            </a:pPr>
            <a:endParaRPr lang="en-GB" dirty="0"/>
          </a:p>
        </p:txBody>
      </p:sp>
      <p:sp>
        <p:nvSpPr>
          <p:cNvPr id="6" name="Rectangle 5"/>
          <p:cNvSpPr/>
          <p:nvPr/>
        </p:nvSpPr>
        <p:spPr bwMode="auto">
          <a:xfrm>
            <a:off x="1042988" y="4437063"/>
            <a:ext cx="2160587" cy="1008062"/>
          </a:xfrm>
          <a:prstGeom prst="rect">
            <a:avLst/>
          </a:prstGeom>
          <a:ln>
            <a:headEnd type="none" w="med" len="med"/>
            <a:tailEnd type="none" w="med" len="med"/>
          </a:ln>
        </p:spPr>
        <p:style>
          <a:lnRef idx="1">
            <a:schemeClr val="accent2"/>
          </a:lnRef>
          <a:fillRef idx="2">
            <a:schemeClr val="accent2"/>
          </a:fillRef>
          <a:effectRef idx="1">
            <a:schemeClr val="accent2"/>
          </a:effectRef>
          <a:fontRef idx="minor">
            <a:schemeClr val="dk1"/>
          </a:fontRef>
        </p:style>
        <p:txBody>
          <a:bodyPr/>
          <a:lstStyle/>
          <a:p>
            <a:pPr eaLnBrk="0" hangingPunct="0">
              <a:defRPr/>
            </a:pPr>
            <a:endParaRPr lang="en-US" dirty="0">
              <a:solidFill>
                <a:schemeClr val="tx2"/>
              </a:solidFill>
            </a:endParaRPr>
          </a:p>
          <a:p>
            <a:pPr algn="ctr" eaLnBrk="0" hangingPunct="0">
              <a:defRPr/>
            </a:pPr>
            <a:r>
              <a:rPr lang="en-US" sz="2600" dirty="0">
                <a:solidFill>
                  <a:schemeClr val="tx2"/>
                </a:solidFill>
                <a:latin typeface="Arial" pitchFamily="34" charset="0"/>
                <a:cs typeface="Arial" pitchFamily="34" charset="0"/>
              </a:rPr>
              <a:t>Neutral</a:t>
            </a:r>
          </a:p>
          <a:p>
            <a:pPr eaLnBrk="0" hangingPunct="0">
              <a:defRPr/>
            </a:pPr>
            <a:endParaRPr lang="en-GB" dirty="0"/>
          </a:p>
        </p:txBody>
      </p:sp>
      <p:sp>
        <p:nvSpPr>
          <p:cNvPr id="7" name="Rectangle 6"/>
          <p:cNvSpPr/>
          <p:nvPr/>
        </p:nvSpPr>
        <p:spPr bwMode="auto">
          <a:xfrm>
            <a:off x="5152572" y="1557338"/>
            <a:ext cx="2732542" cy="503237"/>
          </a:xfrm>
          <a:prstGeom prst="rect">
            <a:avLst/>
          </a:prstGeom>
          <a:ln>
            <a:headEnd type="none" w="med" len="med"/>
            <a:tailEnd type="none" w="med" len="med"/>
          </a:ln>
        </p:spPr>
        <p:style>
          <a:lnRef idx="1">
            <a:schemeClr val="accent2"/>
          </a:lnRef>
          <a:fillRef idx="2">
            <a:schemeClr val="accent2"/>
          </a:fillRef>
          <a:effectRef idx="1">
            <a:schemeClr val="accent2"/>
          </a:effectRef>
          <a:fontRef idx="minor">
            <a:schemeClr val="dk1"/>
          </a:fontRef>
        </p:style>
        <p:txBody>
          <a:bodyPr/>
          <a:lstStyle/>
          <a:p>
            <a:pPr algn="ctr" eaLnBrk="0" hangingPunct="0">
              <a:defRPr/>
            </a:pPr>
            <a:r>
              <a:rPr lang="en-US" sz="2600" dirty="0">
                <a:solidFill>
                  <a:schemeClr val="tx2"/>
                </a:solidFill>
                <a:latin typeface="Arial" pitchFamily="34" charset="0"/>
                <a:cs typeface="Arial" pitchFamily="34" charset="0"/>
              </a:rPr>
              <a:t>hydrochloric</a:t>
            </a:r>
          </a:p>
        </p:txBody>
      </p:sp>
      <p:sp>
        <p:nvSpPr>
          <p:cNvPr id="10248" name="Rectangle 12"/>
          <p:cNvSpPr>
            <a:spLocks noChangeArrowheads="1"/>
          </p:cNvSpPr>
          <p:nvPr/>
        </p:nvSpPr>
        <p:spPr bwMode="auto">
          <a:xfrm>
            <a:off x="5152572" y="2276475"/>
            <a:ext cx="2732541" cy="504825"/>
          </a:xfrm>
          <a:prstGeom prst="rect">
            <a:avLst/>
          </a:prstGeom>
          <a:ln>
            <a:headEnd/>
            <a:tailEnd/>
          </a:ln>
        </p:spPr>
        <p:style>
          <a:lnRef idx="1">
            <a:schemeClr val="accent2"/>
          </a:lnRef>
          <a:fillRef idx="2">
            <a:schemeClr val="accent2"/>
          </a:fillRef>
          <a:effectRef idx="1">
            <a:schemeClr val="accent2"/>
          </a:effectRef>
          <a:fontRef idx="minor">
            <a:schemeClr val="dk1"/>
          </a:fontRef>
        </p:style>
        <p:txBody>
          <a:bodyPr/>
          <a:lstStyle/>
          <a:p>
            <a:pPr algn="ctr" eaLnBrk="0" hangingPunct="0">
              <a:defRPr/>
            </a:pPr>
            <a:r>
              <a:rPr lang="en-US" sz="2600" dirty="0">
                <a:solidFill>
                  <a:srgbClr val="000000"/>
                </a:solidFill>
                <a:latin typeface="Arial" pitchFamily="34" charset="0"/>
                <a:cs typeface="Arial" pitchFamily="34" charset="0"/>
              </a:rPr>
              <a:t>water</a:t>
            </a:r>
          </a:p>
        </p:txBody>
      </p:sp>
      <p:sp>
        <p:nvSpPr>
          <p:cNvPr id="10249" name="Rectangle 13"/>
          <p:cNvSpPr>
            <a:spLocks noChangeArrowheads="1"/>
          </p:cNvSpPr>
          <p:nvPr/>
        </p:nvSpPr>
        <p:spPr bwMode="auto">
          <a:xfrm>
            <a:off x="5152572" y="3068638"/>
            <a:ext cx="2732541" cy="504825"/>
          </a:xfrm>
          <a:prstGeom prst="rect">
            <a:avLst/>
          </a:prstGeom>
          <a:ln>
            <a:headEnd/>
            <a:tailEnd/>
          </a:ln>
        </p:spPr>
        <p:style>
          <a:lnRef idx="1">
            <a:schemeClr val="accent2"/>
          </a:lnRef>
          <a:fillRef idx="2">
            <a:schemeClr val="accent2"/>
          </a:fillRef>
          <a:effectRef idx="1">
            <a:schemeClr val="accent2"/>
          </a:effectRef>
          <a:fontRef idx="minor">
            <a:schemeClr val="dk1"/>
          </a:fontRef>
        </p:style>
        <p:txBody>
          <a:bodyPr/>
          <a:lstStyle/>
          <a:p>
            <a:pPr algn="ctr" eaLnBrk="0" hangingPunct="0">
              <a:defRPr/>
            </a:pPr>
            <a:r>
              <a:rPr lang="en-US" sz="2600" dirty="0">
                <a:solidFill>
                  <a:srgbClr val="000000"/>
                </a:solidFill>
                <a:latin typeface="Arial" pitchFamily="34" charset="0"/>
                <a:cs typeface="Arial" pitchFamily="34" charset="0"/>
              </a:rPr>
              <a:t>nitric</a:t>
            </a:r>
          </a:p>
        </p:txBody>
      </p:sp>
      <p:sp>
        <p:nvSpPr>
          <p:cNvPr id="10250" name="Rectangle 14"/>
          <p:cNvSpPr>
            <a:spLocks noChangeArrowheads="1"/>
          </p:cNvSpPr>
          <p:nvPr/>
        </p:nvSpPr>
        <p:spPr bwMode="auto">
          <a:xfrm>
            <a:off x="5152572" y="3860800"/>
            <a:ext cx="2732541" cy="504825"/>
          </a:xfrm>
          <a:prstGeom prst="rect">
            <a:avLst/>
          </a:prstGeom>
          <a:ln>
            <a:headEnd/>
            <a:tailEnd/>
          </a:ln>
        </p:spPr>
        <p:style>
          <a:lnRef idx="1">
            <a:schemeClr val="accent2"/>
          </a:lnRef>
          <a:fillRef idx="2">
            <a:schemeClr val="accent2"/>
          </a:fillRef>
          <a:effectRef idx="1">
            <a:schemeClr val="accent2"/>
          </a:effectRef>
          <a:fontRef idx="minor">
            <a:schemeClr val="dk1"/>
          </a:fontRef>
        </p:style>
        <p:txBody>
          <a:bodyPr/>
          <a:lstStyle/>
          <a:p>
            <a:pPr algn="ctr" eaLnBrk="0" hangingPunct="0">
              <a:defRPr/>
            </a:pPr>
            <a:r>
              <a:rPr lang="en-US" sz="2600" dirty="0">
                <a:solidFill>
                  <a:srgbClr val="000000"/>
                </a:solidFill>
                <a:latin typeface="Arial" pitchFamily="34" charset="0"/>
              </a:rPr>
              <a:t>acetic</a:t>
            </a:r>
          </a:p>
        </p:txBody>
      </p:sp>
      <p:sp>
        <p:nvSpPr>
          <p:cNvPr id="10251" name="Rectangle 15"/>
          <p:cNvSpPr>
            <a:spLocks noChangeArrowheads="1"/>
          </p:cNvSpPr>
          <p:nvPr/>
        </p:nvSpPr>
        <p:spPr bwMode="auto">
          <a:xfrm>
            <a:off x="5152572" y="4581525"/>
            <a:ext cx="2732541" cy="503238"/>
          </a:xfrm>
          <a:prstGeom prst="rect">
            <a:avLst/>
          </a:prstGeom>
          <a:ln>
            <a:headEnd/>
            <a:tailEnd/>
          </a:ln>
        </p:spPr>
        <p:style>
          <a:lnRef idx="1">
            <a:schemeClr val="accent2"/>
          </a:lnRef>
          <a:fillRef idx="2">
            <a:schemeClr val="accent2"/>
          </a:fillRef>
          <a:effectRef idx="1">
            <a:schemeClr val="accent2"/>
          </a:effectRef>
          <a:fontRef idx="minor">
            <a:schemeClr val="dk1"/>
          </a:fontRef>
        </p:style>
        <p:txBody>
          <a:bodyPr/>
          <a:lstStyle/>
          <a:p>
            <a:pPr algn="ctr" eaLnBrk="0" hangingPunct="0">
              <a:defRPr/>
            </a:pPr>
            <a:r>
              <a:rPr lang="en-US" sz="2600" dirty="0">
                <a:solidFill>
                  <a:srgbClr val="000000"/>
                </a:solidFill>
                <a:latin typeface="Arial" pitchFamily="34" charset="0"/>
              </a:rPr>
              <a:t>oxalic</a:t>
            </a:r>
          </a:p>
        </p:txBody>
      </p:sp>
      <p:sp>
        <p:nvSpPr>
          <p:cNvPr id="10252" name="Rectangle 16"/>
          <p:cNvSpPr>
            <a:spLocks noChangeArrowheads="1"/>
          </p:cNvSpPr>
          <p:nvPr/>
        </p:nvSpPr>
        <p:spPr bwMode="auto">
          <a:xfrm>
            <a:off x="5152572" y="5300663"/>
            <a:ext cx="2732541" cy="504825"/>
          </a:xfrm>
          <a:prstGeom prst="rect">
            <a:avLst/>
          </a:prstGeom>
          <a:ln>
            <a:headEnd/>
            <a:tailEnd/>
          </a:ln>
        </p:spPr>
        <p:style>
          <a:lnRef idx="1">
            <a:schemeClr val="accent2"/>
          </a:lnRef>
          <a:fillRef idx="2">
            <a:schemeClr val="accent2"/>
          </a:fillRef>
          <a:effectRef idx="1">
            <a:schemeClr val="accent2"/>
          </a:effectRef>
          <a:fontRef idx="minor">
            <a:schemeClr val="dk1"/>
          </a:fontRef>
        </p:style>
        <p:txBody>
          <a:bodyPr/>
          <a:lstStyle/>
          <a:p>
            <a:pPr algn="ctr" eaLnBrk="0" hangingPunct="0">
              <a:defRPr/>
            </a:pPr>
            <a:r>
              <a:rPr lang="en-US" sz="2600">
                <a:solidFill>
                  <a:srgbClr val="000000"/>
                </a:solidFill>
                <a:latin typeface="Arial" pitchFamily="34" charset="0"/>
              </a:rPr>
              <a:t>citric</a:t>
            </a:r>
            <a:endParaRPr lang="en-US" sz="2600" dirty="0">
              <a:solidFill>
                <a:srgbClr val="000000"/>
              </a:solidFill>
              <a:latin typeface="Arial" pitchFamily="34" charset="0"/>
            </a:endParaRPr>
          </a:p>
        </p:txBody>
      </p:sp>
      <p:cxnSp>
        <p:nvCxnSpPr>
          <p:cNvPr id="3" name="Straight Connector 2"/>
          <p:cNvCxnSpPr>
            <a:stCxn id="5" idx="3"/>
            <a:endCxn id="7" idx="1"/>
          </p:cNvCxnSpPr>
          <p:nvPr/>
        </p:nvCxnSpPr>
        <p:spPr>
          <a:xfrm flipV="1">
            <a:off x="3203575" y="1808957"/>
            <a:ext cx="1948997" cy="404812"/>
          </a:xfrm>
          <a:prstGeom prst="line">
            <a:avLst/>
          </a:prstGeom>
        </p:spPr>
        <p:style>
          <a:lnRef idx="1">
            <a:schemeClr val="accent1"/>
          </a:lnRef>
          <a:fillRef idx="0">
            <a:schemeClr val="accent1"/>
          </a:fillRef>
          <a:effectRef idx="0">
            <a:schemeClr val="accent1"/>
          </a:effectRef>
          <a:fontRef idx="minor">
            <a:schemeClr val="tx1"/>
          </a:fontRef>
        </p:style>
      </p:cxnSp>
      <p:cxnSp>
        <p:nvCxnSpPr>
          <p:cNvPr id="9" name="Straight Connector 8"/>
          <p:cNvCxnSpPr>
            <a:endCxn id="10249" idx="1"/>
          </p:cNvCxnSpPr>
          <p:nvPr/>
        </p:nvCxnSpPr>
        <p:spPr>
          <a:xfrm>
            <a:off x="3203575" y="2276475"/>
            <a:ext cx="1948997" cy="1044576"/>
          </a:xfrm>
          <a:prstGeom prst="line">
            <a:avLst/>
          </a:prstGeom>
        </p:spPr>
        <p:style>
          <a:lnRef idx="1">
            <a:schemeClr val="accent1"/>
          </a:lnRef>
          <a:fillRef idx="0">
            <a:schemeClr val="accent1"/>
          </a:fillRef>
          <a:effectRef idx="0">
            <a:schemeClr val="accent1"/>
          </a:effectRef>
          <a:fontRef idx="minor">
            <a:schemeClr val="tx1"/>
          </a:fontRef>
        </p:style>
      </p:cxnSp>
      <p:cxnSp>
        <p:nvCxnSpPr>
          <p:cNvPr id="11" name="Straight Connector 10"/>
          <p:cNvCxnSpPr>
            <a:stCxn id="6" idx="3"/>
            <a:endCxn id="10248" idx="1"/>
          </p:cNvCxnSpPr>
          <p:nvPr/>
        </p:nvCxnSpPr>
        <p:spPr>
          <a:xfrm flipV="1">
            <a:off x="3203575" y="2528888"/>
            <a:ext cx="1948997" cy="2412206"/>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Straight Connector 12"/>
          <p:cNvCxnSpPr>
            <a:stCxn id="4" idx="3"/>
            <a:endCxn id="10250" idx="1"/>
          </p:cNvCxnSpPr>
          <p:nvPr/>
        </p:nvCxnSpPr>
        <p:spPr>
          <a:xfrm>
            <a:off x="3203575" y="3501232"/>
            <a:ext cx="1948997" cy="611981"/>
          </a:xfrm>
          <a:prstGeom prst="line">
            <a:avLst/>
          </a:prstGeom>
        </p:spPr>
        <p:style>
          <a:lnRef idx="1">
            <a:schemeClr val="accent1"/>
          </a:lnRef>
          <a:fillRef idx="0">
            <a:schemeClr val="accent1"/>
          </a:fillRef>
          <a:effectRef idx="0">
            <a:schemeClr val="accent1"/>
          </a:effectRef>
          <a:fontRef idx="minor">
            <a:schemeClr val="tx1"/>
          </a:fontRef>
        </p:style>
      </p:cxnSp>
      <p:cxnSp>
        <p:nvCxnSpPr>
          <p:cNvPr id="15" name="Straight Connector 14"/>
          <p:cNvCxnSpPr>
            <a:endCxn id="10251" idx="1"/>
          </p:cNvCxnSpPr>
          <p:nvPr/>
        </p:nvCxnSpPr>
        <p:spPr>
          <a:xfrm>
            <a:off x="3203575" y="3573463"/>
            <a:ext cx="1948997" cy="1259681"/>
          </a:xfrm>
          <a:prstGeom prst="line">
            <a:avLst/>
          </a:prstGeom>
        </p:spPr>
        <p:style>
          <a:lnRef idx="1">
            <a:schemeClr val="accent1"/>
          </a:lnRef>
          <a:fillRef idx="0">
            <a:schemeClr val="accent1"/>
          </a:fillRef>
          <a:effectRef idx="0">
            <a:schemeClr val="accent1"/>
          </a:effectRef>
          <a:fontRef idx="minor">
            <a:schemeClr val="tx1"/>
          </a:fontRef>
        </p:style>
      </p:cxnSp>
      <p:cxnSp>
        <p:nvCxnSpPr>
          <p:cNvPr id="17" name="Straight Connector 16"/>
          <p:cNvCxnSpPr>
            <a:stCxn id="4" idx="3"/>
            <a:endCxn id="10252" idx="1"/>
          </p:cNvCxnSpPr>
          <p:nvPr/>
        </p:nvCxnSpPr>
        <p:spPr>
          <a:xfrm>
            <a:off x="3203575" y="3501232"/>
            <a:ext cx="1948997" cy="2051844"/>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409973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8000" y="468000"/>
            <a:ext cx="6666917" cy="900000"/>
          </a:xfrm>
        </p:spPr>
        <p:txBody>
          <a:bodyPr/>
          <a:lstStyle/>
          <a:p>
            <a:r>
              <a:rPr lang="en-GB" dirty="0"/>
              <a:t>Drag and drop 1</a:t>
            </a:r>
          </a:p>
        </p:txBody>
      </p:sp>
      <p:pic>
        <p:nvPicPr>
          <p:cNvPr id="6" name="Content Placeholder 5"/>
          <p:cNvPicPr>
            <a:picLocks noGrp="1" noChangeAspect="1"/>
          </p:cNvPicPr>
          <p:nvPr>
            <p:ph idx="4294967295"/>
          </p:nvPr>
        </p:nvPicPr>
        <p:blipFill>
          <a:blip r:embed="rId3"/>
          <a:stretch>
            <a:fillRect/>
          </a:stretch>
        </p:blipFill>
        <p:spPr>
          <a:xfrm>
            <a:off x="675652" y="1902019"/>
            <a:ext cx="7572375" cy="4152900"/>
          </a:xfrm>
          <a:prstGeom prst="rect">
            <a:avLst/>
          </a:prstGeom>
        </p:spPr>
      </p:pic>
      <p:sp>
        <p:nvSpPr>
          <p:cNvPr id="4" name="Footer Placeholder 3"/>
          <p:cNvSpPr>
            <a:spLocks noGrp="1"/>
          </p:cNvSpPr>
          <p:nvPr>
            <p:ph type="ftr" sz="quarter" idx="3"/>
          </p:nvPr>
        </p:nvSpPr>
        <p:spPr>
          <a:xfrm>
            <a:off x="468000" y="6480000"/>
            <a:ext cx="5486400" cy="252000"/>
          </a:xfrm>
        </p:spPr>
        <p:txBody>
          <a:bodyPr/>
          <a:lstStyle/>
          <a:p>
            <a:r>
              <a:rPr lang="en-GB"/>
              <a:t>Restricted</a:t>
            </a:r>
            <a:endParaRPr lang="en-GB" dirty="0"/>
          </a:p>
        </p:txBody>
      </p:sp>
      <p:sp>
        <p:nvSpPr>
          <p:cNvPr id="5" name="Slide Number Placeholder 4"/>
          <p:cNvSpPr>
            <a:spLocks noGrp="1"/>
          </p:cNvSpPr>
          <p:nvPr>
            <p:ph type="sldNum" sz="quarter" idx="4"/>
          </p:nvPr>
        </p:nvSpPr>
        <p:spPr>
          <a:xfrm>
            <a:off x="8172000" y="6480000"/>
            <a:ext cx="506976" cy="252000"/>
          </a:xfrm>
        </p:spPr>
        <p:txBody>
          <a:bodyPr/>
          <a:lstStyle/>
          <a:p>
            <a:fld id="{1608FF17-83F6-4320-ABB9-493BD2F5E45E}" type="slidenum">
              <a:rPr lang="en-GB" smtClean="0"/>
              <a:pPr/>
              <a:t>11</a:t>
            </a:fld>
            <a:endParaRPr lang="en-GB" dirty="0"/>
          </a:p>
        </p:txBody>
      </p:sp>
      <p:sp>
        <p:nvSpPr>
          <p:cNvPr id="10" name="Rounded Rectangle 9"/>
          <p:cNvSpPr/>
          <p:nvPr/>
        </p:nvSpPr>
        <p:spPr>
          <a:xfrm>
            <a:off x="498193" y="1793081"/>
            <a:ext cx="7927295" cy="4152900"/>
          </a:xfrm>
          <a:prstGeom prst="roundRect">
            <a:avLst/>
          </a:prstGeom>
          <a:no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46155664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8000" y="468000"/>
            <a:ext cx="6666917" cy="900000"/>
          </a:xfrm>
        </p:spPr>
        <p:txBody>
          <a:bodyPr/>
          <a:lstStyle/>
          <a:p>
            <a:r>
              <a:rPr lang="en-GB" dirty="0"/>
              <a:t>Drag and drop 2</a:t>
            </a:r>
          </a:p>
        </p:txBody>
      </p:sp>
      <p:sp>
        <p:nvSpPr>
          <p:cNvPr id="4" name="Footer Placeholder 3"/>
          <p:cNvSpPr>
            <a:spLocks noGrp="1"/>
          </p:cNvSpPr>
          <p:nvPr>
            <p:ph type="ftr" sz="quarter" idx="3"/>
          </p:nvPr>
        </p:nvSpPr>
        <p:spPr>
          <a:xfrm>
            <a:off x="468000" y="6480000"/>
            <a:ext cx="5486400" cy="252000"/>
          </a:xfrm>
        </p:spPr>
        <p:txBody>
          <a:bodyPr/>
          <a:lstStyle/>
          <a:p>
            <a:r>
              <a:rPr lang="en-GB"/>
              <a:t>Restricted</a:t>
            </a:r>
            <a:endParaRPr lang="en-GB" dirty="0"/>
          </a:p>
        </p:txBody>
      </p:sp>
      <p:sp>
        <p:nvSpPr>
          <p:cNvPr id="5" name="Slide Number Placeholder 4"/>
          <p:cNvSpPr>
            <a:spLocks noGrp="1"/>
          </p:cNvSpPr>
          <p:nvPr>
            <p:ph type="sldNum" sz="quarter" idx="4"/>
          </p:nvPr>
        </p:nvSpPr>
        <p:spPr>
          <a:xfrm>
            <a:off x="8172000" y="6480000"/>
            <a:ext cx="506976" cy="252000"/>
          </a:xfrm>
        </p:spPr>
        <p:txBody>
          <a:bodyPr/>
          <a:lstStyle/>
          <a:p>
            <a:fld id="{1608FF17-83F6-4320-ABB9-493BD2F5E45E}" type="slidenum">
              <a:rPr lang="en-GB" smtClean="0"/>
              <a:pPr/>
              <a:t>12</a:t>
            </a:fld>
            <a:endParaRPr lang="en-GB" dirty="0"/>
          </a:p>
        </p:txBody>
      </p:sp>
      <p:sp>
        <p:nvSpPr>
          <p:cNvPr id="9" name="Rectangle 8">
            <a:extLst>
              <a:ext uri="{FF2B5EF4-FFF2-40B4-BE49-F238E27FC236}">
                <a16:creationId xmlns:a16="http://schemas.microsoft.com/office/drawing/2014/main" id="{3E620D2B-0108-457F-8874-E0C6B9F23D07}"/>
              </a:ext>
            </a:extLst>
          </p:cNvPr>
          <p:cNvSpPr/>
          <p:nvPr/>
        </p:nvSpPr>
        <p:spPr>
          <a:xfrm>
            <a:off x="468000" y="2048227"/>
            <a:ext cx="7251646" cy="369332"/>
          </a:xfrm>
          <a:prstGeom prst="rect">
            <a:avLst/>
          </a:prstGeom>
        </p:spPr>
        <p:txBody>
          <a:bodyPr wrap="square">
            <a:spAutoFit/>
          </a:bodyPr>
          <a:lstStyle/>
          <a:p>
            <a:r>
              <a:rPr lang="en-GB" dirty="0">
                <a:cs typeface="Times New Roman" panose="02020603050405020304" pitchFamily="18" charset="0"/>
              </a:rPr>
              <a:t>Drag the speech marks in the correct place in the sentence.</a:t>
            </a:r>
          </a:p>
        </p:txBody>
      </p:sp>
      <p:sp>
        <p:nvSpPr>
          <p:cNvPr id="11" name="Rectangle 10">
            <a:extLst>
              <a:ext uri="{FF2B5EF4-FFF2-40B4-BE49-F238E27FC236}">
                <a16:creationId xmlns:a16="http://schemas.microsoft.com/office/drawing/2014/main" id="{34B4490E-B3A8-4237-85A2-F004F8A1D06A}"/>
              </a:ext>
            </a:extLst>
          </p:cNvPr>
          <p:cNvSpPr/>
          <p:nvPr/>
        </p:nvSpPr>
        <p:spPr>
          <a:xfrm>
            <a:off x="468000" y="2653847"/>
            <a:ext cx="8447400" cy="383823"/>
          </a:xfrm>
          <a:prstGeom prst="rect">
            <a:avLst/>
          </a:prstGeom>
        </p:spPr>
        <p:txBody>
          <a:bodyPr wrap="square">
            <a:spAutoFit/>
          </a:bodyPr>
          <a:lstStyle/>
          <a:p>
            <a:pPr>
              <a:lnSpc>
                <a:spcPct val="115000"/>
              </a:lnSpc>
              <a:spcAft>
                <a:spcPts val="0"/>
              </a:spcAft>
            </a:pPr>
            <a:r>
              <a:rPr lang="en-GB" dirty="0">
                <a:ea typeface="Times New Roman" panose="02020603050405020304" pitchFamily="18" charset="0"/>
                <a:cs typeface="Times New Roman" panose="02020603050405020304" pitchFamily="18" charset="0"/>
              </a:rPr>
              <a:t>What a brilliant surprise! said Emmanuel. I wasn’t expecting that on my birthday.</a:t>
            </a:r>
          </a:p>
        </p:txBody>
      </p:sp>
      <p:sp>
        <p:nvSpPr>
          <p:cNvPr id="13" name="TextBox 12">
            <a:extLst>
              <a:ext uri="{FF2B5EF4-FFF2-40B4-BE49-F238E27FC236}">
                <a16:creationId xmlns:a16="http://schemas.microsoft.com/office/drawing/2014/main" id="{75411C96-E5A0-4605-9117-E902508B0A4D}"/>
              </a:ext>
            </a:extLst>
          </p:cNvPr>
          <p:cNvSpPr txBox="1"/>
          <p:nvPr/>
        </p:nvSpPr>
        <p:spPr>
          <a:xfrm>
            <a:off x="2583303" y="3589498"/>
            <a:ext cx="1722473" cy="461665"/>
          </a:xfrm>
          <a:prstGeom prst="rect">
            <a:avLst/>
          </a:prstGeom>
          <a:noFill/>
          <a:ln>
            <a:solidFill>
              <a:schemeClr val="tx1"/>
            </a:solidFill>
          </a:ln>
        </p:spPr>
        <p:txBody>
          <a:bodyPr wrap="square" rtlCol="0">
            <a:spAutoFit/>
          </a:bodyPr>
          <a:lstStyle/>
          <a:p>
            <a:r>
              <a:rPr lang="en-GB" sz="2400" dirty="0">
                <a:cs typeface="Times New Roman" panose="02020603050405020304" pitchFamily="18" charset="0"/>
              </a:rPr>
              <a:t>“  “  ”  ” </a:t>
            </a:r>
          </a:p>
        </p:txBody>
      </p:sp>
    </p:spTree>
    <p:extLst>
      <p:ext uri="{BB962C8B-B14F-4D97-AF65-F5344CB8AC3E}">
        <p14:creationId xmlns:p14="http://schemas.microsoft.com/office/powerpoint/2010/main" val="100459210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8000" y="468000"/>
            <a:ext cx="6666917" cy="900000"/>
          </a:xfrm>
        </p:spPr>
        <p:txBody>
          <a:bodyPr/>
          <a:lstStyle/>
          <a:p>
            <a:r>
              <a:rPr lang="en-GB" dirty="0"/>
              <a:t>Question Writing Activity</a:t>
            </a:r>
          </a:p>
        </p:txBody>
      </p:sp>
      <p:pic>
        <p:nvPicPr>
          <p:cNvPr id="6" name="Content Placeholder 5"/>
          <p:cNvPicPr>
            <a:picLocks noGrp="1" noChangeAspect="1"/>
          </p:cNvPicPr>
          <p:nvPr>
            <p:ph idx="4294967295"/>
          </p:nvPr>
        </p:nvPicPr>
        <p:blipFill>
          <a:blip r:embed="rId2" cstate="hqprint">
            <a:extLst>
              <a:ext uri="{28A0092B-C50C-407E-A947-70E740481C1C}">
                <a14:useLocalDpi xmlns:a14="http://schemas.microsoft.com/office/drawing/2010/main" val="0"/>
              </a:ext>
            </a:extLst>
          </a:blip>
          <a:stretch>
            <a:fillRect/>
          </a:stretch>
        </p:blipFill>
        <p:spPr>
          <a:xfrm>
            <a:off x="2441585" y="3654036"/>
            <a:ext cx="3140066" cy="235662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4" name="Footer Placeholder 3"/>
          <p:cNvSpPr>
            <a:spLocks noGrp="1"/>
          </p:cNvSpPr>
          <p:nvPr>
            <p:ph type="ftr" sz="quarter" idx="3"/>
          </p:nvPr>
        </p:nvSpPr>
        <p:spPr>
          <a:xfrm>
            <a:off x="468000" y="6480000"/>
            <a:ext cx="5486400" cy="252000"/>
          </a:xfrm>
        </p:spPr>
        <p:txBody>
          <a:bodyPr/>
          <a:lstStyle/>
          <a:p>
            <a:r>
              <a:rPr lang="en-GB"/>
              <a:t>Restricted</a:t>
            </a:r>
            <a:endParaRPr lang="en-GB" dirty="0"/>
          </a:p>
        </p:txBody>
      </p:sp>
      <p:sp>
        <p:nvSpPr>
          <p:cNvPr id="5" name="Slide Number Placeholder 4"/>
          <p:cNvSpPr>
            <a:spLocks noGrp="1"/>
          </p:cNvSpPr>
          <p:nvPr>
            <p:ph type="sldNum" sz="quarter" idx="4"/>
          </p:nvPr>
        </p:nvSpPr>
        <p:spPr>
          <a:xfrm>
            <a:off x="8172000" y="6480000"/>
            <a:ext cx="506976" cy="252000"/>
          </a:xfrm>
        </p:spPr>
        <p:txBody>
          <a:bodyPr/>
          <a:lstStyle/>
          <a:p>
            <a:fld id="{1608FF17-83F6-4320-ABB9-493BD2F5E45E}" type="slidenum">
              <a:rPr lang="en-GB" smtClean="0"/>
              <a:pPr/>
              <a:t>13</a:t>
            </a:fld>
            <a:endParaRPr lang="en-GB" dirty="0"/>
          </a:p>
        </p:txBody>
      </p:sp>
      <p:sp>
        <p:nvSpPr>
          <p:cNvPr id="7" name="Title 1"/>
          <p:cNvSpPr txBox="1">
            <a:spLocks/>
          </p:cNvSpPr>
          <p:nvPr/>
        </p:nvSpPr>
        <p:spPr>
          <a:xfrm>
            <a:off x="467999" y="1837344"/>
            <a:ext cx="7990201" cy="1591656"/>
          </a:xfrm>
          <a:prstGeom prst="rect">
            <a:avLst/>
          </a:prstGeom>
        </p:spPr>
        <p:txBody>
          <a:bodyPr vert="horz" lIns="0" tIns="0" rIns="0" bIns="0" rtlCol="0" anchor="t" anchorCtr="0">
            <a:normAutofit fontScale="62500" lnSpcReduction="20000"/>
          </a:bodyPr>
          <a:lstStyle>
            <a:lvl1pPr algn="l" defTabSz="914400" rtl="0" eaLnBrk="1" latinLnBrk="0" hangingPunct="1">
              <a:lnSpc>
                <a:spcPts val="3500"/>
              </a:lnSpc>
              <a:spcBef>
                <a:spcPct val="0"/>
              </a:spcBef>
              <a:buNone/>
              <a:defRPr sz="3600" b="1" kern="1200">
                <a:solidFill>
                  <a:schemeClr val="tx1"/>
                </a:solidFill>
                <a:latin typeface="+mj-lt"/>
                <a:ea typeface="+mj-ea"/>
                <a:cs typeface="+mj-cs"/>
              </a:defRPr>
            </a:lvl1pPr>
          </a:lstStyle>
          <a:p>
            <a:pPr algn="ctr"/>
            <a:r>
              <a:rPr lang="en-GB" dirty="0"/>
              <a:t>Task: On your table, try to write one example for each of these question types (sequencing, labelling, drop down, matching, and drag and drop) for your unit.</a:t>
            </a:r>
          </a:p>
        </p:txBody>
      </p:sp>
    </p:spTree>
    <p:extLst>
      <p:ext uri="{BB962C8B-B14F-4D97-AF65-F5344CB8AC3E}">
        <p14:creationId xmlns:p14="http://schemas.microsoft.com/office/powerpoint/2010/main" val="170573139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8000" y="681924"/>
            <a:ext cx="6666917" cy="686075"/>
          </a:xfrm>
        </p:spPr>
        <p:txBody>
          <a:bodyPr/>
          <a:lstStyle/>
          <a:p>
            <a:r>
              <a:rPr lang="en-GB" dirty="0"/>
              <a:t>Open Questions</a:t>
            </a:r>
          </a:p>
        </p:txBody>
      </p:sp>
      <p:pic>
        <p:nvPicPr>
          <p:cNvPr id="6" name="Content Placeholder 5"/>
          <p:cNvPicPr>
            <a:picLocks noGrp="1" noChangeAspect="1"/>
          </p:cNvPicPr>
          <p:nvPr>
            <p:ph idx="4294967295"/>
          </p:nvPr>
        </p:nvPicPr>
        <p:blipFill>
          <a:blip r:embed="rId2">
            <a:extLst>
              <a:ext uri="{28A0092B-C50C-407E-A947-70E740481C1C}">
                <a14:useLocalDpi xmlns:a14="http://schemas.microsoft.com/office/drawing/2010/main" val="0"/>
              </a:ext>
            </a:extLst>
          </a:blip>
          <a:stretch>
            <a:fillRect/>
          </a:stretch>
        </p:blipFill>
        <p:spPr>
          <a:xfrm>
            <a:off x="2953379" y="2490182"/>
            <a:ext cx="3127640" cy="2283296"/>
          </a:xfrm>
        </p:spPr>
      </p:pic>
      <p:sp>
        <p:nvSpPr>
          <p:cNvPr id="4" name="Footer Placeholder 3"/>
          <p:cNvSpPr>
            <a:spLocks noGrp="1"/>
          </p:cNvSpPr>
          <p:nvPr>
            <p:ph type="ftr" sz="quarter" idx="3"/>
          </p:nvPr>
        </p:nvSpPr>
        <p:spPr>
          <a:xfrm>
            <a:off x="468000" y="6480000"/>
            <a:ext cx="5486400" cy="252000"/>
          </a:xfrm>
        </p:spPr>
        <p:txBody>
          <a:bodyPr/>
          <a:lstStyle/>
          <a:p>
            <a:r>
              <a:rPr lang="en-GB"/>
              <a:t>Restricted</a:t>
            </a:r>
            <a:endParaRPr lang="en-GB" dirty="0"/>
          </a:p>
        </p:txBody>
      </p:sp>
      <p:sp>
        <p:nvSpPr>
          <p:cNvPr id="5" name="Slide Number Placeholder 4"/>
          <p:cNvSpPr>
            <a:spLocks noGrp="1"/>
          </p:cNvSpPr>
          <p:nvPr>
            <p:ph type="sldNum" sz="quarter" idx="4"/>
          </p:nvPr>
        </p:nvSpPr>
        <p:spPr>
          <a:xfrm>
            <a:off x="8172000" y="6480000"/>
            <a:ext cx="506976" cy="252000"/>
          </a:xfrm>
        </p:spPr>
        <p:txBody>
          <a:bodyPr/>
          <a:lstStyle/>
          <a:p>
            <a:fld id="{1608FF17-83F6-4320-ABB9-493BD2F5E45E}" type="slidenum">
              <a:rPr lang="en-GB" smtClean="0"/>
              <a:pPr/>
              <a:t>14</a:t>
            </a:fld>
            <a:endParaRPr lang="en-GB" dirty="0"/>
          </a:p>
        </p:txBody>
      </p:sp>
    </p:spTree>
    <p:extLst>
      <p:ext uri="{BB962C8B-B14F-4D97-AF65-F5344CB8AC3E}">
        <p14:creationId xmlns:p14="http://schemas.microsoft.com/office/powerpoint/2010/main" val="214172368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10C2BE7D-B7E1-4313-B1CF-1384E03F7E06}"/>
              </a:ext>
            </a:extLst>
          </p:cNvPr>
          <p:cNvSpPr>
            <a:spLocks noGrp="1"/>
          </p:cNvSpPr>
          <p:nvPr>
            <p:ph type="title"/>
          </p:nvPr>
        </p:nvSpPr>
        <p:spPr>
          <a:xfrm>
            <a:off x="624114" y="468000"/>
            <a:ext cx="6510803" cy="900000"/>
          </a:xfrm>
        </p:spPr>
        <p:txBody>
          <a:bodyPr>
            <a:normAutofit/>
          </a:bodyPr>
          <a:lstStyle/>
          <a:p>
            <a:r>
              <a:rPr lang="en-GB" dirty="0"/>
              <a:t>What are open questions?</a:t>
            </a:r>
          </a:p>
        </p:txBody>
      </p:sp>
      <p:sp>
        <p:nvSpPr>
          <p:cNvPr id="9" name="Footer Placeholder 8">
            <a:extLst>
              <a:ext uri="{FF2B5EF4-FFF2-40B4-BE49-F238E27FC236}">
                <a16:creationId xmlns:a16="http://schemas.microsoft.com/office/drawing/2014/main" id="{E40A0B66-FCF7-43E3-879B-A5CE8F81F5F3}"/>
              </a:ext>
            </a:extLst>
          </p:cNvPr>
          <p:cNvSpPr>
            <a:spLocks noGrp="1"/>
          </p:cNvSpPr>
          <p:nvPr>
            <p:ph type="ftr" sz="quarter" idx="3"/>
          </p:nvPr>
        </p:nvSpPr>
        <p:spPr>
          <a:xfrm>
            <a:off x="468000" y="6480000"/>
            <a:ext cx="5486400" cy="252000"/>
          </a:xfrm>
        </p:spPr>
        <p:txBody>
          <a:bodyPr/>
          <a:lstStyle/>
          <a:p>
            <a:r>
              <a:rPr lang="en-GB"/>
              <a:t>Restricted</a:t>
            </a:r>
            <a:endParaRPr lang="en-GB" dirty="0"/>
          </a:p>
        </p:txBody>
      </p:sp>
      <p:sp>
        <p:nvSpPr>
          <p:cNvPr id="10" name="Slide Number Placeholder 9">
            <a:extLst>
              <a:ext uri="{FF2B5EF4-FFF2-40B4-BE49-F238E27FC236}">
                <a16:creationId xmlns:a16="http://schemas.microsoft.com/office/drawing/2014/main" id="{FFCEBAA8-D4B8-404D-8352-77AFEB100500}"/>
              </a:ext>
            </a:extLst>
          </p:cNvPr>
          <p:cNvSpPr>
            <a:spLocks noGrp="1"/>
          </p:cNvSpPr>
          <p:nvPr>
            <p:ph type="sldNum" sz="quarter" idx="4"/>
          </p:nvPr>
        </p:nvSpPr>
        <p:spPr>
          <a:xfrm>
            <a:off x="8172000" y="6480000"/>
            <a:ext cx="506976" cy="252000"/>
          </a:xfrm>
        </p:spPr>
        <p:txBody>
          <a:bodyPr/>
          <a:lstStyle/>
          <a:p>
            <a:fld id="{1608FF17-83F6-4320-ABB9-493BD2F5E45E}" type="slidenum">
              <a:rPr lang="en-GB" smtClean="0"/>
              <a:pPr/>
              <a:t>15</a:t>
            </a:fld>
            <a:endParaRPr lang="en-GB" dirty="0"/>
          </a:p>
        </p:txBody>
      </p:sp>
      <p:sp>
        <p:nvSpPr>
          <p:cNvPr id="2" name="Content Placeholder 1"/>
          <p:cNvSpPr>
            <a:spLocks noGrp="1"/>
          </p:cNvSpPr>
          <p:nvPr>
            <p:ph idx="4294967295"/>
          </p:nvPr>
        </p:nvSpPr>
        <p:spPr>
          <a:xfrm>
            <a:off x="624114" y="1863969"/>
            <a:ext cx="7982862" cy="4742031"/>
          </a:xfrm>
        </p:spPr>
        <p:txBody>
          <a:bodyPr>
            <a:normAutofit/>
          </a:bodyPr>
          <a:lstStyle/>
          <a:p>
            <a:pPr marL="342900" indent="-342900">
              <a:lnSpc>
                <a:spcPct val="100000"/>
              </a:lnSpc>
              <a:buFont typeface="Arial" panose="020B0604020202020204" pitchFamily="34" charset="0"/>
              <a:buChar char="•"/>
            </a:pPr>
            <a:r>
              <a:rPr lang="en-GB" sz="2400" b="0" dirty="0"/>
              <a:t>Questions to which students generate their own answers.</a:t>
            </a:r>
          </a:p>
          <a:p>
            <a:pPr marL="342900" indent="-342900">
              <a:lnSpc>
                <a:spcPct val="100000"/>
              </a:lnSpc>
              <a:buFont typeface="Arial" panose="020B0604020202020204" pitchFamily="34" charset="0"/>
              <a:buChar char="•"/>
            </a:pPr>
            <a:r>
              <a:rPr lang="en-GB" sz="2400" b="0" dirty="0"/>
              <a:t>Open questions encourage a fuller response from the student and place fewer limits on the student’s response. </a:t>
            </a:r>
          </a:p>
          <a:p>
            <a:pPr marL="342900" indent="-342900">
              <a:lnSpc>
                <a:spcPct val="100000"/>
              </a:lnSpc>
              <a:buFont typeface="Arial" panose="020B0604020202020204" pitchFamily="34" charset="0"/>
              <a:buChar char="•"/>
            </a:pPr>
            <a:r>
              <a:rPr lang="en-GB" sz="2400" b="0" dirty="0"/>
              <a:t>As well as generating quantitative data (a mark), open questions can produce more in-depth formative data.</a:t>
            </a:r>
          </a:p>
        </p:txBody>
      </p:sp>
    </p:spTree>
    <p:extLst>
      <p:ext uri="{BB962C8B-B14F-4D97-AF65-F5344CB8AC3E}">
        <p14:creationId xmlns:p14="http://schemas.microsoft.com/office/powerpoint/2010/main" val="302172738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8000" y="468000"/>
            <a:ext cx="6666917" cy="900000"/>
          </a:xfrm>
        </p:spPr>
        <p:txBody>
          <a:bodyPr>
            <a:normAutofit/>
          </a:bodyPr>
          <a:lstStyle/>
          <a:p>
            <a:r>
              <a:rPr lang="en-GB" dirty="0"/>
              <a:t>Advantages of using open questions</a:t>
            </a:r>
          </a:p>
        </p:txBody>
      </p:sp>
      <p:sp>
        <p:nvSpPr>
          <p:cNvPr id="3" name="Content Placeholder 2"/>
          <p:cNvSpPr>
            <a:spLocks noGrp="1"/>
          </p:cNvSpPr>
          <p:nvPr>
            <p:ph idx="4294967295"/>
          </p:nvPr>
        </p:nvSpPr>
        <p:spPr>
          <a:xfrm>
            <a:off x="468000" y="2265600"/>
            <a:ext cx="8138976" cy="4428000"/>
          </a:xfrm>
        </p:spPr>
        <p:txBody>
          <a:bodyPr>
            <a:normAutofit/>
          </a:bodyPr>
          <a:lstStyle/>
          <a:p>
            <a:pPr marL="342900" indent="-342900">
              <a:lnSpc>
                <a:spcPct val="100000"/>
              </a:lnSpc>
              <a:buFont typeface="Arial" panose="020B0604020202020204" pitchFamily="34" charset="0"/>
              <a:buChar char="•"/>
            </a:pPr>
            <a:r>
              <a:rPr lang="en-GB" sz="2400" b="0" dirty="0"/>
              <a:t>Opportunity to assess higher order competences  such as analysis and interpretation</a:t>
            </a:r>
          </a:p>
          <a:p>
            <a:pPr marL="342900" indent="-342900">
              <a:lnSpc>
                <a:spcPct val="100000"/>
              </a:lnSpc>
              <a:buFont typeface="Arial" panose="020B0604020202020204" pitchFamily="34" charset="0"/>
              <a:buChar char="•"/>
            </a:pPr>
            <a:r>
              <a:rPr lang="en-GB" sz="2400" b="0" dirty="0"/>
              <a:t>Students give a genuine personal response</a:t>
            </a:r>
          </a:p>
          <a:p>
            <a:pPr marL="342900" indent="-342900">
              <a:lnSpc>
                <a:spcPct val="100000"/>
              </a:lnSpc>
              <a:buFont typeface="Arial" panose="020B0604020202020204" pitchFamily="34" charset="0"/>
              <a:buChar char="•"/>
            </a:pPr>
            <a:r>
              <a:rPr lang="en-GB" sz="2400" b="0" dirty="0"/>
              <a:t>Responses can show different levels of understanding</a:t>
            </a:r>
          </a:p>
          <a:p>
            <a:pPr marL="342900" indent="-342900">
              <a:lnSpc>
                <a:spcPct val="100000"/>
              </a:lnSpc>
              <a:buFont typeface="Arial" panose="020B0604020202020204" pitchFamily="34" charset="0"/>
              <a:buChar char="•"/>
            </a:pPr>
            <a:r>
              <a:rPr lang="en-GB" sz="2400" b="0" dirty="0"/>
              <a:t>It reflects questioning used by teachers in the classroom</a:t>
            </a:r>
          </a:p>
          <a:p>
            <a:pPr marL="342900" indent="-342900">
              <a:lnSpc>
                <a:spcPct val="100000"/>
              </a:lnSpc>
              <a:buFont typeface="Arial" panose="020B0604020202020204" pitchFamily="34" charset="0"/>
              <a:buChar char="•"/>
            </a:pPr>
            <a:r>
              <a:rPr lang="en-GB" sz="2400" b="0" dirty="0"/>
              <a:t>Can reduce quantity of reading required</a:t>
            </a:r>
          </a:p>
        </p:txBody>
      </p:sp>
    </p:spTree>
    <p:extLst>
      <p:ext uri="{BB962C8B-B14F-4D97-AF65-F5344CB8AC3E}">
        <p14:creationId xmlns:p14="http://schemas.microsoft.com/office/powerpoint/2010/main" val="414002459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8000" y="468000"/>
            <a:ext cx="6666917" cy="900000"/>
          </a:xfrm>
        </p:spPr>
        <p:txBody>
          <a:bodyPr>
            <a:normAutofit/>
          </a:bodyPr>
          <a:lstStyle/>
          <a:p>
            <a:r>
              <a:rPr lang="en-GB" dirty="0"/>
              <a:t>Disadvantages of using open questions</a:t>
            </a:r>
          </a:p>
        </p:txBody>
      </p:sp>
      <p:sp>
        <p:nvSpPr>
          <p:cNvPr id="3" name="Content Placeholder 2"/>
          <p:cNvSpPr>
            <a:spLocks noGrp="1"/>
          </p:cNvSpPr>
          <p:nvPr>
            <p:ph idx="4294967295"/>
          </p:nvPr>
        </p:nvSpPr>
        <p:spPr>
          <a:xfrm>
            <a:off x="468000" y="1731964"/>
            <a:ext cx="8138976" cy="4658035"/>
          </a:xfrm>
        </p:spPr>
        <p:txBody>
          <a:bodyPr>
            <a:normAutofit/>
          </a:bodyPr>
          <a:lstStyle/>
          <a:p>
            <a:pPr marL="342900" indent="-342900">
              <a:lnSpc>
                <a:spcPct val="100000"/>
              </a:lnSpc>
              <a:buFont typeface="Arial" panose="020B0604020202020204" pitchFamily="34" charset="0"/>
              <a:buChar char="•"/>
            </a:pPr>
            <a:r>
              <a:rPr lang="en-GB" sz="2400" b="0" dirty="0"/>
              <a:t>Students’ answers may be long and it can take a longer time to analyse to give feedback.</a:t>
            </a:r>
          </a:p>
          <a:p>
            <a:pPr marL="342900" indent="-342900">
              <a:lnSpc>
                <a:spcPct val="100000"/>
              </a:lnSpc>
              <a:buFont typeface="Arial" panose="020B0604020202020204" pitchFamily="34" charset="0"/>
              <a:buChar char="•"/>
            </a:pPr>
            <a:r>
              <a:rPr lang="en-GB" sz="2400" b="0" dirty="0"/>
              <a:t>There will be a lot of variation in students’ answers.</a:t>
            </a:r>
          </a:p>
          <a:p>
            <a:pPr marL="342900" indent="-342900">
              <a:lnSpc>
                <a:spcPct val="100000"/>
              </a:lnSpc>
              <a:buFont typeface="Arial" panose="020B0604020202020204" pitchFamily="34" charset="0"/>
              <a:buChar char="•"/>
            </a:pPr>
            <a:r>
              <a:rPr lang="en-GB" sz="2400" b="0" dirty="0"/>
              <a:t>More complex mark guides to </a:t>
            </a:r>
          </a:p>
          <a:p>
            <a:pPr marL="522900" lvl="3" indent="-342900">
              <a:lnSpc>
                <a:spcPct val="100000"/>
              </a:lnSpc>
            </a:pPr>
            <a:r>
              <a:rPr lang="en-GB" sz="2400" b="0" dirty="0"/>
              <a:t>account for all possible correct answers that students generate</a:t>
            </a:r>
          </a:p>
          <a:p>
            <a:pPr marL="522900" lvl="3" indent="-342900">
              <a:lnSpc>
                <a:spcPct val="100000"/>
              </a:lnSpc>
            </a:pPr>
            <a:r>
              <a:rPr lang="en-GB" sz="2400" dirty="0"/>
              <a:t>provide enough guidance to ensure consistent marking</a:t>
            </a:r>
            <a:endParaRPr lang="en-GB" sz="2400" b="0" dirty="0"/>
          </a:p>
          <a:p>
            <a:pPr marL="342900" indent="-342900">
              <a:lnSpc>
                <a:spcPct val="100000"/>
              </a:lnSpc>
              <a:buFont typeface="Arial" panose="020B0604020202020204" pitchFamily="34" charset="0"/>
              <a:buChar char="•"/>
            </a:pPr>
            <a:r>
              <a:rPr lang="en-GB" sz="2400" b="0" dirty="0"/>
              <a:t>The quality of the response may be influenced by the student’s writing skill</a:t>
            </a:r>
          </a:p>
          <a:p>
            <a:pPr marL="342900" indent="-342900">
              <a:lnSpc>
                <a:spcPct val="100000"/>
              </a:lnSpc>
              <a:buFont typeface="Arial" panose="020B0604020202020204" pitchFamily="34" charset="0"/>
              <a:buChar char="•"/>
            </a:pPr>
            <a:r>
              <a:rPr lang="en-GB" sz="2400" b="0" dirty="0"/>
              <a:t>Can’t be machine marked</a:t>
            </a:r>
          </a:p>
        </p:txBody>
      </p:sp>
    </p:spTree>
    <p:extLst>
      <p:ext uri="{BB962C8B-B14F-4D97-AF65-F5344CB8AC3E}">
        <p14:creationId xmlns:p14="http://schemas.microsoft.com/office/powerpoint/2010/main" val="179854602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a:xfrm>
            <a:off x="468000" y="468000"/>
            <a:ext cx="6666917" cy="900000"/>
          </a:xfrm>
        </p:spPr>
        <p:txBody>
          <a:bodyPr rtlCol="0">
            <a:normAutofit/>
          </a:bodyPr>
          <a:lstStyle/>
          <a:p>
            <a:pPr eaLnBrk="1" fontAlgn="auto" hangingPunct="1">
              <a:spcAft>
                <a:spcPts val="0"/>
              </a:spcAft>
              <a:defRPr/>
            </a:pPr>
            <a:r>
              <a:rPr lang="en-GB" dirty="0"/>
              <a:t>Short response 1</a:t>
            </a:r>
            <a:br>
              <a:rPr lang="en-GB" dirty="0"/>
            </a:br>
            <a:r>
              <a:rPr lang="en-GB" sz="2400" dirty="0"/>
              <a:t>1 mark answers</a:t>
            </a:r>
          </a:p>
        </p:txBody>
      </p:sp>
      <p:sp>
        <p:nvSpPr>
          <p:cNvPr id="2" name="TextBox 1">
            <a:extLst>
              <a:ext uri="{FF2B5EF4-FFF2-40B4-BE49-F238E27FC236}">
                <a16:creationId xmlns:a16="http://schemas.microsoft.com/office/drawing/2014/main" id="{56AA7544-FE38-472A-BAE0-291A49483519}"/>
              </a:ext>
            </a:extLst>
          </p:cNvPr>
          <p:cNvSpPr txBox="1"/>
          <p:nvPr/>
        </p:nvSpPr>
        <p:spPr>
          <a:xfrm>
            <a:off x="756138" y="1565031"/>
            <a:ext cx="7121770" cy="5016758"/>
          </a:xfrm>
          <a:prstGeom prst="rect">
            <a:avLst/>
          </a:prstGeom>
          <a:noFill/>
        </p:spPr>
        <p:txBody>
          <a:bodyPr wrap="square" rtlCol="0">
            <a:spAutoFit/>
          </a:bodyPr>
          <a:lstStyle/>
          <a:p>
            <a:r>
              <a:rPr lang="en-GB" sz="2000" dirty="0"/>
              <a:t>How far does Gabriel have to walk to school each morning?</a:t>
            </a:r>
          </a:p>
          <a:p>
            <a:endParaRPr lang="en-GB" sz="2000" dirty="0"/>
          </a:p>
          <a:p>
            <a:r>
              <a:rPr lang="en-GB" sz="2000" dirty="0"/>
              <a:t>2 miles</a:t>
            </a:r>
          </a:p>
          <a:p>
            <a:endParaRPr lang="en-GB" sz="2000" dirty="0"/>
          </a:p>
          <a:p>
            <a:endParaRPr lang="en-GB" sz="2000" dirty="0"/>
          </a:p>
          <a:p>
            <a:r>
              <a:rPr lang="en-GB" sz="2000" dirty="0"/>
              <a:t>But a student could answer:</a:t>
            </a:r>
          </a:p>
          <a:p>
            <a:endParaRPr lang="en-GB" sz="2000" dirty="0"/>
          </a:p>
          <a:p>
            <a:r>
              <a:rPr lang="en-GB" sz="2000" dirty="0"/>
              <a:t>Two miles</a:t>
            </a:r>
          </a:p>
          <a:p>
            <a:r>
              <a:rPr lang="en-GB" sz="2000" dirty="0"/>
              <a:t>2 mil</a:t>
            </a:r>
          </a:p>
          <a:p>
            <a:r>
              <a:rPr lang="en-GB" sz="2000" dirty="0"/>
              <a:t>Two</a:t>
            </a:r>
          </a:p>
          <a:p>
            <a:r>
              <a:rPr lang="en-GB" sz="2000" dirty="0"/>
              <a:t>Two </a:t>
            </a:r>
            <a:r>
              <a:rPr lang="en-GB" sz="2000" dirty="0" err="1"/>
              <a:t>milleis</a:t>
            </a:r>
            <a:endParaRPr lang="en-GB" sz="2000" dirty="0"/>
          </a:p>
          <a:p>
            <a:r>
              <a:rPr lang="en-GB" sz="2000" dirty="0"/>
              <a:t>Two kilometres </a:t>
            </a:r>
          </a:p>
          <a:p>
            <a:endParaRPr lang="en-GB" sz="2000" dirty="0"/>
          </a:p>
          <a:p>
            <a:r>
              <a:rPr lang="en-GB" sz="2000" dirty="0"/>
              <a:t>Which ones would you give a mark to?</a:t>
            </a:r>
          </a:p>
          <a:p>
            <a:endParaRPr lang="en-GB" sz="2000" dirty="0"/>
          </a:p>
          <a:p>
            <a:endParaRPr lang="en-GB" sz="2000" dirty="0"/>
          </a:p>
        </p:txBody>
      </p:sp>
    </p:spTree>
    <p:extLst>
      <p:ext uri="{BB962C8B-B14F-4D97-AF65-F5344CB8AC3E}">
        <p14:creationId xmlns:p14="http://schemas.microsoft.com/office/powerpoint/2010/main" val="176484440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999" y="468000"/>
            <a:ext cx="7732571" cy="900000"/>
          </a:xfrm>
        </p:spPr>
        <p:txBody>
          <a:bodyPr>
            <a:normAutofit/>
          </a:bodyPr>
          <a:lstStyle/>
          <a:p>
            <a:r>
              <a:rPr lang="en-GB" dirty="0"/>
              <a:t>Short response 2: several short answers</a:t>
            </a:r>
          </a:p>
        </p:txBody>
      </p:sp>
      <p:pic>
        <p:nvPicPr>
          <p:cNvPr id="80898" name="Picture 2"/>
          <p:cNvPicPr>
            <a:picLocks noChangeAspect="1" noChangeArrowheads="1"/>
          </p:cNvPicPr>
          <p:nvPr/>
        </p:nvPicPr>
        <p:blipFill>
          <a:blip r:embed="rId3" cstate="print"/>
          <a:srcRect/>
          <a:stretch>
            <a:fillRect/>
          </a:stretch>
        </p:blipFill>
        <p:spPr bwMode="auto">
          <a:xfrm>
            <a:off x="971600" y="1484784"/>
            <a:ext cx="7332187" cy="4464496"/>
          </a:xfrm>
          <a:prstGeom prst="rect">
            <a:avLst/>
          </a:prstGeom>
          <a:noFill/>
          <a:ln w="9525">
            <a:noFill/>
            <a:miter lim="800000"/>
            <a:headEnd/>
            <a:tailEnd/>
          </a:ln>
        </p:spPr>
      </p:pic>
    </p:spTree>
    <p:extLst>
      <p:ext uri="{BB962C8B-B14F-4D97-AF65-F5344CB8AC3E}">
        <p14:creationId xmlns:p14="http://schemas.microsoft.com/office/powerpoint/2010/main" val="12477825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8000" y="468000"/>
            <a:ext cx="6666917" cy="900000"/>
          </a:xfrm>
        </p:spPr>
        <p:txBody>
          <a:bodyPr/>
          <a:lstStyle/>
          <a:p>
            <a:r>
              <a:rPr lang="en-GB" dirty="0"/>
              <a:t>Re-cap: General principles and style</a:t>
            </a:r>
          </a:p>
        </p:txBody>
      </p:sp>
      <p:sp>
        <p:nvSpPr>
          <p:cNvPr id="3" name="Content Placeholder 2"/>
          <p:cNvSpPr>
            <a:spLocks noGrp="1"/>
          </p:cNvSpPr>
          <p:nvPr>
            <p:ph idx="4294967295"/>
          </p:nvPr>
        </p:nvSpPr>
        <p:spPr>
          <a:xfrm>
            <a:off x="468000" y="1656000"/>
            <a:ext cx="8138976" cy="4428000"/>
          </a:xfrm>
        </p:spPr>
        <p:txBody>
          <a:bodyPr/>
          <a:lstStyle/>
          <a:p>
            <a:r>
              <a:rPr lang="en-GB" sz="2400" b="0" dirty="0"/>
              <a:t>Across open and closed questions</a:t>
            </a:r>
          </a:p>
          <a:p>
            <a:r>
              <a:rPr lang="en-GB" sz="2400" b="0" dirty="0"/>
              <a:t>Five aspects to consider:</a:t>
            </a:r>
          </a:p>
          <a:p>
            <a:endParaRPr lang="en-GB" sz="2400" b="0" dirty="0"/>
          </a:p>
          <a:p>
            <a:pPr marL="457200" lvl="2" indent="-457200"/>
            <a:r>
              <a:rPr lang="en-GB" sz="2400" dirty="0">
                <a:solidFill>
                  <a:srgbClr val="002060"/>
                </a:solidFill>
              </a:rPr>
              <a:t>language</a:t>
            </a:r>
          </a:p>
          <a:p>
            <a:pPr marL="457200" lvl="2" indent="-457200"/>
            <a:r>
              <a:rPr lang="en-GB" sz="2400" dirty="0">
                <a:solidFill>
                  <a:srgbClr val="002060"/>
                </a:solidFill>
              </a:rPr>
              <a:t>visuals</a:t>
            </a:r>
          </a:p>
          <a:p>
            <a:pPr marL="457200" lvl="2" indent="-457200"/>
            <a:r>
              <a:rPr lang="en-GB" sz="2400" dirty="0">
                <a:solidFill>
                  <a:srgbClr val="002060"/>
                </a:solidFill>
              </a:rPr>
              <a:t>contexts</a:t>
            </a:r>
          </a:p>
          <a:p>
            <a:pPr marL="457200" lvl="2" indent="-457200"/>
            <a:r>
              <a:rPr lang="en-GB" sz="2400" dirty="0">
                <a:solidFill>
                  <a:srgbClr val="002060"/>
                </a:solidFill>
              </a:rPr>
              <a:t>sensitivities</a:t>
            </a:r>
          </a:p>
          <a:p>
            <a:pPr marL="457200" lvl="2" indent="-457200"/>
            <a:r>
              <a:rPr lang="en-GB" sz="2400" dirty="0">
                <a:solidFill>
                  <a:srgbClr val="002060"/>
                </a:solidFill>
              </a:rPr>
              <a:t>student expectations</a:t>
            </a:r>
          </a:p>
          <a:p>
            <a:endParaRPr lang="en-GB" dirty="0"/>
          </a:p>
        </p:txBody>
      </p:sp>
      <p:sp>
        <p:nvSpPr>
          <p:cNvPr id="4" name="Footer Placeholder 3"/>
          <p:cNvSpPr>
            <a:spLocks noGrp="1"/>
          </p:cNvSpPr>
          <p:nvPr>
            <p:ph type="ftr" sz="quarter" idx="3"/>
          </p:nvPr>
        </p:nvSpPr>
        <p:spPr>
          <a:xfrm>
            <a:off x="468000" y="6480000"/>
            <a:ext cx="5486400" cy="252000"/>
          </a:xfrm>
        </p:spPr>
        <p:txBody>
          <a:bodyPr/>
          <a:lstStyle/>
          <a:p>
            <a:r>
              <a:rPr lang="en-GB"/>
              <a:t>Restricted</a:t>
            </a:r>
            <a:endParaRPr lang="en-GB" dirty="0"/>
          </a:p>
        </p:txBody>
      </p:sp>
      <p:sp>
        <p:nvSpPr>
          <p:cNvPr id="5" name="Slide Number Placeholder 4"/>
          <p:cNvSpPr>
            <a:spLocks noGrp="1"/>
          </p:cNvSpPr>
          <p:nvPr>
            <p:ph type="sldNum" sz="quarter" idx="4"/>
          </p:nvPr>
        </p:nvSpPr>
        <p:spPr>
          <a:xfrm>
            <a:off x="8172000" y="6480000"/>
            <a:ext cx="506976" cy="252000"/>
          </a:xfrm>
        </p:spPr>
        <p:txBody>
          <a:bodyPr/>
          <a:lstStyle/>
          <a:p>
            <a:fld id="{1608FF17-83F6-4320-ABB9-493BD2F5E45E}" type="slidenum">
              <a:rPr lang="en-GB" smtClean="0"/>
              <a:pPr/>
              <a:t>2</a:t>
            </a:fld>
            <a:endParaRPr lang="en-GB" dirty="0"/>
          </a:p>
        </p:txBody>
      </p:sp>
    </p:spTree>
    <p:extLst>
      <p:ext uri="{BB962C8B-B14F-4D97-AF65-F5344CB8AC3E}">
        <p14:creationId xmlns:p14="http://schemas.microsoft.com/office/powerpoint/2010/main" val="80333786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a:xfrm>
            <a:off x="468000" y="468000"/>
            <a:ext cx="6666917" cy="900000"/>
          </a:xfrm>
        </p:spPr>
        <p:txBody>
          <a:bodyPr rtlCol="0">
            <a:normAutofit/>
          </a:bodyPr>
          <a:lstStyle/>
          <a:p>
            <a:pPr>
              <a:defRPr/>
            </a:pPr>
            <a:r>
              <a:rPr lang="en-GB" dirty="0"/>
              <a:t>Short response 3</a:t>
            </a:r>
            <a:br>
              <a:rPr lang="en-GB" dirty="0"/>
            </a:br>
            <a:r>
              <a:rPr lang="en-GB" sz="2400" dirty="0"/>
              <a:t>1 or 2 mark answers</a:t>
            </a:r>
            <a:endParaRPr lang="en-GB" dirty="0"/>
          </a:p>
        </p:txBody>
      </p:sp>
      <p:pic>
        <p:nvPicPr>
          <p:cNvPr id="19466" name="Picture 10"/>
          <p:cNvPicPr>
            <a:picLocks noChangeAspect="1" noChangeArrowheads="1"/>
          </p:cNvPicPr>
          <p:nvPr/>
        </p:nvPicPr>
        <p:blipFill>
          <a:blip r:embed="rId3" cstate="print"/>
          <a:srcRect/>
          <a:stretch>
            <a:fillRect/>
          </a:stretch>
        </p:blipFill>
        <p:spPr bwMode="auto">
          <a:xfrm>
            <a:off x="581968" y="2065784"/>
            <a:ext cx="7488832" cy="2996952"/>
          </a:xfrm>
          <a:prstGeom prst="rect">
            <a:avLst/>
          </a:prstGeom>
          <a:noFill/>
          <a:ln w="9525">
            <a:noFill/>
            <a:miter lim="800000"/>
            <a:headEnd/>
            <a:tailEnd/>
          </a:ln>
        </p:spPr>
      </p:pic>
    </p:spTree>
    <p:extLst>
      <p:ext uri="{BB962C8B-B14F-4D97-AF65-F5344CB8AC3E}">
        <p14:creationId xmlns:p14="http://schemas.microsoft.com/office/powerpoint/2010/main" val="376414482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8000" y="468000"/>
            <a:ext cx="6666917" cy="900000"/>
          </a:xfrm>
        </p:spPr>
        <p:txBody>
          <a:bodyPr>
            <a:normAutofit fontScale="90000"/>
          </a:bodyPr>
          <a:lstStyle/>
          <a:p>
            <a:r>
              <a:rPr lang="en-GB" dirty="0">
                <a:solidFill>
                  <a:schemeClr val="accent2"/>
                </a:solidFill>
              </a:rPr>
              <a:t>Activity 1:</a:t>
            </a:r>
            <a:br>
              <a:rPr lang="en-GB" dirty="0">
                <a:solidFill>
                  <a:schemeClr val="accent2"/>
                </a:solidFill>
              </a:rPr>
            </a:br>
            <a:r>
              <a:rPr lang="en-GB" dirty="0">
                <a:solidFill>
                  <a:schemeClr val="accent2"/>
                </a:solidFill>
              </a:rPr>
              <a:t>Advantages of different item types</a:t>
            </a:r>
          </a:p>
        </p:txBody>
      </p:sp>
      <p:sp>
        <p:nvSpPr>
          <p:cNvPr id="3" name="Content Placeholder 2"/>
          <p:cNvSpPr>
            <a:spLocks noGrp="1"/>
          </p:cNvSpPr>
          <p:nvPr>
            <p:ph idx="4294967295"/>
          </p:nvPr>
        </p:nvSpPr>
        <p:spPr>
          <a:xfrm>
            <a:off x="468000" y="2052000"/>
            <a:ext cx="8138976" cy="4428000"/>
          </a:xfrm>
        </p:spPr>
        <p:txBody>
          <a:bodyPr>
            <a:normAutofit/>
          </a:bodyPr>
          <a:lstStyle/>
          <a:p>
            <a:pPr marL="457200" indent="-457200">
              <a:lnSpc>
                <a:spcPct val="100000"/>
              </a:lnSpc>
              <a:buAutoNum type="arabicPeriod"/>
            </a:pPr>
            <a:r>
              <a:rPr lang="en-GB" sz="2400" b="0" dirty="0"/>
              <a:t>You will now work in pairs.</a:t>
            </a:r>
          </a:p>
          <a:p>
            <a:pPr marL="457200" indent="-457200">
              <a:lnSpc>
                <a:spcPct val="100000"/>
              </a:lnSpc>
              <a:buAutoNum type="arabicPeriod"/>
            </a:pPr>
            <a:r>
              <a:rPr lang="en-GB" sz="2400" b="0" dirty="0"/>
              <a:t>Write one</a:t>
            </a:r>
            <a:r>
              <a:rPr lang="en-GB" sz="2400" dirty="0"/>
              <a:t> closed question </a:t>
            </a:r>
            <a:r>
              <a:rPr lang="en-GB" sz="2400" b="0" dirty="0"/>
              <a:t>of your choice. </a:t>
            </a:r>
          </a:p>
          <a:p>
            <a:pPr marL="457200" indent="-457200">
              <a:lnSpc>
                <a:spcPct val="100000"/>
              </a:lnSpc>
              <a:buAutoNum type="arabicPeriod"/>
            </a:pPr>
            <a:r>
              <a:rPr lang="en-GB" sz="2400" b="0" dirty="0"/>
              <a:t>Swap with your neighbour and </a:t>
            </a:r>
            <a:r>
              <a:rPr lang="en-GB" sz="2400" dirty="0"/>
              <a:t>re-write</a:t>
            </a:r>
            <a:r>
              <a:rPr lang="en-GB" sz="2400" b="0" dirty="0"/>
              <a:t> their closed question as an </a:t>
            </a:r>
            <a:r>
              <a:rPr lang="en-GB" sz="2400" dirty="0"/>
              <a:t>open response item</a:t>
            </a:r>
            <a:r>
              <a:rPr lang="en-GB" sz="2400" b="0" dirty="0"/>
              <a:t>.</a:t>
            </a:r>
          </a:p>
          <a:p>
            <a:pPr marL="457200" indent="-457200">
              <a:lnSpc>
                <a:spcPct val="100000"/>
              </a:lnSpc>
              <a:buAutoNum type="arabicPeriod"/>
            </a:pPr>
            <a:r>
              <a:rPr lang="en-GB" sz="2400" b="0" dirty="0"/>
              <a:t>Consider the advantages of the different item types (open vs closed) and when you would use each item type.</a:t>
            </a:r>
          </a:p>
          <a:p>
            <a:endParaRPr lang="en-GB" dirty="0"/>
          </a:p>
        </p:txBody>
      </p:sp>
      <p:sp>
        <p:nvSpPr>
          <p:cNvPr id="4" name="Footer Placeholder 3"/>
          <p:cNvSpPr>
            <a:spLocks noGrp="1"/>
          </p:cNvSpPr>
          <p:nvPr>
            <p:ph type="ftr" sz="quarter" idx="3"/>
          </p:nvPr>
        </p:nvSpPr>
        <p:spPr>
          <a:xfrm>
            <a:off x="468000" y="6480000"/>
            <a:ext cx="5486400" cy="252000"/>
          </a:xfrm>
        </p:spPr>
        <p:txBody>
          <a:bodyPr/>
          <a:lstStyle/>
          <a:p>
            <a:r>
              <a:rPr lang="en-GB"/>
              <a:t>Restricted</a:t>
            </a:r>
            <a:endParaRPr lang="en-GB" dirty="0"/>
          </a:p>
        </p:txBody>
      </p:sp>
      <p:sp>
        <p:nvSpPr>
          <p:cNvPr id="5" name="Slide Number Placeholder 4"/>
          <p:cNvSpPr>
            <a:spLocks noGrp="1"/>
          </p:cNvSpPr>
          <p:nvPr>
            <p:ph type="sldNum" sz="quarter" idx="4"/>
          </p:nvPr>
        </p:nvSpPr>
        <p:spPr>
          <a:xfrm>
            <a:off x="8172000" y="6480000"/>
            <a:ext cx="506976" cy="252000"/>
          </a:xfrm>
        </p:spPr>
        <p:txBody>
          <a:bodyPr/>
          <a:lstStyle/>
          <a:p>
            <a:fld id="{1608FF17-83F6-4320-ABB9-493BD2F5E45E}" type="slidenum">
              <a:rPr lang="en-GB" smtClean="0"/>
              <a:pPr/>
              <a:t>21</a:t>
            </a:fld>
            <a:endParaRPr lang="en-GB" dirty="0"/>
          </a:p>
        </p:txBody>
      </p:sp>
    </p:spTree>
    <p:extLst>
      <p:ext uri="{BB962C8B-B14F-4D97-AF65-F5344CB8AC3E}">
        <p14:creationId xmlns:p14="http://schemas.microsoft.com/office/powerpoint/2010/main" val="247096014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8000" y="468000"/>
            <a:ext cx="6666917" cy="900000"/>
          </a:xfrm>
        </p:spPr>
        <p:txBody>
          <a:bodyPr/>
          <a:lstStyle/>
          <a:p>
            <a:r>
              <a:rPr lang="en-GB" dirty="0"/>
              <a:t>Marking guides</a:t>
            </a:r>
          </a:p>
        </p:txBody>
      </p:sp>
      <p:pic>
        <p:nvPicPr>
          <p:cNvPr id="6" name="Content Placeholder 5"/>
          <p:cNvPicPr>
            <a:picLocks noGrp="1" noChangeAspect="1"/>
          </p:cNvPicPr>
          <p:nvPr>
            <p:ph idx="4294967295"/>
          </p:nvPr>
        </p:nvPicPr>
        <p:blipFill>
          <a:blip r:embed="rId3">
            <a:extLst>
              <a:ext uri="{28A0092B-C50C-407E-A947-70E740481C1C}">
                <a14:useLocalDpi xmlns:a14="http://schemas.microsoft.com/office/drawing/2010/main" val="0"/>
              </a:ext>
            </a:extLst>
          </a:blip>
          <a:stretch>
            <a:fillRect/>
          </a:stretch>
        </p:blipFill>
        <p:spPr>
          <a:xfrm>
            <a:off x="3595191" y="1487837"/>
            <a:ext cx="2359209" cy="2351345"/>
          </a:xfrm>
        </p:spPr>
      </p:pic>
      <p:sp>
        <p:nvSpPr>
          <p:cNvPr id="4" name="Footer Placeholder 3"/>
          <p:cNvSpPr>
            <a:spLocks noGrp="1"/>
          </p:cNvSpPr>
          <p:nvPr>
            <p:ph type="ftr" sz="quarter" idx="3"/>
          </p:nvPr>
        </p:nvSpPr>
        <p:spPr>
          <a:xfrm>
            <a:off x="468000" y="6480000"/>
            <a:ext cx="5486400" cy="252000"/>
          </a:xfrm>
        </p:spPr>
        <p:txBody>
          <a:bodyPr/>
          <a:lstStyle/>
          <a:p>
            <a:r>
              <a:rPr lang="en-GB"/>
              <a:t>Restricted</a:t>
            </a:r>
            <a:endParaRPr lang="en-GB" dirty="0"/>
          </a:p>
        </p:txBody>
      </p:sp>
      <p:sp>
        <p:nvSpPr>
          <p:cNvPr id="5" name="Slide Number Placeholder 4"/>
          <p:cNvSpPr>
            <a:spLocks noGrp="1"/>
          </p:cNvSpPr>
          <p:nvPr>
            <p:ph type="sldNum" sz="quarter" idx="4"/>
          </p:nvPr>
        </p:nvSpPr>
        <p:spPr>
          <a:xfrm>
            <a:off x="8172000" y="6480000"/>
            <a:ext cx="506976" cy="252000"/>
          </a:xfrm>
        </p:spPr>
        <p:txBody>
          <a:bodyPr/>
          <a:lstStyle/>
          <a:p>
            <a:fld id="{1608FF17-83F6-4320-ABB9-493BD2F5E45E}" type="slidenum">
              <a:rPr lang="en-GB" smtClean="0"/>
              <a:pPr/>
              <a:t>22</a:t>
            </a:fld>
            <a:endParaRPr lang="en-GB" dirty="0"/>
          </a:p>
        </p:txBody>
      </p:sp>
      <p:sp>
        <p:nvSpPr>
          <p:cNvPr id="7" name="Rectangle 6"/>
          <p:cNvSpPr/>
          <p:nvPr/>
        </p:nvSpPr>
        <p:spPr>
          <a:xfrm>
            <a:off x="280920" y="4008818"/>
            <a:ext cx="8648053" cy="2400657"/>
          </a:xfrm>
          <a:prstGeom prst="rect">
            <a:avLst/>
          </a:prstGeom>
        </p:spPr>
        <p:txBody>
          <a:bodyPr wrap="square">
            <a:spAutoFit/>
          </a:bodyPr>
          <a:lstStyle/>
          <a:p>
            <a:pPr algn="ctr"/>
            <a:r>
              <a:rPr lang="en-GB" sz="2400" i="1" dirty="0"/>
              <a:t>‘A marking scheme helps objectivity as the assessors are able to compare the evidence from the candidates with the requirements of the marking scheme. This will help the assessors to ensure that they give credit to all candidates in the same way.’ </a:t>
            </a:r>
          </a:p>
          <a:p>
            <a:pPr algn="ctr"/>
            <a:endParaRPr lang="en-GB" sz="1400" i="1" dirty="0"/>
          </a:p>
          <a:p>
            <a:pPr algn="ctr"/>
            <a:r>
              <a:rPr lang="en-GB" sz="1600" i="1" dirty="0"/>
              <a:t>Guide to classroom-based and national assessments in Rwanda, 2017, Section 7.15</a:t>
            </a:r>
            <a:endParaRPr lang="en-GB" sz="2000" i="1" dirty="0"/>
          </a:p>
        </p:txBody>
      </p:sp>
    </p:spTree>
    <p:extLst>
      <p:ext uri="{BB962C8B-B14F-4D97-AF65-F5344CB8AC3E}">
        <p14:creationId xmlns:p14="http://schemas.microsoft.com/office/powerpoint/2010/main" val="312962598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10C2BE7D-B7E1-4313-B1CF-1384E03F7E06}"/>
              </a:ext>
            </a:extLst>
          </p:cNvPr>
          <p:cNvSpPr>
            <a:spLocks noGrp="1"/>
          </p:cNvSpPr>
          <p:nvPr>
            <p:ph type="title"/>
          </p:nvPr>
        </p:nvSpPr>
        <p:spPr>
          <a:xfrm>
            <a:off x="468000" y="468000"/>
            <a:ext cx="6666917" cy="900000"/>
          </a:xfrm>
        </p:spPr>
        <p:txBody>
          <a:bodyPr>
            <a:normAutofit/>
          </a:bodyPr>
          <a:lstStyle/>
          <a:p>
            <a:r>
              <a:rPr lang="en-GB" dirty="0"/>
              <a:t>Marking guides</a:t>
            </a:r>
          </a:p>
        </p:txBody>
      </p:sp>
      <p:sp>
        <p:nvSpPr>
          <p:cNvPr id="4" name="Content Placeholder 3">
            <a:extLst>
              <a:ext uri="{FF2B5EF4-FFF2-40B4-BE49-F238E27FC236}">
                <a16:creationId xmlns:a16="http://schemas.microsoft.com/office/drawing/2014/main" id="{BF0A191D-48A9-4D58-A34D-D9973A46CB8A}"/>
              </a:ext>
            </a:extLst>
          </p:cNvPr>
          <p:cNvSpPr>
            <a:spLocks noGrp="1"/>
          </p:cNvSpPr>
          <p:nvPr>
            <p:ph idx="4294967295"/>
          </p:nvPr>
        </p:nvSpPr>
        <p:spPr>
          <a:xfrm>
            <a:off x="467999" y="1534332"/>
            <a:ext cx="8464985" cy="4649492"/>
          </a:xfrm>
        </p:spPr>
        <p:txBody>
          <a:bodyPr>
            <a:normAutofit fontScale="92500"/>
          </a:bodyPr>
          <a:lstStyle/>
          <a:p>
            <a:pPr marL="342900" lvl="1" indent="-342900">
              <a:lnSpc>
                <a:spcPct val="110000"/>
              </a:lnSpc>
              <a:buFont typeface="Arial" panose="020B0604020202020204" pitchFamily="34" charset="0"/>
              <a:buChar char="•"/>
            </a:pPr>
            <a:r>
              <a:rPr lang="en-GB" sz="2600" dirty="0"/>
              <a:t>Should be drafted and developed alongside the question.</a:t>
            </a:r>
          </a:p>
          <a:p>
            <a:pPr marL="457200" lvl="1" indent="-457200">
              <a:lnSpc>
                <a:spcPct val="110000"/>
              </a:lnSpc>
              <a:buFont typeface="Arial" panose="020B0604020202020204" pitchFamily="34" charset="0"/>
              <a:buChar char="•"/>
            </a:pPr>
            <a:r>
              <a:rPr lang="en-GB" sz="2600" dirty="0"/>
              <a:t>Should be reviewed by colleagues.</a:t>
            </a:r>
          </a:p>
          <a:p>
            <a:pPr marL="342900" lvl="1" indent="-342900">
              <a:lnSpc>
                <a:spcPct val="110000"/>
              </a:lnSpc>
              <a:buFont typeface="Arial" panose="020B0604020202020204" pitchFamily="34" charset="0"/>
              <a:buChar char="•"/>
            </a:pPr>
            <a:r>
              <a:rPr lang="en-GB" sz="2600" dirty="0"/>
              <a:t>Marking guides for closed questions are relatively straightforward.</a:t>
            </a:r>
          </a:p>
          <a:p>
            <a:pPr marL="342900" lvl="1" indent="-342900">
              <a:lnSpc>
                <a:spcPct val="110000"/>
              </a:lnSpc>
              <a:buFont typeface="Arial" panose="020B0604020202020204" pitchFamily="34" charset="0"/>
              <a:buChar char="•"/>
            </a:pPr>
            <a:r>
              <a:rPr lang="en-GB" sz="2600" dirty="0"/>
              <a:t>Marking guides for open questions should provide guidance for judging the correctness of answers and include example answers if possible. </a:t>
            </a:r>
          </a:p>
          <a:p>
            <a:pPr marL="342900" lvl="1" indent="-342900">
              <a:lnSpc>
                <a:spcPct val="110000"/>
              </a:lnSpc>
              <a:buFont typeface="Arial" panose="020B0604020202020204" pitchFamily="34" charset="0"/>
              <a:buChar char="•"/>
            </a:pPr>
            <a:r>
              <a:rPr lang="en-GB" sz="2600" dirty="0"/>
              <a:t>They should </a:t>
            </a:r>
            <a:r>
              <a:rPr lang="en-GB" sz="2600" b="1" dirty="0"/>
              <a:t>not</a:t>
            </a:r>
            <a:r>
              <a:rPr lang="en-GB" sz="2600" dirty="0"/>
              <a:t> consist only of examples. Example answers are not enough to guide marking. </a:t>
            </a:r>
          </a:p>
          <a:p>
            <a:pPr lvl="2">
              <a:lnSpc>
                <a:spcPct val="110000"/>
              </a:lnSpc>
            </a:pPr>
            <a:endParaRPr lang="en-GB" dirty="0"/>
          </a:p>
        </p:txBody>
      </p:sp>
      <p:sp>
        <p:nvSpPr>
          <p:cNvPr id="9" name="Footer Placeholder 8">
            <a:extLst>
              <a:ext uri="{FF2B5EF4-FFF2-40B4-BE49-F238E27FC236}">
                <a16:creationId xmlns:a16="http://schemas.microsoft.com/office/drawing/2014/main" id="{E40A0B66-FCF7-43E3-879B-A5CE8F81F5F3}"/>
              </a:ext>
            </a:extLst>
          </p:cNvPr>
          <p:cNvSpPr>
            <a:spLocks noGrp="1"/>
          </p:cNvSpPr>
          <p:nvPr>
            <p:ph type="ftr" sz="quarter" idx="3"/>
          </p:nvPr>
        </p:nvSpPr>
        <p:spPr>
          <a:xfrm>
            <a:off x="468000" y="6480000"/>
            <a:ext cx="5486400" cy="252000"/>
          </a:xfrm>
        </p:spPr>
        <p:txBody>
          <a:bodyPr/>
          <a:lstStyle/>
          <a:p>
            <a:r>
              <a:rPr lang="en-GB"/>
              <a:t>Restricted</a:t>
            </a:r>
            <a:endParaRPr lang="en-GB" dirty="0"/>
          </a:p>
        </p:txBody>
      </p:sp>
      <p:sp>
        <p:nvSpPr>
          <p:cNvPr id="10" name="Slide Number Placeholder 9">
            <a:extLst>
              <a:ext uri="{FF2B5EF4-FFF2-40B4-BE49-F238E27FC236}">
                <a16:creationId xmlns:a16="http://schemas.microsoft.com/office/drawing/2014/main" id="{FFCEBAA8-D4B8-404D-8352-77AFEB100500}"/>
              </a:ext>
            </a:extLst>
          </p:cNvPr>
          <p:cNvSpPr>
            <a:spLocks noGrp="1"/>
          </p:cNvSpPr>
          <p:nvPr>
            <p:ph type="sldNum" sz="quarter" idx="4"/>
          </p:nvPr>
        </p:nvSpPr>
        <p:spPr>
          <a:xfrm>
            <a:off x="8172000" y="6480000"/>
            <a:ext cx="506976" cy="252000"/>
          </a:xfrm>
        </p:spPr>
        <p:txBody>
          <a:bodyPr/>
          <a:lstStyle/>
          <a:p>
            <a:fld id="{1608FF17-83F6-4320-ABB9-493BD2F5E45E}" type="slidenum">
              <a:rPr lang="en-GB" smtClean="0"/>
              <a:pPr/>
              <a:t>23</a:t>
            </a:fld>
            <a:endParaRPr lang="en-GB" dirty="0"/>
          </a:p>
        </p:txBody>
      </p:sp>
    </p:spTree>
    <p:extLst>
      <p:ext uri="{BB962C8B-B14F-4D97-AF65-F5344CB8AC3E}">
        <p14:creationId xmlns:p14="http://schemas.microsoft.com/office/powerpoint/2010/main" val="224456236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10C2BE7D-B7E1-4313-B1CF-1384E03F7E06}"/>
              </a:ext>
            </a:extLst>
          </p:cNvPr>
          <p:cNvSpPr>
            <a:spLocks noGrp="1"/>
          </p:cNvSpPr>
          <p:nvPr>
            <p:ph type="title"/>
          </p:nvPr>
        </p:nvSpPr>
        <p:spPr>
          <a:xfrm>
            <a:off x="468000" y="468000"/>
            <a:ext cx="6666917" cy="900000"/>
          </a:xfrm>
        </p:spPr>
        <p:txBody>
          <a:bodyPr>
            <a:normAutofit/>
          </a:bodyPr>
          <a:lstStyle/>
          <a:p>
            <a:r>
              <a:rPr lang="en-GB" dirty="0"/>
              <a:t>Developing marking guides for open items</a:t>
            </a:r>
          </a:p>
        </p:txBody>
      </p:sp>
      <p:sp>
        <p:nvSpPr>
          <p:cNvPr id="4" name="Content Placeholder 3">
            <a:extLst>
              <a:ext uri="{FF2B5EF4-FFF2-40B4-BE49-F238E27FC236}">
                <a16:creationId xmlns:a16="http://schemas.microsoft.com/office/drawing/2014/main" id="{BF0A191D-48A9-4D58-A34D-D9973A46CB8A}"/>
              </a:ext>
            </a:extLst>
          </p:cNvPr>
          <p:cNvSpPr>
            <a:spLocks noGrp="1"/>
          </p:cNvSpPr>
          <p:nvPr>
            <p:ph idx="4294967295"/>
          </p:nvPr>
        </p:nvSpPr>
        <p:spPr>
          <a:xfrm>
            <a:off x="468000" y="1655999"/>
            <a:ext cx="8366034" cy="4698306"/>
          </a:xfrm>
        </p:spPr>
        <p:txBody>
          <a:bodyPr>
            <a:normAutofit/>
          </a:bodyPr>
          <a:lstStyle/>
          <a:p>
            <a:pPr marL="342900" lvl="1" indent="-342900">
              <a:lnSpc>
                <a:spcPct val="110000"/>
              </a:lnSpc>
              <a:buFont typeface="Arial" panose="020B0604020202020204" pitchFamily="34" charset="0"/>
              <a:buChar char="•"/>
            </a:pPr>
            <a:r>
              <a:rPr lang="en-GB" dirty="0"/>
              <a:t>Think of the main point(s) you would expect the student to make</a:t>
            </a:r>
          </a:p>
          <a:p>
            <a:pPr marL="342900" lvl="1" indent="-342900">
              <a:lnSpc>
                <a:spcPct val="110000"/>
              </a:lnSpc>
              <a:buFont typeface="Arial" panose="020B0604020202020204" pitchFamily="34" charset="0"/>
              <a:buChar char="•"/>
            </a:pPr>
            <a:r>
              <a:rPr lang="en-GB" dirty="0"/>
              <a:t>How many marks will you award for a correct answer? How many is it worth?</a:t>
            </a:r>
          </a:p>
          <a:p>
            <a:pPr marL="342900" lvl="1" indent="-342900">
              <a:lnSpc>
                <a:spcPct val="110000"/>
              </a:lnSpc>
              <a:buFont typeface="Arial" panose="020B0604020202020204" pitchFamily="34" charset="0"/>
              <a:buChar char="•"/>
            </a:pPr>
            <a:r>
              <a:rPr lang="en-GB" dirty="0"/>
              <a:t>Remember students can give a correct answer in many different ways. Think about the kinds of answers students are likely to give.</a:t>
            </a:r>
            <a:br>
              <a:rPr lang="en-GB" dirty="0"/>
            </a:br>
            <a:r>
              <a:rPr lang="en-GB" dirty="0"/>
              <a:t>Which ones deserve marks, which do not? </a:t>
            </a:r>
          </a:p>
        </p:txBody>
      </p:sp>
      <p:sp>
        <p:nvSpPr>
          <p:cNvPr id="9" name="Footer Placeholder 8">
            <a:extLst>
              <a:ext uri="{FF2B5EF4-FFF2-40B4-BE49-F238E27FC236}">
                <a16:creationId xmlns:a16="http://schemas.microsoft.com/office/drawing/2014/main" id="{E40A0B66-FCF7-43E3-879B-A5CE8F81F5F3}"/>
              </a:ext>
            </a:extLst>
          </p:cNvPr>
          <p:cNvSpPr>
            <a:spLocks noGrp="1"/>
          </p:cNvSpPr>
          <p:nvPr>
            <p:ph type="ftr" sz="quarter" idx="3"/>
          </p:nvPr>
        </p:nvSpPr>
        <p:spPr>
          <a:xfrm>
            <a:off x="468000" y="6480000"/>
            <a:ext cx="5486400" cy="252000"/>
          </a:xfrm>
        </p:spPr>
        <p:txBody>
          <a:bodyPr/>
          <a:lstStyle/>
          <a:p>
            <a:r>
              <a:rPr lang="en-GB"/>
              <a:t>Restricted</a:t>
            </a:r>
            <a:endParaRPr lang="en-GB" dirty="0"/>
          </a:p>
        </p:txBody>
      </p:sp>
      <p:sp>
        <p:nvSpPr>
          <p:cNvPr id="10" name="Slide Number Placeholder 9">
            <a:extLst>
              <a:ext uri="{FF2B5EF4-FFF2-40B4-BE49-F238E27FC236}">
                <a16:creationId xmlns:a16="http://schemas.microsoft.com/office/drawing/2014/main" id="{FFCEBAA8-D4B8-404D-8352-77AFEB100500}"/>
              </a:ext>
            </a:extLst>
          </p:cNvPr>
          <p:cNvSpPr>
            <a:spLocks noGrp="1"/>
          </p:cNvSpPr>
          <p:nvPr>
            <p:ph type="sldNum" sz="quarter" idx="4"/>
          </p:nvPr>
        </p:nvSpPr>
        <p:spPr>
          <a:xfrm>
            <a:off x="8172000" y="6480000"/>
            <a:ext cx="506976" cy="252000"/>
          </a:xfrm>
        </p:spPr>
        <p:txBody>
          <a:bodyPr/>
          <a:lstStyle/>
          <a:p>
            <a:fld id="{1608FF17-83F6-4320-ABB9-493BD2F5E45E}" type="slidenum">
              <a:rPr lang="en-GB" smtClean="0"/>
              <a:pPr/>
              <a:t>24</a:t>
            </a:fld>
            <a:endParaRPr lang="en-GB" dirty="0"/>
          </a:p>
        </p:txBody>
      </p:sp>
    </p:spTree>
    <p:extLst>
      <p:ext uri="{BB962C8B-B14F-4D97-AF65-F5344CB8AC3E}">
        <p14:creationId xmlns:p14="http://schemas.microsoft.com/office/powerpoint/2010/main" val="108841440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10C2BE7D-B7E1-4313-B1CF-1384E03F7E06}"/>
              </a:ext>
            </a:extLst>
          </p:cNvPr>
          <p:cNvSpPr>
            <a:spLocks noGrp="1"/>
          </p:cNvSpPr>
          <p:nvPr>
            <p:ph type="title"/>
          </p:nvPr>
        </p:nvSpPr>
        <p:spPr>
          <a:xfrm>
            <a:off x="468000" y="468000"/>
            <a:ext cx="6666917" cy="900000"/>
          </a:xfrm>
        </p:spPr>
        <p:txBody>
          <a:bodyPr>
            <a:normAutofit/>
          </a:bodyPr>
          <a:lstStyle/>
          <a:p>
            <a:r>
              <a:rPr lang="en-GB" dirty="0"/>
              <a:t>Marking guide development for open items</a:t>
            </a:r>
          </a:p>
        </p:txBody>
      </p:sp>
      <p:sp>
        <p:nvSpPr>
          <p:cNvPr id="4" name="Content Placeholder 3">
            <a:extLst>
              <a:ext uri="{FF2B5EF4-FFF2-40B4-BE49-F238E27FC236}">
                <a16:creationId xmlns:a16="http://schemas.microsoft.com/office/drawing/2014/main" id="{BF0A191D-48A9-4D58-A34D-D9973A46CB8A}"/>
              </a:ext>
            </a:extLst>
          </p:cNvPr>
          <p:cNvSpPr>
            <a:spLocks noGrp="1"/>
          </p:cNvSpPr>
          <p:nvPr>
            <p:ph idx="4294967295"/>
          </p:nvPr>
        </p:nvSpPr>
        <p:spPr>
          <a:xfrm>
            <a:off x="468000" y="1655999"/>
            <a:ext cx="8350536" cy="4713803"/>
          </a:xfrm>
        </p:spPr>
        <p:txBody>
          <a:bodyPr>
            <a:normAutofit lnSpcReduction="10000"/>
          </a:bodyPr>
          <a:lstStyle/>
          <a:p>
            <a:pPr marL="342900" lvl="1" indent="-342900">
              <a:lnSpc>
                <a:spcPct val="110000"/>
              </a:lnSpc>
              <a:buFont typeface="Arial" panose="020B0604020202020204" pitchFamily="34" charset="0"/>
              <a:buChar char="•"/>
            </a:pPr>
            <a:r>
              <a:rPr lang="en-GB" sz="2400" dirty="0"/>
              <a:t>Think about the kinds of answers students are likely to give.</a:t>
            </a:r>
            <a:br>
              <a:rPr lang="en-GB" sz="2400" dirty="0"/>
            </a:br>
            <a:r>
              <a:rPr lang="en-GB" sz="2400" dirty="0"/>
              <a:t>Which are creditworthy, which are not? Is it clear how to mark the responses using your initial marking guide?</a:t>
            </a:r>
          </a:p>
          <a:p>
            <a:pPr marL="342900" lvl="1" indent="-342900">
              <a:lnSpc>
                <a:spcPct val="110000"/>
              </a:lnSpc>
              <a:buFont typeface="Arial" panose="020B0604020202020204" pitchFamily="34" charset="0"/>
              <a:buChar char="•"/>
            </a:pPr>
            <a:r>
              <a:rPr lang="en-GB" sz="2400" dirty="0"/>
              <a:t>Organise the responses into groups based on their characteristics. </a:t>
            </a:r>
          </a:p>
          <a:p>
            <a:pPr marL="342900" lvl="1" indent="-342900">
              <a:lnSpc>
                <a:spcPct val="110000"/>
              </a:lnSpc>
              <a:buFont typeface="Arial" panose="020B0604020202020204" pitchFamily="34" charset="0"/>
              <a:buChar char="•"/>
            </a:pPr>
            <a:r>
              <a:rPr lang="en-GB" sz="2400" dirty="0">
                <a:latin typeface="Arial" pitchFamily="34" charset="0"/>
              </a:rPr>
              <a:t>Consider ‘allowable’ responses as well as the ideal creditworthy response and any </a:t>
            </a:r>
            <a:r>
              <a:rPr lang="en-GB" sz="2400" dirty="0" err="1">
                <a:latin typeface="Arial" pitchFamily="34" charset="0"/>
              </a:rPr>
              <a:t>uncreditworthy</a:t>
            </a:r>
            <a:r>
              <a:rPr lang="en-GB" sz="2400" dirty="0">
                <a:latin typeface="Arial" pitchFamily="34" charset="0"/>
              </a:rPr>
              <a:t> responses.</a:t>
            </a:r>
          </a:p>
          <a:p>
            <a:pPr marL="342900" lvl="1" indent="-342900">
              <a:lnSpc>
                <a:spcPct val="110000"/>
              </a:lnSpc>
              <a:buFont typeface="Arial" panose="020B0604020202020204" pitchFamily="34" charset="0"/>
              <a:buChar char="•"/>
            </a:pPr>
            <a:r>
              <a:rPr lang="en-GB" sz="2400" dirty="0">
                <a:latin typeface="Arial" pitchFamily="34" charset="0"/>
              </a:rPr>
              <a:t>Generic descriptions of each category followed by one or more examples are helpful for markers in applying the mark scheme more widely.</a:t>
            </a:r>
            <a:endParaRPr lang="en-GB" dirty="0"/>
          </a:p>
        </p:txBody>
      </p:sp>
      <p:sp>
        <p:nvSpPr>
          <p:cNvPr id="9" name="Footer Placeholder 8">
            <a:extLst>
              <a:ext uri="{FF2B5EF4-FFF2-40B4-BE49-F238E27FC236}">
                <a16:creationId xmlns:a16="http://schemas.microsoft.com/office/drawing/2014/main" id="{E40A0B66-FCF7-43E3-879B-A5CE8F81F5F3}"/>
              </a:ext>
            </a:extLst>
          </p:cNvPr>
          <p:cNvSpPr>
            <a:spLocks noGrp="1"/>
          </p:cNvSpPr>
          <p:nvPr>
            <p:ph type="ftr" sz="quarter" idx="3"/>
          </p:nvPr>
        </p:nvSpPr>
        <p:spPr>
          <a:xfrm>
            <a:off x="468000" y="6480000"/>
            <a:ext cx="5486400" cy="252000"/>
          </a:xfrm>
        </p:spPr>
        <p:txBody>
          <a:bodyPr/>
          <a:lstStyle/>
          <a:p>
            <a:r>
              <a:rPr lang="en-GB"/>
              <a:t>Restricted</a:t>
            </a:r>
            <a:endParaRPr lang="en-GB" dirty="0"/>
          </a:p>
        </p:txBody>
      </p:sp>
      <p:sp>
        <p:nvSpPr>
          <p:cNvPr id="10" name="Slide Number Placeholder 9">
            <a:extLst>
              <a:ext uri="{FF2B5EF4-FFF2-40B4-BE49-F238E27FC236}">
                <a16:creationId xmlns:a16="http://schemas.microsoft.com/office/drawing/2014/main" id="{FFCEBAA8-D4B8-404D-8352-77AFEB100500}"/>
              </a:ext>
            </a:extLst>
          </p:cNvPr>
          <p:cNvSpPr>
            <a:spLocks noGrp="1"/>
          </p:cNvSpPr>
          <p:nvPr>
            <p:ph type="sldNum" sz="quarter" idx="4"/>
          </p:nvPr>
        </p:nvSpPr>
        <p:spPr>
          <a:xfrm>
            <a:off x="8172000" y="6480000"/>
            <a:ext cx="506976" cy="252000"/>
          </a:xfrm>
        </p:spPr>
        <p:txBody>
          <a:bodyPr/>
          <a:lstStyle/>
          <a:p>
            <a:fld id="{1608FF17-83F6-4320-ABB9-493BD2F5E45E}" type="slidenum">
              <a:rPr lang="en-GB" smtClean="0"/>
              <a:pPr/>
              <a:t>25</a:t>
            </a:fld>
            <a:endParaRPr lang="en-GB" dirty="0"/>
          </a:p>
        </p:txBody>
      </p:sp>
    </p:spTree>
    <p:extLst>
      <p:ext uri="{BB962C8B-B14F-4D97-AF65-F5344CB8AC3E}">
        <p14:creationId xmlns:p14="http://schemas.microsoft.com/office/powerpoint/2010/main" val="165470193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2">
            <a:extLst>
              <a:ext uri="{FF2B5EF4-FFF2-40B4-BE49-F238E27FC236}">
                <a16:creationId xmlns:a16="http://schemas.microsoft.com/office/drawing/2014/main" id="{10C2BE7D-B7E1-4313-B1CF-1384E03F7E06}"/>
              </a:ext>
            </a:extLst>
          </p:cNvPr>
          <p:cNvSpPr>
            <a:spLocks noGrp="1"/>
          </p:cNvSpPr>
          <p:nvPr>
            <p:ph type="title"/>
          </p:nvPr>
        </p:nvSpPr>
        <p:spPr>
          <a:xfrm>
            <a:off x="468000" y="468000"/>
            <a:ext cx="6666917" cy="900000"/>
          </a:xfrm>
        </p:spPr>
        <p:txBody>
          <a:bodyPr>
            <a:normAutofit/>
          </a:bodyPr>
          <a:lstStyle/>
          <a:p>
            <a:r>
              <a:rPr lang="en-GB" dirty="0"/>
              <a:t>Example 1: Marking guide for open questions </a:t>
            </a:r>
          </a:p>
        </p:txBody>
      </p:sp>
      <p:sp>
        <p:nvSpPr>
          <p:cNvPr id="2" name="Content Placeholder 1"/>
          <p:cNvSpPr>
            <a:spLocks noGrp="1"/>
          </p:cNvSpPr>
          <p:nvPr>
            <p:ph idx="4294967295"/>
          </p:nvPr>
        </p:nvSpPr>
        <p:spPr>
          <a:xfrm>
            <a:off x="468000" y="1656000"/>
            <a:ext cx="8138976" cy="4428000"/>
          </a:xfrm>
        </p:spPr>
        <p:txBody>
          <a:bodyPr/>
          <a:lstStyle/>
          <a:p>
            <a:endParaRPr lang="en-GB"/>
          </a:p>
        </p:txBody>
      </p:sp>
      <p:pic>
        <p:nvPicPr>
          <p:cNvPr id="6" name="a77155b5-19d4-4f9b-a48f-d55493786e19" descr="cid:88D60D9D-ECA8-49AD-B279-B6D218E7D6F0@nfer.ac.uk"/>
          <p:cNvPicPr/>
          <p:nvPr/>
        </p:nvPicPr>
        <p:blipFill rotWithShape="1">
          <a:blip r:embed="rId3" r:link="rId4" cstate="print"/>
          <a:srcRect l="11611" t="4545" r="10898" b="14654"/>
          <a:stretch/>
        </p:blipFill>
        <p:spPr bwMode="auto">
          <a:xfrm>
            <a:off x="2108382" y="1849074"/>
            <a:ext cx="5026535" cy="4234926"/>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69765667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468000" y="1509486"/>
            <a:ext cx="8138975" cy="1190171"/>
          </a:xfrm>
          <a:prstGeom prst="rect">
            <a:avLst/>
          </a:prstGeom>
          <a:solidFill>
            <a:schemeClr val="accent5">
              <a:lumMod val="20000"/>
              <a:lumOff val="80000"/>
            </a:schemeClr>
          </a:solidFill>
          <a:ln w="57150">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endParaRPr>
          </a:p>
        </p:txBody>
      </p:sp>
      <p:sp>
        <p:nvSpPr>
          <p:cNvPr id="2" name="Title 1"/>
          <p:cNvSpPr>
            <a:spLocks noGrp="1"/>
          </p:cNvSpPr>
          <p:nvPr>
            <p:ph type="title"/>
          </p:nvPr>
        </p:nvSpPr>
        <p:spPr>
          <a:xfrm>
            <a:off x="769256" y="468000"/>
            <a:ext cx="6365661" cy="900000"/>
          </a:xfrm>
        </p:spPr>
        <p:txBody>
          <a:bodyPr/>
          <a:lstStyle/>
          <a:p>
            <a:r>
              <a:rPr lang="en-GB" dirty="0"/>
              <a:t>Unrealistic mark scheme</a:t>
            </a:r>
          </a:p>
        </p:txBody>
      </p:sp>
      <p:sp>
        <p:nvSpPr>
          <p:cNvPr id="3" name="Content Placeholder 2"/>
          <p:cNvSpPr>
            <a:spLocks noGrp="1"/>
          </p:cNvSpPr>
          <p:nvPr>
            <p:ph idx="4294967295"/>
          </p:nvPr>
        </p:nvSpPr>
        <p:spPr>
          <a:xfrm>
            <a:off x="769256" y="1656000"/>
            <a:ext cx="7837719" cy="4428000"/>
          </a:xfrm>
        </p:spPr>
        <p:txBody>
          <a:bodyPr/>
          <a:lstStyle/>
          <a:p>
            <a:r>
              <a:rPr lang="en-GB" b="0" dirty="0"/>
              <a:t>Award</a:t>
            </a:r>
            <a:r>
              <a:rPr lang="en-GB" dirty="0"/>
              <a:t> 1 </a:t>
            </a:r>
            <a:r>
              <a:rPr lang="en-GB" b="0" dirty="0"/>
              <a:t>mark for reference to:</a:t>
            </a:r>
          </a:p>
          <a:p>
            <a:pPr marL="342900" indent="-342900">
              <a:buFont typeface="Arial" panose="020B0604020202020204" pitchFamily="34" charset="0"/>
              <a:buChar char="•"/>
            </a:pPr>
            <a:r>
              <a:rPr lang="en-GB" b="0" dirty="0"/>
              <a:t>different size.</a:t>
            </a:r>
          </a:p>
        </p:txBody>
      </p:sp>
      <p:sp>
        <p:nvSpPr>
          <p:cNvPr id="4" name="Footer Placeholder 3"/>
          <p:cNvSpPr>
            <a:spLocks noGrp="1"/>
          </p:cNvSpPr>
          <p:nvPr>
            <p:ph type="ftr" sz="quarter" idx="3"/>
          </p:nvPr>
        </p:nvSpPr>
        <p:spPr>
          <a:xfrm>
            <a:off x="468000" y="6480000"/>
            <a:ext cx="5486400" cy="252000"/>
          </a:xfrm>
        </p:spPr>
        <p:txBody>
          <a:bodyPr/>
          <a:lstStyle/>
          <a:p>
            <a:r>
              <a:rPr lang="en-GB"/>
              <a:t>Restricted</a:t>
            </a:r>
            <a:endParaRPr lang="en-GB" dirty="0"/>
          </a:p>
        </p:txBody>
      </p:sp>
      <p:sp>
        <p:nvSpPr>
          <p:cNvPr id="5" name="Slide Number Placeholder 4"/>
          <p:cNvSpPr>
            <a:spLocks noGrp="1"/>
          </p:cNvSpPr>
          <p:nvPr>
            <p:ph type="sldNum" sz="quarter" idx="4"/>
          </p:nvPr>
        </p:nvSpPr>
        <p:spPr>
          <a:xfrm>
            <a:off x="8172000" y="6480000"/>
            <a:ext cx="506976" cy="252000"/>
          </a:xfrm>
        </p:spPr>
        <p:txBody>
          <a:bodyPr/>
          <a:lstStyle/>
          <a:p>
            <a:fld id="{1608FF17-83F6-4320-ABB9-493BD2F5E45E}" type="slidenum">
              <a:rPr lang="en-GB" smtClean="0"/>
              <a:pPr/>
              <a:t>27</a:t>
            </a:fld>
            <a:endParaRPr lang="en-GB" dirty="0"/>
          </a:p>
        </p:txBody>
      </p:sp>
      <p:sp>
        <p:nvSpPr>
          <p:cNvPr id="7" name="TextBox 6"/>
          <p:cNvSpPr txBox="1"/>
          <p:nvPr/>
        </p:nvSpPr>
        <p:spPr>
          <a:xfrm>
            <a:off x="7206918" y="1979281"/>
            <a:ext cx="1472058" cy="1569660"/>
          </a:xfrm>
          <a:prstGeom prst="rect">
            <a:avLst/>
          </a:prstGeom>
          <a:noFill/>
        </p:spPr>
        <p:txBody>
          <a:bodyPr wrap="square" rtlCol="0">
            <a:spAutoFit/>
          </a:bodyPr>
          <a:lstStyle/>
          <a:p>
            <a:r>
              <a:rPr lang="en-GB" sz="9600" b="1" dirty="0">
                <a:solidFill>
                  <a:srgbClr val="CA3092"/>
                </a:solidFill>
                <a:sym typeface="Wingdings 2" pitchFamily="18" charset="2"/>
              </a:rPr>
              <a:t></a:t>
            </a:r>
            <a:endParaRPr lang="en-GB" sz="9600" dirty="0">
              <a:solidFill>
                <a:srgbClr val="CA3092"/>
              </a:solidFill>
            </a:endParaRPr>
          </a:p>
        </p:txBody>
      </p:sp>
    </p:spTree>
    <p:extLst>
      <p:ext uri="{BB962C8B-B14F-4D97-AF65-F5344CB8AC3E}">
        <p14:creationId xmlns:p14="http://schemas.microsoft.com/office/powerpoint/2010/main" val="75185716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6976" y="222385"/>
            <a:ext cx="6824951" cy="900000"/>
          </a:xfrm>
        </p:spPr>
        <p:txBody>
          <a:bodyPr/>
          <a:lstStyle/>
          <a:p>
            <a:r>
              <a:rPr lang="en-GB" dirty="0"/>
              <a:t>Example 1: Marking guide for open questions </a:t>
            </a:r>
          </a:p>
        </p:txBody>
      </p:sp>
      <p:pic>
        <p:nvPicPr>
          <p:cNvPr id="4" name="68ff4855-a725-4be3-b4c4-9ef0f6173a0e" descr="cid:8C09D6B1-29AC-4575-A917-786FCA51DF4D@nfer.ac.uk"/>
          <p:cNvPicPr>
            <a:picLocks noGrp="1"/>
          </p:cNvPicPr>
          <p:nvPr>
            <p:ph idx="4294967295"/>
          </p:nvPr>
        </p:nvPicPr>
        <p:blipFill>
          <a:blip r:embed="rId3" r:link="rId4" cstate="print"/>
          <a:srcRect l="20005" r="3648"/>
          <a:stretch>
            <a:fillRect/>
          </a:stretch>
        </p:blipFill>
        <p:spPr bwMode="auto">
          <a:xfrm>
            <a:off x="108488" y="1339361"/>
            <a:ext cx="9035512" cy="4720476"/>
          </a:xfrm>
          <a:prstGeom prst="rect">
            <a:avLst/>
          </a:prstGeom>
          <a:noFill/>
          <a:ln w="9525">
            <a:noFill/>
            <a:miter lim="800000"/>
            <a:headEnd/>
            <a:tailEnd/>
          </a:ln>
        </p:spPr>
      </p:pic>
    </p:spTree>
    <p:extLst>
      <p:ext uri="{BB962C8B-B14F-4D97-AF65-F5344CB8AC3E}">
        <p14:creationId xmlns:p14="http://schemas.microsoft.com/office/powerpoint/2010/main" val="177918222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8000" y="468000"/>
            <a:ext cx="6666917" cy="900000"/>
          </a:xfrm>
        </p:spPr>
        <p:txBody>
          <a:bodyPr>
            <a:normAutofit fontScale="90000"/>
          </a:bodyPr>
          <a:lstStyle/>
          <a:p>
            <a:r>
              <a:rPr lang="en-GB" dirty="0"/>
              <a:t>Example 2: Marking guide for open questions</a:t>
            </a:r>
            <a:br>
              <a:rPr lang="en-GB" dirty="0"/>
            </a:br>
            <a:endParaRPr lang="en-GB" dirty="0"/>
          </a:p>
        </p:txBody>
      </p:sp>
      <p:sp>
        <p:nvSpPr>
          <p:cNvPr id="3" name="Content Placeholder 2"/>
          <p:cNvSpPr>
            <a:spLocks noGrp="1"/>
          </p:cNvSpPr>
          <p:nvPr>
            <p:ph idx="4294967295"/>
          </p:nvPr>
        </p:nvSpPr>
        <p:spPr>
          <a:xfrm>
            <a:off x="468000" y="1656000"/>
            <a:ext cx="8138976" cy="4428000"/>
          </a:xfrm>
        </p:spPr>
        <p:txBody>
          <a:bodyPr/>
          <a:lstStyle/>
          <a:p>
            <a:pPr>
              <a:lnSpc>
                <a:spcPct val="100000"/>
              </a:lnSpc>
            </a:pPr>
            <a:r>
              <a:rPr lang="en-GB" sz="2400" b="0" dirty="0"/>
              <a:t>This is the type of question where marks are given </a:t>
            </a:r>
            <a:r>
              <a:rPr lang="en-GB" sz="2400" dirty="0"/>
              <a:t>cumulatively</a:t>
            </a:r>
            <a:r>
              <a:rPr lang="en-GB" sz="2400" b="0" dirty="0"/>
              <a:t>: for the number of correct answers given.</a:t>
            </a:r>
          </a:p>
          <a:p>
            <a:endParaRPr lang="en-GB" b="0" dirty="0"/>
          </a:p>
          <a:p>
            <a:endParaRPr lang="en-GB" b="0" dirty="0"/>
          </a:p>
          <a:p>
            <a:r>
              <a:rPr lang="en-GB" b="0" dirty="0">
                <a:ln w="0"/>
                <a:solidFill>
                  <a:schemeClr val="accent1"/>
                </a:solidFill>
                <a:effectLst>
                  <a:outerShdw blurRad="38100" dist="25400" dir="5400000" algn="ctr" rotWithShape="0">
                    <a:srgbClr val="6E747A">
                      <a:alpha val="43000"/>
                    </a:srgbClr>
                  </a:outerShdw>
                </a:effectLst>
              </a:rPr>
              <a:t>Give </a:t>
            </a:r>
            <a:r>
              <a:rPr lang="en-GB" dirty="0">
                <a:ln w="0"/>
                <a:solidFill>
                  <a:schemeClr val="accent1"/>
                </a:solidFill>
              </a:rPr>
              <a:t>two</a:t>
            </a:r>
            <a:r>
              <a:rPr lang="en-GB" b="0" dirty="0">
                <a:ln w="0"/>
                <a:solidFill>
                  <a:schemeClr val="accent1"/>
                </a:solidFill>
                <a:effectLst>
                  <a:outerShdw blurRad="38100" dist="25400" dir="5400000" algn="ctr" rotWithShape="0">
                    <a:srgbClr val="6E747A">
                      <a:alpha val="43000"/>
                    </a:srgbClr>
                  </a:outerShdw>
                </a:effectLst>
              </a:rPr>
              <a:t> ways in which Sue can prevent tooth decay.</a:t>
            </a:r>
          </a:p>
          <a:p>
            <a:endParaRPr lang="en-GB" dirty="0"/>
          </a:p>
          <a:p>
            <a:r>
              <a:rPr lang="en-GB" b="0" dirty="0">
                <a:ln w="0"/>
                <a:solidFill>
                  <a:schemeClr val="accent1"/>
                </a:solidFill>
                <a:effectLst>
                  <a:outerShdw blurRad="38100" dist="25400" dir="5400000" algn="ctr" rotWithShape="0">
                    <a:srgbClr val="6E747A">
                      <a:alpha val="43000"/>
                    </a:srgbClr>
                  </a:outerShdw>
                </a:effectLst>
              </a:rPr>
              <a:t>1.</a:t>
            </a:r>
          </a:p>
          <a:p>
            <a:endParaRPr lang="en-GB" b="0" dirty="0">
              <a:ln w="0"/>
              <a:solidFill>
                <a:schemeClr val="accent1"/>
              </a:solidFill>
              <a:effectLst>
                <a:outerShdw blurRad="38100" dist="25400" dir="5400000" algn="ctr" rotWithShape="0">
                  <a:srgbClr val="6E747A">
                    <a:alpha val="43000"/>
                  </a:srgbClr>
                </a:outerShdw>
              </a:effectLst>
            </a:endParaRPr>
          </a:p>
          <a:p>
            <a:r>
              <a:rPr lang="en-GB" b="0" dirty="0">
                <a:ln w="0"/>
                <a:solidFill>
                  <a:schemeClr val="accent1"/>
                </a:solidFill>
                <a:effectLst>
                  <a:outerShdw blurRad="38100" dist="25400" dir="5400000" algn="ctr" rotWithShape="0">
                    <a:srgbClr val="6E747A">
                      <a:alpha val="43000"/>
                    </a:srgbClr>
                  </a:outerShdw>
                </a:effectLst>
              </a:rPr>
              <a:t>2. </a:t>
            </a:r>
          </a:p>
        </p:txBody>
      </p:sp>
      <p:cxnSp>
        <p:nvCxnSpPr>
          <p:cNvPr id="6" name="Straight Connector 5"/>
          <p:cNvCxnSpPr/>
          <p:nvPr/>
        </p:nvCxnSpPr>
        <p:spPr>
          <a:xfrm flipV="1">
            <a:off x="785545" y="4511570"/>
            <a:ext cx="7503886" cy="1451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flipV="1">
            <a:off x="785545" y="5297785"/>
            <a:ext cx="7503886" cy="1451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94521485"/>
      </p:ext>
    </p:extLst>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8000" y="468000"/>
            <a:ext cx="6666917" cy="900000"/>
          </a:xfrm>
        </p:spPr>
        <p:txBody>
          <a:bodyPr/>
          <a:lstStyle/>
          <a:p>
            <a:r>
              <a:rPr lang="en-GB" dirty="0"/>
              <a:t>More closed questions</a:t>
            </a:r>
          </a:p>
        </p:txBody>
      </p:sp>
      <p:pic>
        <p:nvPicPr>
          <p:cNvPr id="6" name="Content Placeholder 5"/>
          <p:cNvPicPr>
            <a:picLocks noGrp="1" noChangeAspect="1"/>
          </p:cNvPicPr>
          <p:nvPr>
            <p:ph idx="4294967295"/>
          </p:nvPr>
        </p:nvPicPr>
        <p:blipFill>
          <a:blip r:embed="rId3">
            <a:extLst>
              <a:ext uri="{28A0092B-C50C-407E-A947-70E740481C1C}">
                <a14:useLocalDpi xmlns:a14="http://schemas.microsoft.com/office/drawing/2010/main" val="0"/>
              </a:ext>
            </a:extLst>
          </a:blip>
          <a:stretch>
            <a:fillRect/>
          </a:stretch>
        </p:blipFill>
        <p:spPr>
          <a:xfrm>
            <a:off x="2324100" y="1655763"/>
            <a:ext cx="4427537" cy="4427537"/>
          </a:xfrm>
        </p:spPr>
      </p:pic>
      <p:sp>
        <p:nvSpPr>
          <p:cNvPr id="4" name="Footer Placeholder 3"/>
          <p:cNvSpPr>
            <a:spLocks noGrp="1"/>
          </p:cNvSpPr>
          <p:nvPr>
            <p:ph type="ftr" sz="quarter" idx="3"/>
          </p:nvPr>
        </p:nvSpPr>
        <p:spPr>
          <a:xfrm>
            <a:off x="468000" y="6480000"/>
            <a:ext cx="5486400" cy="252000"/>
          </a:xfrm>
        </p:spPr>
        <p:txBody>
          <a:bodyPr/>
          <a:lstStyle/>
          <a:p>
            <a:r>
              <a:rPr lang="en-GB"/>
              <a:t>Restricted</a:t>
            </a:r>
            <a:endParaRPr lang="en-GB" dirty="0"/>
          </a:p>
        </p:txBody>
      </p:sp>
      <p:sp>
        <p:nvSpPr>
          <p:cNvPr id="5" name="Slide Number Placeholder 4"/>
          <p:cNvSpPr>
            <a:spLocks noGrp="1"/>
          </p:cNvSpPr>
          <p:nvPr>
            <p:ph type="sldNum" sz="quarter" idx="4"/>
          </p:nvPr>
        </p:nvSpPr>
        <p:spPr>
          <a:xfrm>
            <a:off x="8172000" y="6480000"/>
            <a:ext cx="506976" cy="252000"/>
          </a:xfrm>
        </p:spPr>
        <p:txBody>
          <a:bodyPr/>
          <a:lstStyle/>
          <a:p>
            <a:fld id="{1608FF17-83F6-4320-ABB9-493BD2F5E45E}" type="slidenum">
              <a:rPr lang="en-GB" smtClean="0"/>
              <a:pPr/>
              <a:t>3</a:t>
            </a:fld>
            <a:endParaRPr lang="en-GB" dirty="0"/>
          </a:p>
        </p:txBody>
      </p:sp>
    </p:spTree>
    <p:extLst>
      <p:ext uri="{BB962C8B-B14F-4D97-AF65-F5344CB8AC3E}">
        <p14:creationId xmlns:p14="http://schemas.microsoft.com/office/powerpoint/2010/main" val="295688455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14280" y="269645"/>
            <a:ext cx="8588757" cy="1077218"/>
          </a:xfrm>
          <a:prstGeom prst="rect">
            <a:avLst/>
          </a:prstGeom>
        </p:spPr>
        <p:txBody>
          <a:bodyPr wrap="square">
            <a:spAutoFit/>
          </a:bodyPr>
          <a:lstStyle/>
          <a:p>
            <a:r>
              <a:rPr lang="en-GB" sz="3200" b="1" dirty="0"/>
              <a:t>Example 2: Marking guide for open questions</a:t>
            </a:r>
          </a:p>
        </p:txBody>
      </p:sp>
      <p:pic>
        <p:nvPicPr>
          <p:cNvPr id="3" name="Picture 3" descr="image00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6245" y="1346863"/>
            <a:ext cx="7868415" cy="54239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936812480"/>
      </p:ext>
    </p:extLst>
  </p:cSld>
  <p:clrMapOvr>
    <a:masterClrMapping/>
  </p:clrMapOvr>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8000" y="468000"/>
            <a:ext cx="6666917" cy="900000"/>
          </a:xfrm>
        </p:spPr>
        <p:txBody>
          <a:bodyPr>
            <a:normAutofit fontScale="90000"/>
          </a:bodyPr>
          <a:lstStyle/>
          <a:p>
            <a:r>
              <a:rPr lang="en-GB" dirty="0"/>
              <a:t>Example 3: Marking guide for open questions </a:t>
            </a:r>
            <a:br>
              <a:rPr lang="en-GB" dirty="0"/>
            </a:br>
            <a:endParaRPr lang="en-GB" dirty="0"/>
          </a:p>
        </p:txBody>
      </p:sp>
      <p:sp>
        <p:nvSpPr>
          <p:cNvPr id="3" name="Content Placeholder 2"/>
          <p:cNvSpPr>
            <a:spLocks noGrp="1"/>
          </p:cNvSpPr>
          <p:nvPr>
            <p:ph idx="4294967295"/>
          </p:nvPr>
        </p:nvSpPr>
        <p:spPr>
          <a:xfrm>
            <a:off x="468000" y="1656000"/>
            <a:ext cx="8138976" cy="4428000"/>
          </a:xfrm>
        </p:spPr>
        <p:txBody>
          <a:bodyPr/>
          <a:lstStyle/>
          <a:p>
            <a:pPr>
              <a:lnSpc>
                <a:spcPct val="100000"/>
              </a:lnSpc>
            </a:pPr>
            <a:r>
              <a:rPr lang="en-GB" sz="2400" b="0" dirty="0"/>
              <a:t>This is the type of question where marks are given </a:t>
            </a:r>
            <a:r>
              <a:rPr lang="en-GB" sz="2400" dirty="0"/>
              <a:t>qualitatively</a:t>
            </a:r>
            <a:r>
              <a:rPr lang="en-GB" sz="2400" b="0" dirty="0"/>
              <a:t>: for the insight / quality / perceptiveness of the answer.</a:t>
            </a:r>
          </a:p>
          <a:p>
            <a:pPr>
              <a:lnSpc>
                <a:spcPct val="100000"/>
              </a:lnSpc>
            </a:pPr>
            <a:endParaRPr lang="en-GB" sz="2400" b="0" dirty="0"/>
          </a:p>
          <a:p>
            <a:pPr>
              <a:lnSpc>
                <a:spcPct val="100000"/>
              </a:lnSpc>
            </a:pPr>
            <a:endParaRPr lang="en-GB" sz="2400" b="0" dirty="0"/>
          </a:p>
          <a:p>
            <a:pPr>
              <a:lnSpc>
                <a:spcPct val="100000"/>
              </a:lnSpc>
            </a:pPr>
            <a:endParaRPr lang="en-GB" sz="2400" b="0" dirty="0"/>
          </a:p>
        </p:txBody>
      </p:sp>
      <p:pic>
        <p:nvPicPr>
          <p:cNvPr id="7" name="Picture 10"/>
          <p:cNvPicPr>
            <a:picLocks noChangeAspect="1" noChangeArrowheads="1"/>
          </p:cNvPicPr>
          <p:nvPr/>
        </p:nvPicPr>
        <p:blipFill>
          <a:blip r:embed="rId3" cstate="print"/>
          <a:srcRect/>
          <a:stretch>
            <a:fillRect/>
          </a:stretch>
        </p:blipFill>
        <p:spPr bwMode="auto">
          <a:xfrm>
            <a:off x="793072" y="3375048"/>
            <a:ext cx="7488832" cy="2996952"/>
          </a:xfrm>
          <a:prstGeom prst="rect">
            <a:avLst/>
          </a:prstGeom>
          <a:noFill/>
          <a:ln w="9525">
            <a:noFill/>
            <a:miter lim="800000"/>
            <a:headEnd/>
            <a:tailEnd/>
          </a:ln>
        </p:spPr>
      </p:pic>
    </p:spTree>
    <p:extLst>
      <p:ext uri="{BB962C8B-B14F-4D97-AF65-F5344CB8AC3E}">
        <p14:creationId xmlns:p14="http://schemas.microsoft.com/office/powerpoint/2010/main" val="249581425"/>
      </p:ext>
    </p:extLst>
  </p:cSld>
  <p:clrMapOvr>
    <a:masterClrMapping/>
  </p:clrMapOvr>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6976" y="222385"/>
            <a:ext cx="6824951" cy="900000"/>
          </a:xfrm>
        </p:spPr>
        <p:txBody>
          <a:bodyPr/>
          <a:lstStyle/>
          <a:p>
            <a:r>
              <a:rPr lang="en-GB" dirty="0"/>
              <a:t>Example 3: Marking guide for open questions</a:t>
            </a:r>
          </a:p>
        </p:txBody>
      </p:sp>
      <p:pic>
        <p:nvPicPr>
          <p:cNvPr id="5" name="Content Placeholder 4"/>
          <p:cNvPicPr>
            <a:picLocks noGrp="1" noChangeAspect="1"/>
          </p:cNvPicPr>
          <p:nvPr>
            <p:ph idx="4294967295"/>
          </p:nvPr>
        </p:nvPicPr>
        <p:blipFill>
          <a:blip r:embed="rId3"/>
          <a:stretch>
            <a:fillRect/>
          </a:stretch>
        </p:blipFill>
        <p:spPr>
          <a:xfrm>
            <a:off x="1509823" y="1509823"/>
            <a:ext cx="6221970" cy="4869712"/>
          </a:xfrm>
          <a:prstGeom prst="rect">
            <a:avLst/>
          </a:prstGeom>
        </p:spPr>
      </p:pic>
    </p:spTree>
    <p:extLst>
      <p:ext uri="{BB962C8B-B14F-4D97-AF65-F5344CB8AC3E}">
        <p14:creationId xmlns:p14="http://schemas.microsoft.com/office/powerpoint/2010/main" val="72684219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6976" y="222385"/>
            <a:ext cx="6824951" cy="900000"/>
          </a:xfrm>
        </p:spPr>
        <p:txBody>
          <a:bodyPr/>
          <a:lstStyle/>
          <a:p>
            <a:r>
              <a:rPr lang="en-GB" dirty="0"/>
              <a:t>Example 4: Marking guide for open questions</a:t>
            </a:r>
          </a:p>
        </p:txBody>
      </p:sp>
      <p:sp>
        <p:nvSpPr>
          <p:cNvPr id="4" name="Content Placeholder 3">
            <a:extLst>
              <a:ext uri="{FF2B5EF4-FFF2-40B4-BE49-F238E27FC236}">
                <a16:creationId xmlns:a16="http://schemas.microsoft.com/office/drawing/2014/main" id="{3B1FB8E9-FC3F-42E1-B0DF-C3EAD91959FB}"/>
              </a:ext>
            </a:extLst>
          </p:cNvPr>
          <p:cNvSpPr>
            <a:spLocks noGrp="1"/>
          </p:cNvSpPr>
          <p:nvPr>
            <p:ph idx="4294967295"/>
          </p:nvPr>
        </p:nvSpPr>
        <p:spPr>
          <a:xfrm>
            <a:off x="468000" y="1459523"/>
            <a:ext cx="8138976" cy="4870939"/>
          </a:xfrm>
        </p:spPr>
        <p:txBody>
          <a:bodyPr>
            <a:normAutofit/>
          </a:bodyPr>
          <a:lstStyle/>
          <a:p>
            <a:pPr marL="342900" indent="-342900">
              <a:buFont typeface="Arial" panose="020B0604020202020204" pitchFamily="34" charset="0"/>
              <a:buChar char="•"/>
            </a:pPr>
            <a:r>
              <a:rPr lang="en-GB" b="0" dirty="0"/>
              <a:t>For more demanding questions assessing higher competences you may want to award more marks.</a:t>
            </a:r>
          </a:p>
          <a:p>
            <a:pPr marL="342900" indent="-342900">
              <a:buFont typeface="Arial" panose="020B0604020202020204" pitchFamily="34" charset="0"/>
              <a:buChar char="•"/>
            </a:pPr>
            <a:r>
              <a:rPr lang="en-GB" b="0" dirty="0"/>
              <a:t>Greater number of marks = greater subjectivity = less reliable marking</a:t>
            </a:r>
          </a:p>
          <a:p>
            <a:pPr marL="342900" indent="-342900">
              <a:buFont typeface="Arial" panose="020B0604020202020204" pitchFamily="34" charset="0"/>
              <a:buChar char="•"/>
            </a:pPr>
            <a:r>
              <a:rPr lang="en-GB" b="0" dirty="0"/>
              <a:t>To keep the marking as simple and straightforward as possible you should use a banded marking guide</a:t>
            </a:r>
          </a:p>
          <a:p>
            <a:pPr marL="342900" indent="-342900">
              <a:buFont typeface="Arial" panose="020B0604020202020204" pitchFamily="34" charset="0"/>
              <a:buChar char="•"/>
            </a:pPr>
            <a:r>
              <a:rPr lang="en-US" b="0" dirty="0"/>
              <a:t>Banded mark schemes are divided so that each band has a clear and precise </a:t>
            </a:r>
            <a:r>
              <a:rPr lang="en-GB" b="0" dirty="0"/>
              <a:t>description that shows how far the student has answered the question successfully.</a:t>
            </a:r>
          </a:p>
          <a:p>
            <a:pPr marL="342900" indent="-342900">
              <a:buFont typeface="Arial" panose="020B0604020202020204" pitchFamily="34" charset="0"/>
              <a:buChar char="•"/>
            </a:pPr>
            <a:r>
              <a:rPr lang="en-GB" b="0" dirty="0"/>
              <a:t>For this project the maximum number of marks for a single question should be 6</a:t>
            </a:r>
          </a:p>
          <a:p>
            <a:pPr marL="342900" indent="-342900">
              <a:buFont typeface="Arial" panose="020B0604020202020204" pitchFamily="34" charset="0"/>
              <a:buChar char="•"/>
            </a:pPr>
            <a:r>
              <a:rPr lang="en-GB" b="0" dirty="0"/>
              <a:t>For these questions you should use a banded marking guide with 3 bands of 2 marks.</a:t>
            </a:r>
          </a:p>
          <a:p>
            <a:pPr marL="342900" indent="-342900">
              <a:buFont typeface="Arial" panose="020B0604020202020204" pitchFamily="34" charset="0"/>
              <a:buChar char="•"/>
            </a:pPr>
            <a:endParaRPr lang="en-GB" b="0" dirty="0"/>
          </a:p>
        </p:txBody>
      </p:sp>
    </p:spTree>
    <p:extLst>
      <p:ext uri="{BB962C8B-B14F-4D97-AF65-F5344CB8AC3E}">
        <p14:creationId xmlns:p14="http://schemas.microsoft.com/office/powerpoint/2010/main" val="300688326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6976" y="222385"/>
            <a:ext cx="6824951" cy="900000"/>
          </a:xfrm>
        </p:spPr>
        <p:txBody>
          <a:bodyPr/>
          <a:lstStyle/>
          <a:p>
            <a:r>
              <a:rPr lang="en-GB" dirty="0"/>
              <a:t>Example 4: </a:t>
            </a:r>
            <a:r>
              <a:rPr lang="en-GB"/>
              <a:t>Mark guides </a:t>
            </a:r>
            <a:r>
              <a:rPr lang="en-GB" dirty="0"/>
              <a:t>for open questions </a:t>
            </a:r>
          </a:p>
        </p:txBody>
      </p:sp>
      <p:sp>
        <p:nvSpPr>
          <p:cNvPr id="4" name="Content Placeholder 3">
            <a:extLst>
              <a:ext uri="{FF2B5EF4-FFF2-40B4-BE49-F238E27FC236}">
                <a16:creationId xmlns:a16="http://schemas.microsoft.com/office/drawing/2014/main" id="{3B1FB8E9-FC3F-42E1-B0DF-C3EAD91959FB}"/>
              </a:ext>
            </a:extLst>
          </p:cNvPr>
          <p:cNvSpPr>
            <a:spLocks noGrp="1"/>
          </p:cNvSpPr>
          <p:nvPr>
            <p:ph idx="4294967295"/>
          </p:nvPr>
        </p:nvSpPr>
        <p:spPr>
          <a:xfrm>
            <a:off x="468000" y="1656000"/>
            <a:ext cx="8138976" cy="4428000"/>
          </a:xfrm>
        </p:spPr>
        <p:txBody>
          <a:bodyPr>
            <a:normAutofit fontScale="70000" lnSpcReduction="20000"/>
          </a:bodyPr>
          <a:lstStyle/>
          <a:p>
            <a:pPr fontAlgn="base"/>
            <a:r>
              <a:rPr lang="en-GB" sz="2600" b="0" dirty="0"/>
              <a:t>Use information from the diagram and your own knowledge to describe how adult cell cloning could be used to clone a </a:t>
            </a:r>
            <a:r>
              <a:rPr lang="en-GB" sz="2600" b="0" dirty="0" err="1"/>
              <a:t>zorse</a:t>
            </a:r>
            <a:r>
              <a:rPr lang="en-GB" sz="2600" b="0" dirty="0"/>
              <a:t>.</a:t>
            </a:r>
          </a:p>
          <a:p>
            <a:pPr fontAlgn="base"/>
            <a:r>
              <a:rPr lang="en-GB" b="0" dirty="0"/>
              <a:t>…………………………………………………………………………………………………………….</a:t>
            </a:r>
          </a:p>
          <a:p>
            <a:pPr fontAlgn="base"/>
            <a:r>
              <a:rPr lang="en-GB" b="0" dirty="0"/>
              <a:t>…………………………………………………………………………………………………………….</a:t>
            </a:r>
          </a:p>
          <a:p>
            <a:pPr fontAlgn="base"/>
            <a:r>
              <a:rPr lang="en-GB" b="0" dirty="0"/>
              <a:t>…………………………………………………………………………………………………………….</a:t>
            </a:r>
          </a:p>
          <a:p>
            <a:pPr fontAlgn="base"/>
            <a:r>
              <a:rPr lang="en-GB" b="0" dirty="0"/>
              <a:t>…………………………………………………………………………………………………………….</a:t>
            </a:r>
          </a:p>
          <a:p>
            <a:pPr fontAlgn="base"/>
            <a:r>
              <a:rPr lang="en-GB" b="0" dirty="0"/>
              <a:t>…………………………………………………………………………………………………………….</a:t>
            </a:r>
          </a:p>
          <a:p>
            <a:pPr fontAlgn="base"/>
            <a:r>
              <a:rPr lang="en-GB" b="0" dirty="0"/>
              <a:t>…………………………………………………………………………………………………….. </a:t>
            </a:r>
            <a:r>
              <a:rPr lang="en-GB" sz="2600" b="0" dirty="0"/>
              <a:t>(6 marks)</a:t>
            </a:r>
          </a:p>
          <a:p>
            <a:pPr fontAlgn="base"/>
            <a:endParaRPr lang="en-GB" sz="2600" b="0" dirty="0"/>
          </a:p>
          <a:p>
            <a:pPr fontAlgn="base"/>
            <a:r>
              <a:rPr lang="en-GB" sz="2600" b="0" dirty="0"/>
              <a:t>AQA GCSE Biology</a:t>
            </a:r>
          </a:p>
          <a:p>
            <a:endParaRPr lang="en-GB" dirty="0"/>
          </a:p>
        </p:txBody>
      </p:sp>
    </p:spTree>
    <p:extLst>
      <p:ext uri="{BB962C8B-B14F-4D97-AF65-F5344CB8AC3E}">
        <p14:creationId xmlns:p14="http://schemas.microsoft.com/office/powerpoint/2010/main" val="416574025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6976" y="222385"/>
            <a:ext cx="6824951" cy="900000"/>
          </a:xfrm>
        </p:spPr>
        <p:txBody>
          <a:bodyPr/>
          <a:lstStyle/>
          <a:p>
            <a:r>
              <a:rPr lang="en-GB" dirty="0"/>
              <a:t>Example 4: Marking guide for open questions </a:t>
            </a:r>
          </a:p>
        </p:txBody>
      </p:sp>
      <p:graphicFrame>
        <p:nvGraphicFramePr>
          <p:cNvPr id="3" name="Content Placeholder 2">
            <a:extLst>
              <a:ext uri="{FF2B5EF4-FFF2-40B4-BE49-F238E27FC236}">
                <a16:creationId xmlns:a16="http://schemas.microsoft.com/office/drawing/2014/main" id="{D55B4444-D8F0-45B9-8B38-42D3E7BA0135}"/>
              </a:ext>
            </a:extLst>
          </p:cNvPr>
          <p:cNvGraphicFramePr>
            <a:graphicFrameLocks noGrp="1"/>
          </p:cNvGraphicFramePr>
          <p:nvPr>
            <p:ph idx="4294967295"/>
            <p:extLst>
              <p:ext uri="{D42A27DB-BD31-4B8C-83A1-F6EECF244321}">
                <p14:modId xmlns:p14="http://schemas.microsoft.com/office/powerpoint/2010/main" val="3692498087"/>
              </p:ext>
            </p:extLst>
          </p:nvPr>
        </p:nvGraphicFramePr>
        <p:xfrm>
          <a:off x="474785" y="1655763"/>
          <a:ext cx="8132639" cy="4023360"/>
        </p:xfrm>
        <a:graphic>
          <a:graphicData uri="http://schemas.openxmlformats.org/drawingml/2006/table">
            <a:tbl>
              <a:tblPr firstRow="1" bandRow="1">
                <a:tableStyleId>{3C2FFA5D-87B4-456A-9821-1D502468CF0F}</a:tableStyleId>
              </a:tblPr>
              <a:tblGrid>
                <a:gridCol w="1354015">
                  <a:extLst>
                    <a:ext uri="{9D8B030D-6E8A-4147-A177-3AD203B41FA5}">
                      <a16:colId xmlns:a16="http://schemas.microsoft.com/office/drawing/2014/main" val="2483491457"/>
                    </a:ext>
                  </a:extLst>
                </a:gridCol>
                <a:gridCol w="6778624">
                  <a:extLst>
                    <a:ext uri="{9D8B030D-6E8A-4147-A177-3AD203B41FA5}">
                      <a16:colId xmlns:a16="http://schemas.microsoft.com/office/drawing/2014/main" val="3691582535"/>
                    </a:ext>
                  </a:extLst>
                </a:gridCol>
              </a:tblGrid>
              <a:tr h="370840">
                <a:tc>
                  <a:txBody>
                    <a:bodyPr/>
                    <a:lstStyle/>
                    <a:p>
                      <a:r>
                        <a:rPr lang="en-GB" b="0" dirty="0">
                          <a:solidFill>
                            <a:schemeClr val="tx1"/>
                          </a:solidFill>
                        </a:rPr>
                        <a:t>Band 3</a:t>
                      </a:r>
                    </a:p>
                    <a:p>
                      <a:r>
                        <a:rPr lang="en-GB" b="0" dirty="0">
                          <a:solidFill>
                            <a:schemeClr val="tx1"/>
                          </a:solidFill>
                        </a:rPr>
                        <a:t>(5-6 marks)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1800" b="0" kern="1200" dirty="0">
                          <a:solidFill>
                            <a:schemeClr val="tx1"/>
                          </a:solidFill>
                          <a:effectLst/>
                          <a:latin typeface="+mn-lt"/>
                          <a:ea typeface="+mn-ea"/>
                          <a:cs typeface="+mn-cs"/>
                        </a:rPr>
                        <a:t>There is a clear, detailed and accurate description of all the major stages of adult cell cloning. </a:t>
                      </a:r>
                      <a:endParaRPr lang="en-GB"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540593581"/>
                  </a:ext>
                </a:extLst>
              </a:tr>
              <a:tr h="370840">
                <a:tc>
                  <a:txBody>
                    <a:bodyPr/>
                    <a:lstStyle/>
                    <a:p>
                      <a:r>
                        <a:rPr lang="en-GB" dirty="0"/>
                        <a:t>Band 2</a:t>
                      </a:r>
                    </a:p>
                    <a:p>
                      <a:r>
                        <a:rPr lang="en-GB" dirty="0"/>
                        <a:t>(3-4 marks)</a:t>
                      </a:r>
                    </a:p>
                    <a:p>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kern="1200" dirty="0">
                          <a:solidFill>
                            <a:schemeClr val="dk1"/>
                          </a:solidFill>
                          <a:effectLst/>
                          <a:latin typeface="+mn-lt"/>
                          <a:ea typeface="+mn-ea"/>
                          <a:cs typeface="+mn-cs"/>
                        </a:rPr>
                        <a:t>There is an almost complete description of the early stages of the process and some aspects of the later stages. There may be some inaccuracies.</a:t>
                      </a:r>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154236079"/>
                  </a:ext>
                </a:extLst>
              </a:tr>
              <a:tr h="370840">
                <a:tc>
                  <a:txBody>
                    <a:bodyPr/>
                    <a:lstStyle/>
                    <a:p>
                      <a:r>
                        <a:rPr lang="en-GB" dirty="0"/>
                        <a:t>Band 1</a:t>
                      </a:r>
                    </a:p>
                    <a:p>
                      <a:r>
                        <a:rPr lang="en-GB" dirty="0"/>
                        <a:t>(1-2 marks)</a:t>
                      </a:r>
                    </a:p>
                    <a:p>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kern="1200" dirty="0">
                          <a:solidFill>
                            <a:schemeClr val="dk1"/>
                          </a:solidFill>
                          <a:effectLst/>
                          <a:latin typeface="+mn-lt"/>
                          <a:ea typeface="+mn-ea"/>
                          <a:cs typeface="+mn-cs"/>
                        </a:rPr>
                        <a:t>There is a simple description of the early stages of adult cell cloning. However, there is little other detail and the description may be inaccurate.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858885463"/>
                  </a:ext>
                </a:extLst>
              </a:tr>
              <a:tr h="24212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0 Marks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kern="1200" dirty="0">
                          <a:solidFill>
                            <a:schemeClr val="dk1"/>
                          </a:solidFill>
                          <a:effectLst/>
                          <a:latin typeface="+mn-lt"/>
                          <a:ea typeface="+mn-ea"/>
                          <a:cs typeface="+mn-cs"/>
                        </a:rPr>
                        <a:t>No relevant content. </a:t>
                      </a:r>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401967843"/>
                  </a:ext>
                </a:extLst>
              </a:tr>
              <a:tr h="0">
                <a:tc gridSpan="2">
                  <a:txBody>
                    <a:bodyPr/>
                    <a:lstStyle/>
                    <a:p>
                      <a:r>
                        <a:rPr lang="en-GB" b="1" dirty="0"/>
                        <a:t>Examples of points made in the response could include:</a:t>
                      </a:r>
                    </a:p>
                    <a:p>
                      <a:r>
                        <a:rPr lang="en-GB" dirty="0"/>
                        <a:t>Skin cell from </a:t>
                      </a:r>
                      <a:r>
                        <a:rPr lang="en-GB" dirty="0" err="1"/>
                        <a:t>zorse</a:t>
                      </a:r>
                      <a:r>
                        <a:rPr lang="en-GB" dirty="0"/>
                        <a:t>; (unfertilised) egg from horse; remove nucleus from egg cell; take nucleus from skin cell; put into (empty) egg cell; (then give) electric shock; egg cell divides/ embryo formed; (then) place embryo in womb/uterus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720281054"/>
                  </a:ext>
                </a:extLst>
              </a:tr>
            </a:tbl>
          </a:graphicData>
        </a:graphic>
      </p:graphicFrame>
    </p:spTree>
    <p:extLst>
      <p:ext uri="{BB962C8B-B14F-4D97-AF65-F5344CB8AC3E}">
        <p14:creationId xmlns:p14="http://schemas.microsoft.com/office/powerpoint/2010/main" val="1514319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4294967295"/>
          </p:nvPr>
        </p:nvSpPr>
        <p:spPr>
          <a:xfrm>
            <a:off x="468000" y="1656000"/>
            <a:ext cx="8138976" cy="4428000"/>
          </a:xfrm>
        </p:spPr>
        <p:txBody>
          <a:bodyPr/>
          <a:lstStyle/>
          <a:p>
            <a:endParaRPr lang="en-GB"/>
          </a:p>
        </p:txBody>
      </p:sp>
      <p:pic>
        <p:nvPicPr>
          <p:cNvPr id="5" name="Picture 4"/>
          <p:cNvPicPr>
            <a:picLocks noChangeAspect="1"/>
          </p:cNvPicPr>
          <p:nvPr/>
        </p:nvPicPr>
        <p:blipFill>
          <a:blip r:embed="rId3"/>
          <a:stretch>
            <a:fillRect/>
          </a:stretch>
        </p:blipFill>
        <p:spPr>
          <a:xfrm>
            <a:off x="-63059" y="1656000"/>
            <a:ext cx="9228102" cy="5159960"/>
          </a:xfrm>
          <a:prstGeom prst="rect">
            <a:avLst/>
          </a:prstGeom>
        </p:spPr>
      </p:pic>
      <p:sp>
        <p:nvSpPr>
          <p:cNvPr id="6" name="Title 5"/>
          <p:cNvSpPr>
            <a:spLocks noGrp="1"/>
          </p:cNvSpPr>
          <p:nvPr>
            <p:ph type="title"/>
          </p:nvPr>
        </p:nvSpPr>
        <p:spPr>
          <a:xfrm>
            <a:off x="468000" y="468000"/>
            <a:ext cx="6666917" cy="900000"/>
          </a:xfrm>
        </p:spPr>
        <p:txBody>
          <a:bodyPr/>
          <a:lstStyle/>
          <a:p>
            <a:r>
              <a:rPr lang="en-GB" dirty="0"/>
              <a:t>These kinds of marking guides can be very thorough.</a:t>
            </a:r>
          </a:p>
        </p:txBody>
      </p:sp>
    </p:spTree>
    <p:extLst>
      <p:ext uri="{BB962C8B-B14F-4D97-AF65-F5344CB8AC3E}">
        <p14:creationId xmlns:p14="http://schemas.microsoft.com/office/powerpoint/2010/main" val="410780736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title"/>
          </p:nvPr>
        </p:nvSpPr>
        <p:spPr>
          <a:xfrm>
            <a:off x="468000" y="468000"/>
            <a:ext cx="6666917" cy="900000"/>
          </a:xfrm>
        </p:spPr>
        <p:txBody>
          <a:bodyPr/>
          <a:lstStyle/>
          <a:p>
            <a:r>
              <a:rPr lang="en-GB" sz="2800" dirty="0"/>
              <a:t>What the teacher can learn from student responses</a:t>
            </a:r>
          </a:p>
        </p:txBody>
      </p:sp>
      <p:sp>
        <p:nvSpPr>
          <p:cNvPr id="4099" name="Content Placeholder 2"/>
          <p:cNvSpPr>
            <a:spLocks noGrp="1"/>
          </p:cNvSpPr>
          <p:nvPr>
            <p:ph idx="4294967295"/>
          </p:nvPr>
        </p:nvSpPr>
        <p:spPr>
          <a:xfrm>
            <a:off x="457200" y="1600201"/>
            <a:ext cx="8229600" cy="4349079"/>
          </a:xfrm>
        </p:spPr>
        <p:txBody>
          <a:bodyPr>
            <a:normAutofit/>
          </a:bodyPr>
          <a:lstStyle/>
          <a:p>
            <a:pPr marL="457200" indent="-457200">
              <a:lnSpc>
                <a:spcPct val="100000"/>
              </a:lnSpc>
              <a:buFont typeface="Arial" panose="020B0604020202020204" pitchFamily="34" charset="0"/>
              <a:buChar char="•"/>
            </a:pPr>
            <a:r>
              <a:rPr lang="en-GB" sz="2400" b="0" dirty="0"/>
              <a:t>How much a student understands (quantity) </a:t>
            </a:r>
            <a:r>
              <a:rPr lang="en-GB" sz="2400" b="0" dirty="0">
                <a:sym typeface="Wingdings" panose="05000000000000000000" pitchFamily="2" charset="2"/>
              </a:rPr>
              <a:t></a:t>
            </a:r>
            <a:endParaRPr lang="en-GB" sz="2400" b="0" dirty="0"/>
          </a:p>
          <a:p>
            <a:pPr marL="457200" indent="-457200">
              <a:lnSpc>
                <a:spcPct val="100000"/>
              </a:lnSpc>
              <a:buFont typeface="Arial" panose="020B0604020202020204" pitchFamily="34" charset="0"/>
              <a:buChar char="•"/>
            </a:pPr>
            <a:r>
              <a:rPr lang="en-GB" sz="2400" b="0" dirty="0"/>
              <a:t>Insightfulness (quality) </a:t>
            </a:r>
            <a:r>
              <a:rPr lang="en-GB" sz="2400" b="0" dirty="0">
                <a:sym typeface="Wingdings" panose="05000000000000000000" pitchFamily="2" charset="2"/>
              </a:rPr>
              <a:t></a:t>
            </a:r>
            <a:endParaRPr lang="en-GB" sz="2400" b="0" dirty="0"/>
          </a:p>
          <a:p>
            <a:pPr marL="457200" indent="-457200">
              <a:lnSpc>
                <a:spcPct val="100000"/>
              </a:lnSpc>
              <a:buFont typeface="Arial" panose="020B0604020202020204" pitchFamily="34" charset="0"/>
              <a:buChar char="•"/>
            </a:pPr>
            <a:r>
              <a:rPr lang="en-GB" sz="2400" b="0" dirty="0"/>
              <a:t>Scope of response </a:t>
            </a:r>
            <a:r>
              <a:rPr lang="en-GB" sz="2400" b="0" dirty="0">
                <a:sym typeface="Wingdings" panose="05000000000000000000" pitchFamily="2" charset="2"/>
              </a:rPr>
              <a:t></a:t>
            </a:r>
            <a:endParaRPr lang="en-GB" sz="2400" b="0" dirty="0"/>
          </a:p>
          <a:p>
            <a:pPr marL="457200" indent="-457200">
              <a:lnSpc>
                <a:spcPct val="100000"/>
              </a:lnSpc>
              <a:buFont typeface="Arial" panose="020B0604020202020204" pitchFamily="34" charset="0"/>
              <a:buChar char="•"/>
            </a:pPr>
            <a:r>
              <a:rPr lang="en-GB" sz="2400" b="0" dirty="0"/>
              <a:t>Use of textual evidence </a:t>
            </a:r>
            <a:r>
              <a:rPr lang="en-GB" sz="2400" b="0" dirty="0">
                <a:sym typeface="Wingdings" panose="05000000000000000000" pitchFamily="2" charset="2"/>
              </a:rPr>
              <a:t></a:t>
            </a:r>
            <a:endParaRPr lang="en-GB" sz="2400" b="0" dirty="0"/>
          </a:p>
          <a:p>
            <a:pPr marL="457200" indent="-457200">
              <a:lnSpc>
                <a:spcPct val="100000"/>
              </a:lnSpc>
              <a:buFont typeface="Arial" panose="020B0604020202020204" pitchFamily="34" charset="0"/>
              <a:buChar char="•"/>
            </a:pPr>
            <a:r>
              <a:rPr lang="en-GB" sz="2400" b="0" dirty="0"/>
              <a:t>Use of knowledge outside the test (legitimate and illegitimate) </a:t>
            </a:r>
            <a:r>
              <a:rPr lang="en-GB" sz="2400" b="0" dirty="0">
                <a:sym typeface="Wingdings" panose="05000000000000000000" pitchFamily="2" charset="2"/>
              </a:rPr>
              <a:t></a:t>
            </a:r>
            <a:endParaRPr lang="en-GB" sz="2400" b="0" dirty="0"/>
          </a:p>
          <a:p>
            <a:pPr marL="457200" indent="-457200">
              <a:lnSpc>
                <a:spcPct val="100000"/>
              </a:lnSpc>
              <a:buFont typeface="Arial" panose="020B0604020202020204" pitchFamily="34" charset="0"/>
              <a:buChar char="•"/>
            </a:pPr>
            <a:r>
              <a:rPr lang="en-GB" sz="2400" b="0" dirty="0"/>
              <a:t>Engagement with text </a:t>
            </a:r>
            <a:r>
              <a:rPr lang="en-GB" sz="2400" b="0" dirty="0">
                <a:sym typeface="Wingdings" panose="05000000000000000000" pitchFamily="2" charset="2"/>
              </a:rPr>
              <a:t></a:t>
            </a:r>
            <a:endParaRPr lang="en-GB" sz="2400" b="0" dirty="0"/>
          </a:p>
          <a:p>
            <a:pPr marL="457200" indent="-457200">
              <a:lnSpc>
                <a:spcPct val="100000"/>
              </a:lnSpc>
              <a:buFont typeface="Arial" panose="020B0604020202020204" pitchFamily="34" charset="0"/>
              <a:buChar char="•"/>
            </a:pPr>
            <a:r>
              <a:rPr lang="en-GB" sz="2400" b="0" dirty="0"/>
              <a:t>Is the student answering the question asked? </a:t>
            </a:r>
            <a:r>
              <a:rPr lang="en-GB" sz="2400" b="0" dirty="0">
                <a:sym typeface="Wingdings" panose="05000000000000000000" pitchFamily="2" charset="2"/>
              </a:rPr>
              <a:t></a:t>
            </a:r>
            <a:endParaRPr lang="en-GB" sz="2400" b="0" dirty="0"/>
          </a:p>
          <a:p>
            <a:endParaRPr lang="en-GB" sz="2400" b="0" dirty="0"/>
          </a:p>
          <a:p>
            <a:endParaRPr lang="en-GB" sz="2400" b="0" dirty="0"/>
          </a:p>
        </p:txBody>
      </p:sp>
    </p:spTree>
    <p:extLst>
      <p:ext uri="{BB962C8B-B14F-4D97-AF65-F5344CB8AC3E}">
        <p14:creationId xmlns:p14="http://schemas.microsoft.com/office/powerpoint/2010/main" val="218011629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8000" y="468000"/>
            <a:ext cx="6666917" cy="900000"/>
          </a:xfrm>
        </p:spPr>
        <p:txBody>
          <a:bodyPr>
            <a:normAutofit/>
          </a:bodyPr>
          <a:lstStyle/>
          <a:p>
            <a:r>
              <a:rPr lang="en-GB" dirty="0">
                <a:solidFill>
                  <a:schemeClr val="accent2"/>
                </a:solidFill>
                <a:latin typeface="Arial" pitchFamily="34" charset="0"/>
              </a:rPr>
              <a:t>Developing a marking guide</a:t>
            </a:r>
            <a:endParaRPr lang="en-GB" dirty="0">
              <a:solidFill>
                <a:schemeClr val="accent2"/>
              </a:solidFill>
            </a:endParaRPr>
          </a:p>
        </p:txBody>
      </p:sp>
      <p:sp>
        <p:nvSpPr>
          <p:cNvPr id="3" name="Content Placeholder 2"/>
          <p:cNvSpPr>
            <a:spLocks noGrp="1"/>
          </p:cNvSpPr>
          <p:nvPr>
            <p:ph idx="4294967295"/>
          </p:nvPr>
        </p:nvSpPr>
        <p:spPr>
          <a:xfrm>
            <a:off x="468000" y="1429616"/>
            <a:ext cx="8138976" cy="5021999"/>
          </a:xfrm>
        </p:spPr>
        <p:txBody>
          <a:bodyPr>
            <a:normAutofit fontScale="92500" lnSpcReduction="10000"/>
          </a:bodyPr>
          <a:lstStyle/>
          <a:p>
            <a:pPr marL="457200" indent="-457200">
              <a:lnSpc>
                <a:spcPct val="100000"/>
              </a:lnSpc>
              <a:buAutoNum type="arabicPeriod"/>
            </a:pPr>
            <a:r>
              <a:rPr lang="en-GB" sz="2400" b="0" dirty="0"/>
              <a:t>Identify a learning objective from your unit that lends itself to an open question with more than one mark.</a:t>
            </a:r>
          </a:p>
          <a:p>
            <a:pPr marL="457200" indent="-457200">
              <a:lnSpc>
                <a:spcPct val="100000"/>
              </a:lnSpc>
              <a:buAutoNum type="arabicPeriod"/>
            </a:pPr>
            <a:r>
              <a:rPr lang="en-GB" sz="2400" b="0" dirty="0"/>
              <a:t>Devise an open question and marking guide on this learning objective</a:t>
            </a:r>
          </a:p>
          <a:p>
            <a:pPr marL="457200" indent="-457200">
              <a:lnSpc>
                <a:spcPct val="100000"/>
              </a:lnSpc>
              <a:buAutoNum type="arabicPeriod"/>
            </a:pPr>
            <a:r>
              <a:rPr lang="en-GB" sz="2400" b="0" dirty="0"/>
              <a:t>Give your question (not marking guide) to your  neighbour and see how they answer. </a:t>
            </a:r>
          </a:p>
          <a:p>
            <a:pPr marL="457200" indent="-457200">
              <a:lnSpc>
                <a:spcPct val="100000"/>
              </a:lnSpc>
              <a:buAutoNum type="arabicPeriod"/>
            </a:pPr>
            <a:r>
              <a:rPr lang="en-GB" sz="2400" b="0" dirty="0"/>
              <a:t>Get the  question back from you neighbour:</a:t>
            </a:r>
          </a:p>
          <a:p>
            <a:pPr marL="457200" indent="-457200">
              <a:lnSpc>
                <a:spcPct val="100000"/>
              </a:lnSpc>
              <a:buAutoNum type="arabicPeriod"/>
            </a:pPr>
            <a:r>
              <a:rPr lang="en-GB" sz="2400" b="0" dirty="0"/>
              <a:t>Look at the answer and see if your marking guide covers it.</a:t>
            </a:r>
          </a:p>
          <a:p>
            <a:pPr marL="457200" indent="-457200">
              <a:lnSpc>
                <a:spcPct val="100000"/>
              </a:lnSpc>
              <a:buAutoNum type="arabicPeriod"/>
            </a:pPr>
            <a:r>
              <a:rPr lang="en-GB" sz="2400" b="0" dirty="0"/>
              <a:t> Adjust the marking guide if necessary to</a:t>
            </a:r>
          </a:p>
          <a:p>
            <a:pPr marL="817200" lvl="4" indent="-457200">
              <a:lnSpc>
                <a:spcPct val="100000"/>
              </a:lnSpc>
              <a:buFont typeface="+mj-lt"/>
              <a:buAutoNum type="alphaLcParenR"/>
            </a:pPr>
            <a:r>
              <a:rPr lang="en-GB" sz="2400" b="0" dirty="0"/>
              <a:t>indicate how partial marks might be awarded</a:t>
            </a:r>
          </a:p>
          <a:p>
            <a:pPr marL="817200" lvl="4" indent="-457200">
              <a:lnSpc>
                <a:spcPct val="100000"/>
              </a:lnSpc>
              <a:buFont typeface="+mj-lt"/>
              <a:buAutoNum type="alphaLcParenR"/>
            </a:pPr>
            <a:r>
              <a:rPr lang="en-GB" sz="2400" b="0" dirty="0"/>
              <a:t>ensure that wrong answers are not credited</a:t>
            </a:r>
          </a:p>
          <a:p>
            <a:pPr marL="0" lvl="4" indent="0">
              <a:lnSpc>
                <a:spcPct val="100000"/>
              </a:lnSpc>
              <a:buNone/>
            </a:pPr>
            <a:r>
              <a:rPr lang="en-GB" sz="2400" b="0" dirty="0"/>
              <a:t>7. Discuss what you have learned with your neighbour </a:t>
            </a:r>
          </a:p>
          <a:p>
            <a:pPr marL="817200" lvl="4" indent="-457200">
              <a:lnSpc>
                <a:spcPct val="100000"/>
              </a:lnSpc>
              <a:buFont typeface="+mj-lt"/>
              <a:buAutoNum type="alphaLcParenR"/>
            </a:pPr>
            <a:endParaRPr lang="en-GB" sz="2400" b="0" dirty="0"/>
          </a:p>
          <a:p>
            <a:endParaRPr lang="en-GB" dirty="0"/>
          </a:p>
        </p:txBody>
      </p:sp>
      <p:sp>
        <p:nvSpPr>
          <p:cNvPr id="4" name="Footer Placeholder 3"/>
          <p:cNvSpPr>
            <a:spLocks noGrp="1"/>
          </p:cNvSpPr>
          <p:nvPr>
            <p:ph type="ftr" sz="quarter" idx="3"/>
          </p:nvPr>
        </p:nvSpPr>
        <p:spPr>
          <a:xfrm>
            <a:off x="468000" y="6480000"/>
            <a:ext cx="5486400" cy="252000"/>
          </a:xfrm>
        </p:spPr>
        <p:txBody>
          <a:bodyPr/>
          <a:lstStyle/>
          <a:p>
            <a:r>
              <a:rPr lang="en-GB"/>
              <a:t>Restricted</a:t>
            </a:r>
            <a:endParaRPr lang="en-GB" dirty="0"/>
          </a:p>
        </p:txBody>
      </p:sp>
      <p:sp>
        <p:nvSpPr>
          <p:cNvPr id="5" name="Slide Number Placeholder 4"/>
          <p:cNvSpPr>
            <a:spLocks noGrp="1"/>
          </p:cNvSpPr>
          <p:nvPr>
            <p:ph type="sldNum" sz="quarter" idx="4"/>
          </p:nvPr>
        </p:nvSpPr>
        <p:spPr>
          <a:xfrm>
            <a:off x="8172000" y="6480000"/>
            <a:ext cx="506976" cy="252000"/>
          </a:xfrm>
        </p:spPr>
        <p:txBody>
          <a:bodyPr/>
          <a:lstStyle/>
          <a:p>
            <a:fld id="{1608FF17-83F6-4320-ABB9-493BD2F5E45E}" type="slidenum">
              <a:rPr lang="en-GB" smtClean="0"/>
              <a:pPr/>
              <a:t>38</a:t>
            </a:fld>
            <a:endParaRPr lang="en-GB" dirty="0"/>
          </a:p>
        </p:txBody>
      </p:sp>
    </p:spTree>
    <p:extLst>
      <p:ext uri="{BB962C8B-B14F-4D97-AF65-F5344CB8AC3E}">
        <p14:creationId xmlns:p14="http://schemas.microsoft.com/office/powerpoint/2010/main" val="339434404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F7879992-3F41-4B46-BA25-E7177D817D8A}"/>
              </a:ext>
            </a:extLst>
          </p:cNvPr>
          <p:cNvSpPr>
            <a:spLocks noGrp="1"/>
          </p:cNvSpPr>
          <p:nvPr>
            <p:ph type="body" sz="quarter" idx="10"/>
          </p:nvPr>
        </p:nvSpPr>
        <p:spPr/>
        <p:txBody>
          <a:bodyPr/>
          <a:lstStyle/>
          <a:p>
            <a:r>
              <a:rPr lang="en-GB"/>
              <a:t>Evidence for excellence </a:t>
            </a:r>
          </a:p>
          <a:p>
            <a:r>
              <a:rPr lang="en-GB"/>
              <a:t>in education</a:t>
            </a:r>
            <a:endParaRPr lang="en-GB" dirty="0"/>
          </a:p>
        </p:txBody>
      </p:sp>
      <p:sp>
        <p:nvSpPr>
          <p:cNvPr id="3" name="Text Placeholder 2">
            <a:extLst>
              <a:ext uri="{FF2B5EF4-FFF2-40B4-BE49-F238E27FC236}">
                <a16:creationId xmlns:a16="http://schemas.microsoft.com/office/drawing/2014/main" id="{025718DA-E511-49D0-BF8F-901B935FD0CF}"/>
              </a:ext>
            </a:extLst>
          </p:cNvPr>
          <p:cNvSpPr>
            <a:spLocks noGrp="1"/>
          </p:cNvSpPr>
          <p:nvPr>
            <p:ph type="body" sz="quarter" idx="11"/>
          </p:nvPr>
        </p:nvSpPr>
        <p:spPr>
          <a:xfrm>
            <a:off x="4324348" y="4004292"/>
            <a:ext cx="4536000" cy="1642529"/>
          </a:xfrm>
        </p:spPr>
        <p:txBody>
          <a:bodyPr/>
          <a:lstStyle/>
          <a:p>
            <a:r>
              <a:rPr lang="en-GB" dirty="0"/>
              <a:t>© </a:t>
            </a:r>
            <a:r>
              <a:rPr lang="en-GB" b="1" dirty="0"/>
              <a:t>National Foundation for Educational Research 2018</a:t>
            </a:r>
          </a:p>
          <a:p>
            <a:r>
              <a:rPr lang="en-GB" dirty="0"/>
              <a:t>All rights reserved. No part of this document may be reproduced or transmitted </a:t>
            </a:r>
            <a:br>
              <a:rPr lang="en-GB" dirty="0"/>
            </a:br>
            <a:r>
              <a:rPr lang="en-GB" dirty="0"/>
              <a:t>in any form or by any means, electronic, mechanical, photocopying, or otherwise, without prior written permission of NFER.</a:t>
            </a:r>
          </a:p>
          <a:p>
            <a:r>
              <a:rPr lang="en-GB" dirty="0"/>
              <a:t>The Mere, Upton Park, Slough, Berks SL1 2DQ </a:t>
            </a:r>
            <a:br>
              <a:rPr lang="en-GB" dirty="0"/>
            </a:br>
            <a:r>
              <a:rPr lang="en-GB" b="1" dirty="0"/>
              <a:t>T: </a:t>
            </a:r>
            <a:r>
              <a:rPr lang="en-GB" dirty="0"/>
              <a:t>+44 (0)1753 574123 •</a:t>
            </a:r>
            <a:r>
              <a:rPr lang="en-GB" b="1" dirty="0"/>
              <a:t> F: </a:t>
            </a:r>
            <a:r>
              <a:rPr lang="en-GB" dirty="0"/>
              <a:t>+44 (0)1753 691632 • enquiries@nfer.ac.uk</a:t>
            </a:r>
          </a:p>
          <a:p>
            <a:pPr lvl="1"/>
            <a:r>
              <a:rPr lang="en-GB" b="1" dirty="0"/>
              <a:t>www.nfer.ac.uk</a:t>
            </a:r>
          </a:p>
          <a:p>
            <a:endParaRPr lang="en-GB" dirty="0"/>
          </a:p>
        </p:txBody>
      </p:sp>
    </p:spTree>
    <p:extLst>
      <p:ext uri="{BB962C8B-B14F-4D97-AF65-F5344CB8AC3E}">
        <p14:creationId xmlns:p14="http://schemas.microsoft.com/office/powerpoint/2010/main" val="227834668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a:xfrm>
            <a:off x="395288" y="549275"/>
            <a:ext cx="8229600" cy="358775"/>
          </a:xfrm>
        </p:spPr>
        <p:txBody>
          <a:bodyPr rtlCol="0">
            <a:normAutofit fontScale="90000"/>
          </a:bodyPr>
          <a:lstStyle/>
          <a:p>
            <a:pPr eaLnBrk="1" fontAlgn="auto" hangingPunct="1">
              <a:spcAft>
                <a:spcPts val="0"/>
              </a:spcAft>
              <a:defRPr/>
            </a:pPr>
            <a:r>
              <a:rPr lang="en-GB" dirty="0"/>
              <a:t>Sequencing</a:t>
            </a:r>
            <a:br>
              <a:rPr lang="en-GB" dirty="0"/>
            </a:br>
            <a:endParaRPr lang="en-GB" dirty="0"/>
          </a:p>
        </p:txBody>
      </p:sp>
      <p:sp>
        <p:nvSpPr>
          <p:cNvPr id="8195" name="Content Placeholder 2"/>
          <p:cNvSpPr>
            <a:spLocks noGrp="1"/>
          </p:cNvSpPr>
          <p:nvPr>
            <p:ph idx="4294967295"/>
          </p:nvPr>
        </p:nvSpPr>
        <p:spPr>
          <a:xfrm>
            <a:off x="635000" y="1627187"/>
            <a:ext cx="7989888" cy="4899025"/>
          </a:xfrm>
        </p:spPr>
        <p:txBody>
          <a:bodyPr rtlCol="0">
            <a:normAutofit/>
          </a:bodyPr>
          <a:lstStyle/>
          <a:p>
            <a:pPr marL="0" indent="0" eaLnBrk="1" fontAlgn="auto" hangingPunct="1">
              <a:spcAft>
                <a:spcPts val="0"/>
              </a:spcAft>
              <a:buFont typeface="Arial" pitchFamily="34" charset="0"/>
              <a:buNone/>
              <a:defRPr/>
            </a:pPr>
            <a:r>
              <a:rPr lang="en-GB" b="0" dirty="0"/>
              <a:t>Number the stages below to show their order in making a cup of tea.</a:t>
            </a:r>
          </a:p>
          <a:p>
            <a:pPr marL="0" indent="0" eaLnBrk="1" fontAlgn="auto" hangingPunct="1">
              <a:spcAft>
                <a:spcPts val="0"/>
              </a:spcAft>
              <a:buFont typeface="Arial" pitchFamily="34" charset="0"/>
              <a:buNone/>
              <a:defRPr/>
            </a:pPr>
            <a:br>
              <a:rPr lang="en-GB" b="0" dirty="0"/>
            </a:br>
            <a:r>
              <a:rPr lang="en-GB" b="0" dirty="0"/>
              <a:t>The first one has been done for you. </a:t>
            </a:r>
          </a:p>
          <a:p>
            <a:pPr eaLnBrk="1" fontAlgn="auto" hangingPunct="1">
              <a:spcAft>
                <a:spcPts val="0"/>
              </a:spcAft>
              <a:buFont typeface="Arial" pitchFamily="34" charset="0"/>
              <a:buNone/>
              <a:defRPr/>
            </a:pPr>
            <a:endParaRPr lang="en-GB" b="0" dirty="0"/>
          </a:p>
          <a:p>
            <a:pPr eaLnBrk="1" fontAlgn="auto" hangingPunct="1">
              <a:lnSpc>
                <a:spcPct val="200000"/>
              </a:lnSpc>
              <a:spcAft>
                <a:spcPts val="0"/>
              </a:spcAft>
              <a:buFont typeface="Arial" pitchFamily="34" charset="0"/>
              <a:buNone/>
              <a:defRPr/>
            </a:pPr>
            <a:r>
              <a:rPr lang="en-GB" b="0" dirty="0"/>
              <a:t>		boil water</a:t>
            </a:r>
          </a:p>
          <a:p>
            <a:pPr eaLnBrk="1" fontAlgn="auto" hangingPunct="1">
              <a:lnSpc>
                <a:spcPct val="200000"/>
              </a:lnSpc>
              <a:spcAft>
                <a:spcPts val="0"/>
              </a:spcAft>
              <a:buFont typeface="Arial" pitchFamily="34" charset="0"/>
              <a:buNone/>
              <a:defRPr/>
            </a:pPr>
            <a:r>
              <a:rPr lang="en-GB" b="0" dirty="0"/>
              <a:t>		put tea bag in cup</a:t>
            </a:r>
          </a:p>
          <a:p>
            <a:pPr eaLnBrk="1" fontAlgn="auto" hangingPunct="1">
              <a:lnSpc>
                <a:spcPct val="200000"/>
              </a:lnSpc>
              <a:spcAft>
                <a:spcPts val="0"/>
              </a:spcAft>
              <a:buFont typeface="Arial" pitchFamily="34" charset="0"/>
              <a:buNone/>
              <a:defRPr/>
            </a:pPr>
            <a:r>
              <a:rPr lang="en-GB" b="0" dirty="0"/>
              <a:t>		pour boiling water onto bag</a:t>
            </a:r>
          </a:p>
          <a:p>
            <a:pPr eaLnBrk="1" fontAlgn="auto" hangingPunct="1">
              <a:lnSpc>
                <a:spcPct val="200000"/>
              </a:lnSpc>
              <a:spcAft>
                <a:spcPts val="0"/>
              </a:spcAft>
              <a:buFont typeface="Arial" pitchFamily="34" charset="0"/>
              <a:buNone/>
              <a:defRPr/>
            </a:pPr>
            <a:r>
              <a:rPr lang="en-GB" b="0" dirty="0"/>
              <a:t>		fill kettle</a:t>
            </a:r>
          </a:p>
          <a:p>
            <a:pPr eaLnBrk="1" fontAlgn="auto" hangingPunct="1">
              <a:lnSpc>
                <a:spcPct val="200000"/>
              </a:lnSpc>
              <a:spcAft>
                <a:spcPts val="0"/>
              </a:spcAft>
              <a:buFont typeface="Arial" pitchFamily="34" charset="0"/>
              <a:buNone/>
              <a:defRPr/>
            </a:pPr>
            <a:r>
              <a:rPr lang="en-GB" b="0" dirty="0"/>
              <a:t>		add milk and sugar</a:t>
            </a:r>
          </a:p>
        </p:txBody>
      </p:sp>
      <p:sp>
        <p:nvSpPr>
          <p:cNvPr id="8196" name="Rectangle 3"/>
          <p:cNvSpPr>
            <a:spLocks noChangeArrowheads="1"/>
          </p:cNvSpPr>
          <p:nvPr/>
        </p:nvSpPr>
        <p:spPr bwMode="auto">
          <a:xfrm>
            <a:off x="1119188" y="2928706"/>
            <a:ext cx="504825" cy="431800"/>
          </a:xfrm>
          <a:prstGeom prst="rect">
            <a:avLst/>
          </a:prstGeom>
          <a:ln>
            <a:headEnd/>
            <a:tailEnd/>
          </a:ln>
        </p:spPr>
        <p:style>
          <a:lnRef idx="1">
            <a:schemeClr val="accent2"/>
          </a:lnRef>
          <a:fillRef idx="2">
            <a:schemeClr val="accent2"/>
          </a:fillRef>
          <a:effectRef idx="1">
            <a:schemeClr val="accent2"/>
          </a:effectRef>
          <a:fontRef idx="minor">
            <a:schemeClr val="dk1"/>
          </a:fontRef>
        </p:style>
        <p:txBody>
          <a:bodyPr/>
          <a:lstStyle/>
          <a:p>
            <a:pPr eaLnBrk="0" hangingPunct="0">
              <a:defRPr/>
            </a:pPr>
            <a:endParaRPr lang="en-US"/>
          </a:p>
        </p:txBody>
      </p:sp>
      <p:sp>
        <p:nvSpPr>
          <p:cNvPr id="8197" name="Rectangle 4"/>
          <p:cNvSpPr>
            <a:spLocks noChangeArrowheads="1"/>
          </p:cNvSpPr>
          <p:nvPr/>
        </p:nvSpPr>
        <p:spPr bwMode="auto">
          <a:xfrm>
            <a:off x="1119188" y="3548417"/>
            <a:ext cx="504825" cy="431800"/>
          </a:xfrm>
          <a:prstGeom prst="rect">
            <a:avLst/>
          </a:prstGeom>
          <a:ln>
            <a:headEnd/>
            <a:tailEnd/>
          </a:ln>
        </p:spPr>
        <p:style>
          <a:lnRef idx="1">
            <a:schemeClr val="accent2"/>
          </a:lnRef>
          <a:fillRef idx="2">
            <a:schemeClr val="accent2"/>
          </a:fillRef>
          <a:effectRef idx="1">
            <a:schemeClr val="accent2"/>
          </a:effectRef>
          <a:fontRef idx="minor">
            <a:schemeClr val="dk1"/>
          </a:fontRef>
        </p:style>
        <p:txBody>
          <a:bodyPr/>
          <a:lstStyle/>
          <a:p>
            <a:pPr eaLnBrk="0" hangingPunct="0">
              <a:defRPr/>
            </a:pPr>
            <a:endParaRPr lang="en-US"/>
          </a:p>
        </p:txBody>
      </p:sp>
      <p:sp>
        <p:nvSpPr>
          <p:cNvPr id="8198" name="Rectangle 5"/>
          <p:cNvSpPr>
            <a:spLocks noChangeArrowheads="1"/>
          </p:cNvSpPr>
          <p:nvPr/>
        </p:nvSpPr>
        <p:spPr bwMode="auto">
          <a:xfrm>
            <a:off x="1119188" y="4168128"/>
            <a:ext cx="504825" cy="431800"/>
          </a:xfrm>
          <a:prstGeom prst="rect">
            <a:avLst/>
          </a:prstGeom>
          <a:ln>
            <a:headEnd/>
            <a:tailEnd/>
          </a:ln>
        </p:spPr>
        <p:style>
          <a:lnRef idx="1">
            <a:schemeClr val="accent2"/>
          </a:lnRef>
          <a:fillRef idx="2">
            <a:schemeClr val="accent2"/>
          </a:fillRef>
          <a:effectRef idx="1">
            <a:schemeClr val="accent2"/>
          </a:effectRef>
          <a:fontRef idx="minor">
            <a:schemeClr val="dk1"/>
          </a:fontRef>
        </p:style>
        <p:txBody>
          <a:bodyPr/>
          <a:lstStyle/>
          <a:p>
            <a:pPr eaLnBrk="0" hangingPunct="0">
              <a:defRPr/>
            </a:pPr>
            <a:endParaRPr lang="en-US"/>
          </a:p>
        </p:txBody>
      </p:sp>
      <p:sp>
        <p:nvSpPr>
          <p:cNvPr id="8199" name="Rectangle 6"/>
          <p:cNvSpPr>
            <a:spLocks noChangeArrowheads="1"/>
          </p:cNvSpPr>
          <p:nvPr/>
        </p:nvSpPr>
        <p:spPr bwMode="auto">
          <a:xfrm>
            <a:off x="1119188" y="4804584"/>
            <a:ext cx="504825" cy="431800"/>
          </a:xfrm>
          <a:prstGeom prst="rect">
            <a:avLst/>
          </a:prstGeom>
          <a:ln>
            <a:headEnd/>
            <a:tailEnd/>
          </a:ln>
        </p:spPr>
        <p:style>
          <a:lnRef idx="1">
            <a:schemeClr val="accent2"/>
          </a:lnRef>
          <a:fillRef idx="2">
            <a:schemeClr val="accent2"/>
          </a:fillRef>
          <a:effectRef idx="1">
            <a:schemeClr val="accent2"/>
          </a:effectRef>
          <a:fontRef idx="minor">
            <a:schemeClr val="dk1"/>
          </a:fontRef>
        </p:style>
        <p:txBody>
          <a:bodyPr/>
          <a:lstStyle/>
          <a:p>
            <a:pPr algn="ctr" eaLnBrk="0" hangingPunct="0">
              <a:defRPr/>
            </a:pPr>
            <a:r>
              <a:rPr lang="en-GB" b="1" dirty="0">
                <a:solidFill>
                  <a:schemeClr val="tx2"/>
                </a:solidFill>
              </a:rPr>
              <a:t>1</a:t>
            </a:r>
          </a:p>
        </p:txBody>
      </p:sp>
      <p:sp>
        <p:nvSpPr>
          <p:cNvPr id="8200" name="Rectangle 7"/>
          <p:cNvSpPr>
            <a:spLocks noChangeArrowheads="1"/>
          </p:cNvSpPr>
          <p:nvPr/>
        </p:nvSpPr>
        <p:spPr bwMode="auto">
          <a:xfrm>
            <a:off x="1119188" y="5424295"/>
            <a:ext cx="504825" cy="433387"/>
          </a:xfrm>
          <a:prstGeom prst="rect">
            <a:avLst/>
          </a:prstGeom>
          <a:ln>
            <a:headEnd/>
            <a:tailEnd/>
          </a:ln>
        </p:spPr>
        <p:style>
          <a:lnRef idx="1">
            <a:schemeClr val="accent2"/>
          </a:lnRef>
          <a:fillRef idx="2">
            <a:schemeClr val="accent2"/>
          </a:fillRef>
          <a:effectRef idx="1">
            <a:schemeClr val="accent2"/>
          </a:effectRef>
          <a:fontRef idx="minor">
            <a:schemeClr val="dk1"/>
          </a:fontRef>
        </p:style>
        <p:txBody>
          <a:bodyPr/>
          <a:lstStyle/>
          <a:p>
            <a:pPr eaLnBrk="0" hangingPunct="0">
              <a:defRPr/>
            </a:pPr>
            <a:endParaRPr lang="en-US"/>
          </a:p>
        </p:txBody>
      </p:sp>
    </p:spTree>
    <p:extLst>
      <p:ext uri="{BB962C8B-B14F-4D97-AF65-F5344CB8AC3E}">
        <p14:creationId xmlns:p14="http://schemas.microsoft.com/office/powerpoint/2010/main" val="149359842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93FE25-B3EF-43CD-A253-AC6C9758EDFC}"/>
              </a:ext>
            </a:extLst>
          </p:cNvPr>
          <p:cNvSpPr>
            <a:spLocks noGrp="1"/>
          </p:cNvSpPr>
          <p:nvPr>
            <p:ph type="title"/>
          </p:nvPr>
        </p:nvSpPr>
        <p:spPr/>
        <p:txBody>
          <a:bodyPr/>
          <a:lstStyle/>
          <a:p>
            <a:r>
              <a:rPr lang="en-GB" dirty="0"/>
              <a:t>Assessing English Language</a:t>
            </a:r>
          </a:p>
        </p:txBody>
      </p:sp>
      <p:sp>
        <p:nvSpPr>
          <p:cNvPr id="3" name="Content Placeholder 2">
            <a:extLst>
              <a:ext uri="{FF2B5EF4-FFF2-40B4-BE49-F238E27FC236}">
                <a16:creationId xmlns:a16="http://schemas.microsoft.com/office/drawing/2014/main" id="{3F996A88-5BCF-4E32-B0E0-B5FAA9C9DFC3}"/>
              </a:ext>
            </a:extLst>
          </p:cNvPr>
          <p:cNvSpPr>
            <a:spLocks noGrp="1"/>
          </p:cNvSpPr>
          <p:nvPr>
            <p:ph idx="1"/>
          </p:nvPr>
        </p:nvSpPr>
        <p:spPr/>
        <p:txBody>
          <a:bodyPr/>
          <a:lstStyle/>
          <a:p>
            <a:r>
              <a:rPr lang="en-GB" sz="2400" dirty="0"/>
              <a:t>Unit one: Geography of Rwanda</a:t>
            </a:r>
          </a:p>
          <a:p>
            <a:r>
              <a:rPr lang="en-GB" sz="2400" b="0" dirty="0"/>
              <a:t>The tallest mountain in Rwanda is…</a:t>
            </a:r>
          </a:p>
          <a:p>
            <a:r>
              <a:rPr lang="en-GB" sz="2400" b="0" dirty="0"/>
              <a:t>A. </a:t>
            </a:r>
            <a:r>
              <a:rPr lang="en-GB" sz="2400" b="0" dirty="0" err="1"/>
              <a:t>Marenga</a:t>
            </a:r>
            <a:endParaRPr lang="en-GB" sz="2400" b="0" dirty="0"/>
          </a:p>
          <a:p>
            <a:r>
              <a:rPr lang="en-GB" sz="2400" b="0" dirty="0"/>
              <a:t>B. </a:t>
            </a:r>
            <a:r>
              <a:rPr lang="en-GB" sz="2400" b="0" dirty="0" err="1"/>
              <a:t>Kabuye</a:t>
            </a:r>
            <a:endParaRPr lang="en-GB" sz="2400" b="0" dirty="0"/>
          </a:p>
          <a:p>
            <a:r>
              <a:rPr lang="en-GB" sz="2400" b="0" dirty="0"/>
              <a:t>C. Mount Karisimbi</a:t>
            </a:r>
          </a:p>
          <a:p>
            <a:r>
              <a:rPr lang="en-GB" sz="2400" b="0" dirty="0"/>
              <a:t>D. Mont </a:t>
            </a:r>
            <a:r>
              <a:rPr lang="en-GB" sz="2400" b="0" dirty="0" err="1"/>
              <a:t>Muwogo</a:t>
            </a:r>
            <a:endParaRPr lang="en-GB" sz="2400" b="0" dirty="0"/>
          </a:p>
          <a:p>
            <a:endParaRPr lang="en-GB" sz="2400" b="0" dirty="0"/>
          </a:p>
          <a:p>
            <a:r>
              <a:rPr lang="en-GB" sz="2400" b="0" dirty="0"/>
              <a:t>Good question but it is assessing knowledge of the content of the unit, not the student’s English language skills.</a:t>
            </a:r>
          </a:p>
          <a:p>
            <a:endParaRPr lang="en-GB" dirty="0"/>
          </a:p>
        </p:txBody>
      </p:sp>
      <p:sp>
        <p:nvSpPr>
          <p:cNvPr id="4" name="Footer Placeholder 3">
            <a:extLst>
              <a:ext uri="{FF2B5EF4-FFF2-40B4-BE49-F238E27FC236}">
                <a16:creationId xmlns:a16="http://schemas.microsoft.com/office/drawing/2014/main" id="{6504B3BA-08EB-49C6-A9E7-E69F9741CD1D}"/>
              </a:ext>
            </a:extLst>
          </p:cNvPr>
          <p:cNvSpPr>
            <a:spLocks noGrp="1"/>
          </p:cNvSpPr>
          <p:nvPr>
            <p:ph type="ftr" sz="quarter" idx="3"/>
          </p:nvPr>
        </p:nvSpPr>
        <p:spPr/>
        <p:txBody>
          <a:bodyPr/>
          <a:lstStyle/>
          <a:p>
            <a:r>
              <a:rPr lang="en-GB"/>
              <a:t>Restricted</a:t>
            </a:r>
            <a:endParaRPr lang="en-GB" dirty="0"/>
          </a:p>
        </p:txBody>
      </p:sp>
      <p:sp>
        <p:nvSpPr>
          <p:cNvPr id="5" name="Slide Number Placeholder 4">
            <a:extLst>
              <a:ext uri="{FF2B5EF4-FFF2-40B4-BE49-F238E27FC236}">
                <a16:creationId xmlns:a16="http://schemas.microsoft.com/office/drawing/2014/main" id="{C2B17B21-C7C3-4A2B-84DF-4DA741699ECB}"/>
              </a:ext>
            </a:extLst>
          </p:cNvPr>
          <p:cNvSpPr>
            <a:spLocks noGrp="1"/>
          </p:cNvSpPr>
          <p:nvPr>
            <p:ph type="sldNum" sz="quarter" idx="4"/>
          </p:nvPr>
        </p:nvSpPr>
        <p:spPr/>
        <p:txBody>
          <a:bodyPr/>
          <a:lstStyle/>
          <a:p>
            <a:fld id="{1608FF17-83F6-4320-ABB9-493BD2F5E45E}" type="slidenum">
              <a:rPr lang="en-GB" smtClean="0"/>
              <a:pPr/>
              <a:t>40</a:t>
            </a:fld>
            <a:endParaRPr lang="en-GB" dirty="0"/>
          </a:p>
        </p:txBody>
      </p:sp>
    </p:spTree>
    <p:extLst>
      <p:ext uri="{BB962C8B-B14F-4D97-AF65-F5344CB8AC3E}">
        <p14:creationId xmlns:p14="http://schemas.microsoft.com/office/powerpoint/2010/main" val="60452219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93FE25-B3EF-43CD-A253-AC6C9758EDFC}"/>
              </a:ext>
            </a:extLst>
          </p:cNvPr>
          <p:cNvSpPr>
            <a:spLocks noGrp="1"/>
          </p:cNvSpPr>
          <p:nvPr>
            <p:ph type="title"/>
          </p:nvPr>
        </p:nvSpPr>
        <p:spPr/>
        <p:txBody>
          <a:bodyPr/>
          <a:lstStyle/>
          <a:p>
            <a:r>
              <a:rPr lang="en-GB" dirty="0"/>
              <a:t>Assessing English Language</a:t>
            </a:r>
          </a:p>
        </p:txBody>
      </p:sp>
      <p:sp>
        <p:nvSpPr>
          <p:cNvPr id="3" name="Content Placeholder 2">
            <a:extLst>
              <a:ext uri="{FF2B5EF4-FFF2-40B4-BE49-F238E27FC236}">
                <a16:creationId xmlns:a16="http://schemas.microsoft.com/office/drawing/2014/main" id="{3F996A88-5BCF-4E32-B0E0-B5FAA9C9DFC3}"/>
              </a:ext>
            </a:extLst>
          </p:cNvPr>
          <p:cNvSpPr>
            <a:spLocks noGrp="1"/>
          </p:cNvSpPr>
          <p:nvPr>
            <p:ph idx="1"/>
          </p:nvPr>
        </p:nvSpPr>
        <p:spPr>
          <a:xfrm>
            <a:off x="468000" y="1635369"/>
            <a:ext cx="8138976" cy="4448631"/>
          </a:xfrm>
        </p:spPr>
        <p:txBody>
          <a:bodyPr>
            <a:normAutofit/>
          </a:bodyPr>
          <a:lstStyle/>
          <a:p>
            <a:r>
              <a:rPr lang="en-GB" sz="2400" b="0" dirty="0"/>
              <a:t>The following question is a way to assess a learning objective linked to English Language from Unit one (present perfect tense) , that uses Geography of Rwanda as the context but doesn’t assess it.</a:t>
            </a:r>
          </a:p>
          <a:p>
            <a:r>
              <a:rPr lang="en-GB" sz="2400" dirty="0"/>
              <a:t>Drop down:</a:t>
            </a:r>
          </a:p>
          <a:p>
            <a:r>
              <a:rPr lang="en-GB" sz="2400" b="0" dirty="0"/>
              <a:t>My cousin [has worked/have worked/ will work/ could work] near Mount Karisimbi for the past five years</a:t>
            </a:r>
          </a:p>
          <a:p>
            <a:r>
              <a:rPr lang="en-GB" sz="2400" dirty="0"/>
              <a:t> </a:t>
            </a:r>
          </a:p>
          <a:p>
            <a:r>
              <a:rPr lang="en-GB" dirty="0"/>
              <a:t>Or</a:t>
            </a:r>
          </a:p>
        </p:txBody>
      </p:sp>
      <p:sp>
        <p:nvSpPr>
          <p:cNvPr id="4" name="Footer Placeholder 3">
            <a:extLst>
              <a:ext uri="{FF2B5EF4-FFF2-40B4-BE49-F238E27FC236}">
                <a16:creationId xmlns:a16="http://schemas.microsoft.com/office/drawing/2014/main" id="{6504B3BA-08EB-49C6-A9E7-E69F9741CD1D}"/>
              </a:ext>
            </a:extLst>
          </p:cNvPr>
          <p:cNvSpPr>
            <a:spLocks noGrp="1"/>
          </p:cNvSpPr>
          <p:nvPr>
            <p:ph type="ftr" sz="quarter" idx="3"/>
          </p:nvPr>
        </p:nvSpPr>
        <p:spPr/>
        <p:txBody>
          <a:bodyPr/>
          <a:lstStyle/>
          <a:p>
            <a:r>
              <a:rPr lang="en-GB"/>
              <a:t>Restricted</a:t>
            </a:r>
            <a:endParaRPr lang="en-GB" dirty="0"/>
          </a:p>
        </p:txBody>
      </p:sp>
      <p:sp>
        <p:nvSpPr>
          <p:cNvPr id="5" name="Slide Number Placeholder 4">
            <a:extLst>
              <a:ext uri="{FF2B5EF4-FFF2-40B4-BE49-F238E27FC236}">
                <a16:creationId xmlns:a16="http://schemas.microsoft.com/office/drawing/2014/main" id="{C2B17B21-C7C3-4A2B-84DF-4DA741699ECB}"/>
              </a:ext>
            </a:extLst>
          </p:cNvPr>
          <p:cNvSpPr>
            <a:spLocks noGrp="1"/>
          </p:cNvSpPr>
          <p:nvPr>
            <p:ph type="sldNum" sz="quarter" idx="4"/>
          </p:nvPr>
        </p:nvSpPr>
        <p:spPr/>
        <p:txBody>
          <a:bodyPr/>
          <a:lstStyle/>
          <a:p>
            <a:fld id="{1608FF17-83F6-4320-ABB9-493BD2F5E45E}" type="slidenum">
              <a:rPr lang="en-GB" smtClean="0"/>
              <a:pPr/>
              <a:t>41</a:t>
            </a:fld>
            <a:endParaRPr lang="en-GB" dirty="0"/>
          </a:p>
        </p:txBody>
      </p:sp>
    </p:spTree>
    <p:extLst>
      <p:ext uri="{BB962C8B-B14F-4D97-AF65-F5344CB8AC3E}">
        <p14:creationId xmlns:p14="http://schemas.microsoft.com/office/powerpoint/2010/main" val="343584103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93FE25-B3EF-43CD-A253-AC6C9758EDFC}"/>
              </a:ext>
            </a:extLst>
          </p:cNvPr>
          <p:cNvSpPr>
            <a:spLocks noGrp="1"/>
          </p:cNvSpPr>
          <p:nvPr>
            <p:ph type="title"/>
          </p:nvPr>
        </p:nvSpPr>
        <p:spPr/>
        <p:txBody>
          <a:bodyPr/>
          <a:lstStyle/>
          <a:p>
            <a:r>
              <a:rPr lang="en-GB" dirty="0"/>
              <a:t>Assessing English Language</a:t>
            </a:r>
          </a:p>
        </p:txBody>
      </p:sp>
      <p:sp>
        <p:nvSpPr>
          <p:cNvPr id="3" name="Content Placeholder 2">
            <a:extLst>
              <a:ext uri="{FF2B5EF4-FFF2-40B4-BE49-F238E27FC236}">
                <a16:creationId xmlns:a16="http://schemas.microsoft.com/office/drawing/2014/main" id="{3F996A88-5BCF-4E32-B0E0-B5FAA9C9DFC3}"/>
              </a:ext>
            </a:extLst>
          </p:cNvPr>
          <p:cNvSpPr>
            <a:spLocks noGrp="1"/>
          </p:cNvSpPr>
          <p:nvPr>
            <p:ph idx="1"/>
          </p:nvPr>
        </p:nvSpPr>
        <p:spPr>
          <a:xfrm>
            <a:off x="468000" y="1635369"/>
            <a:ext cx="8377062" cy="4448631"/>
          </a:xfrm>
        </p:spPr>
        <p:txBody>
          <a:bodyPr>
            <a:normAutofit/>
          </a:bodyPr>
          <a:lstStyle/>
          <a:p>
            <a:pPr>
              <a:lnSpc>
                <a:spcPct val="115000"/>
              </a:lnSpc>
              <a:spcAft>
                <a:spcPts val="1000"/>
              </a:spcAft>
            </a:pPr>
            <a:r>
              <a:rPr lang="en-GB" b="0" dirty="0">
                <a:latin typeface="Calibri" panose="020F0502020204030204" pitchFamily="34" charset="0"/>
                <a:ea typeface="Calibri" panose="020F0502020204030204" pitchFamily="34" charset="0"/>
                <a:cs typeface="Times New Roman" panose="02020603050405020304" pitchFamily="18" charset="0"/>
              </a:rPr>
              <a:t>Or you could do the same question as a multiple choice:</a:t>
            </a:r>
          </a:p>
          <a:p>
            <a:pPr>
              <a:lnSpc>
                <a:spcPct val="115000"/>
              </a:lnSpc>
              <a:spcAft>
                <a:spcPts val="1000"/>
              </a:spcAft>
            </a:pPr>
            <a:r>
              <a:rPr lang="en-GB" sz="2200" b="0" dirty="0">
                <a:latin typeface="Calibri" panose="020F0502020204030204" pitchFamily="34" charset="0"/>
                <a:ea typeface="Calibri" panose="020F0502020204030204" pitchFamily="34" charset="0"/>
                <a:cs typeface="Times New Roman" panose="02020603050405020304" pitchFamily="18" charset="0"/>
              </a:rPr>
              <a:t>Choose the sentence with the correct tense.</a:t>
            </a:r>
          </a:p>
          <a:p>
            <a:pPr marL="342900" lvl="0" indent="-342900">
              <a:lnSpc>
                <a:spcPct val="115000"/>
              </a:lnSpc>
              <a:spcAft>
                <a:spcPts val="0"/>
              </a:spcAft>
              <a:buFont typeface="+mj-lt"/>
              <a:buAutoNum type="alphaUcPeriod"/>
            </a:pPr>
            <a:r>
              <a:rPr lang="en-GB" sz="2200" b="0" dirty="0">
                <a:latin typeface="Calibri" panose="020F0502020204030204" pitchFamily="34" charset="0"/>
                <a:ea typeface="Calibri" panose="020F0502020204030204" pitchFamily="34" charset="0"/>
                <a:cs typeface="Times New Roman" panose="02020603050405020304" pitchFamily="18" charset="0"/>
              </a:rPr>
              <a:t>My cousin have worked near Mount Karisimbi for the past five years.</a:t>
            </a:r>
          </a:p>
          <a:p>
            <a:pPr marL="342900" lvl="0" indent="-342900">
              <a:lnSpc>
                <a:spcPct val="115000"/>
              </a:lnSpc>
              <a:spcAft>
                <a:spcPts val="0"/>
              </a:spcAft>
              <a:buFont typeface="+mj-lt"/>
              <a:buAutoNum type="alphaUcPeriod"/>
            </a:pPr>
            <a:r>
              <a:rPr lang="en-GB" sz="2200" b="0" dirty="0">
                <a:latin typeface="Calibri" panose="020F0502020204030204" pitchFamily="34" charset="0"/>
                <a:ea typeface="Calibri" panose="020F0502020204030204" pitchFamily="34" charset="0"/>
                <a:cs typeface="Times New Roman" panose="02020603050405020304" pitchFamily="18" charset="0"/>
              </a:rPr>
              <a:t>My cousin will work near Mount Karisimbi for the past five years.</a:t>
            </a:r>
          </a:p>
          <a:p>
            <a:pPr marL="342900" lvl="0" indent="-342900">
              <a:lnSpc>
                <a:spcPct val="115000"/>
              </a:lnSpc>
              <a:spcAft>
                <a:spcPts val="0"/>
              </a:spcAft>
              <a:buFont typeface="+mj-lt"/>
              <a:buAutoNum type="alphaUcPeriod"/>
            </a:pPr>
            <a:r>
              <a:rPr lang="en-GB" sz="2200" b="0" dirty="0">
                <a:latin typeface="Calibri" panose="020F0502020204030204" pitchFamily="34" charset="0"/>
                <a:ea typeface="Calibri" panose="020F0502020204030204" pitchFamily="34" charset="0"/>
                <a:cs typeface="Times New Roman" panose="02020603050405020304" pitchFamily="18" charset="0"/>
              </a:rPr>
              <a:t>My cousin has worked near Mount Karisimbi for the past five years.</a:t>
            </a:r>
          </a:p>
          <a:p>
            <a:pPr marL="342900" lvl="0" indent="-342900">
              <a:lnSpc>
                <a:spcPct val="115000"/>
              </a:lnSpc>
              <a:spcAft>
                <a:spcPts val="1000"/>
              </a:spcAft>
              <a:buFont typeface="+mj-lt"/>
              <a:buAutoNum type="alphaUcPeriod"/>
            </a:pPr>
            <a:r>
              <a:rPr lang="en-GB" sz="2200" b="0" dirty="0">
                <a:latin typeface="Calibri" panose="020F0502020204030204" pitchFamily="34" charset="0"/>
                <a:ea typeface="Calibri" panose="020F0502020204030204" pitchFamily="34" charset="0"/>
                <a:cs typeface="Times New Roman" panose="02020603050405020304" pitchFamily="18" charset="0"/>
              </a:rPr>
              <a:t>My cousin could work near Mount Karisimbi for the past five years</a:t>
            </a:r>
            <a:r>
              <a:rPr lang="en-GB" b="0" dirty="0">
                <a:latin typeface="Calibri" panose="020F0502020204030204" pitchFamily="34" charset="0"/>
                <a:ea typeface="Calibri" panose="020F0502020204030204" pitchFamily="34" charset="0"/>
                <a:cs typeface="Times New Roman" panose="02020603050405020304" pitchFamily="18" charset="0"/>
              </a:rPr>
              <a:t>.</a:t>
            </a:r>
          </a:p>
          <a:p>
            <a:endParaRPr lang="en-GB" dirty="0"/>
          </a:p>
        </p:txBody>
      </p:sp>
      <p:sp>
        <p:nvSpPr>
          <p:cNvPr id="4" name="Footer Placeholder 3">
            <a:extLst>
              <a:ext uri="{FF2B5EF4-FFF2-40B4-BE49-F238E27FC236}">
                <a16:creationId xmlns:a16="http://schemas.microsoft.com/office/drawing/2014/main" id="{6504B3BA-08EB-49C6-A9E7-E69F9741CD1D}"/>
              </a:ext>
            </a:extLst>
          </p:cNvPr>
          <p:cNvSpPr>
            <a:spLocks noGrp="1"/>
          </p:cNvSpPr>
          <p:nvPr>
            <p:ph type="ftr" sz="quarter" idx="3"/>
          </p:nvPr>
        </p:nvSpPr>
        <p:spPr/>
        <p:txBody>
          <a:bodyPr/>
          <a:lstStyle/>
          <a:p>
            <a:r>
              <a:rPr lang="en-GB"/>
              <a:t>Restricted</a:t>
            </a:r>
            <a:endParaRPr lang="en-GB" dirty="0"/>
          </a:p>
        </p:txBody>
      </p:sp>
      <p:sp>
        <p:nvSpPr>
          <p:cNvPr id="5" name="Slide Number Placeholder 4">
            <a:extLst>
              <a:ext uri="{FF2B5EF4-FFF2-40B4-BE49-F238E27FC236}">
                <a16:creationId xmlns:a16="http://schemas.microsoft.com/office/drawing/2014/main" id="{C2B17B21-C7C3-4A2B-84DF-4DA741699ECB}"/>
              </a:ext>
            </a:extLst>
          </p:cNvPr>
          <p:cNvSpPr>
            <a:spLocks noGrp="1"/>
          </p:cNvSpPr>
          <p:nvPr>
            <p:ph type="sldNum" sz="quarter" idx="4"/>
          </p:nvPr>
        </p:nvSpPr>
        <p:spPr/>
        <p:txBody>
          <a:bodyPr/>
          <a:lstStyle/>
          <a:p>
            <a:fld id="{1608FF17-83F6-4320-ABB9-493BD2F5E45E}" type="slidenum">
              <a:rPr lang="en-GB" smtClean="0"/>
              <a:pPr/>
              <a:t>42</a:t>
            </a:fld>
            <a:endParaRPr lang="en-GB" dirty="0"/>
          </a:p>
        </p:txBody>
      </p:sp>
    </p:spTree>
    <p:extLst>
      <p:ext uri="{BB962C8B-B14F-4D97-AF65-F5344CB8AC3E}">
        <p14:creationId xmlns:p14="http://schemas.microsoft.com/office/powerpoint/2010/main" val="160376630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p:cNvSpPr>
            <a:spLocks noGrp="1"/>
          </p:cNvSpPr>
          <p:nvPr>
            <p:ph type="title"/>
          </p:nvPr>
        </p:nvSpPr>
        <p:spPr>
          <a:xfrm>
            <a:off x="468000" y="468000"/>
            <a:ext cx="6666917" cy="900000"/>
          </a:xfrm>
        </p:spPr>
        <p:txBody>
          <a:bodyPr rtlCol="0">
            <a:normAutofit/>
          </a:bodyPr>
          <a:lstStyle/>
          <a:p>
            <a:pPr eaLnBrk="1" fontAlgn="auto" hangingPunct="1">
              <a:spcAft>
                <a:spcPts val="0"/>
              </a:spcAft>
              <a:defRPr/>
            </a:pPr>
            <a:r>
              <a:rPr lang="en-GB" dirty="0"/>
              <a:t>Labelling diagrams </a:t>
            </a:r>
            <a:br>
              <a:rPr lang="en-GB" dirty="0"/>
            </a:br>
            <a:endParaRPr lang="en-GB" dirty="0"/>
          </a:p>
        </p:txBody>
      </p:sp>
      <p:pic>
        <p:nvPicPr>
          <p:cNvPr id="76802" name="Picture 2"/>
          <p:cNvPicPr>
            <a:picLocks noGrp="1" noChangeAspect="1" noChangeArrowheads="1"/>
          </p:cNvPicPr>
          <p:nvPr>
            <p:ph idx="4294967295"/>
          </p:nvPr>
        </p:nvPicPr>
        <p:blipFill>
          <a:blip r:embed="rId3" cstate="print"/>
          <a:srcRect/>
          <a:stretch>
            <a:fillRect/>
          </a:stretch>
        </p:blipFill>
        <p:spPr bwMode="auto">
          <a:xfrm>
            <a:off x="2100869" y="1645919"/>
            <a:ext cx="4885147" cy="4743051"/>
          </a:xfrm>
          <a:prstGeom prst="rect">
            <a:avLst/>
          </a:prstGeom>
          <a:noFill/>
          <a:ln w="9525">
            <a:noFill/>
            <a:miter lim="800000"/>
            <a:headEnd/>
            <a:tailEnd/>
          </a:ln>
        </p:spPr>
      </p:pic>
    </p:spTree>
    <p:extLst>
      <p:ext uri="{BB962C8B-B14F-4D97-AF65-F5344CB8AC3E}">
        <p14:creationId xmlns:p14="http://schemas.microsoft.com/office/powerpoint/2010/main" val="223063175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72281"/>
            <a:ext cx="8229600" cy="850900"/>
          </a:xfrm>
        </p:spPr>
        <p:txBody>
          <a:bodyPr rtlCol="0">
            <a:normAutofit fontScale="90000"/>
          </a:bodyPr>
          <a:lstStyle/>
          <a:p>
            <a:pPr>
              <a:defRPr/>
            </a:pPr>
            <a:r>
              <a:rPr lang="en-GB" dirty="0"/>
              <a:t>Matching 1</a:t>
            </a:r>
            <a:br>
              <a:rPr lang="en-GB" dirty="0"/>
            </a:br>
            <a:endParaRPr lang="en-GB" dirty="0"/>
          </a:p>
        </p:txBody>
      </p:sp>
      <p:sp>
        <p:nvSpPr>
          <p:cNvPr id="10243" name="Content Placeholder 2"/>
          <p:cNvSpPr>
            <a:spLocks noGrp="1"/>
          </p:cNvSpPr>
          <p:nvPr>
            <p:ph idx="4294967295"/>
          </p:nvPr>
        </p:nvSpPr>
        <p:spPr>
          <a:xfrm>
            <a:off x="457200" y="1937544"/>
            <a:ext cx="8229600" cy="4448175"/>
          </a:xfrm>
        </p:spPr>
        <p:txBody>
          <a:bodyPr/>
          <a:lstStyle/>
          <a:p>
            <a:pPr marL="0" indent="0" eaLnBrk="1" hangingPunct="1">
              <a:buFont typeface="Arial" pitchFamily="34" charset="0"/>
              <a:buNone/>
            </a:pPr>
            <a:r>
              <a:rPr lang="en-US" b="0" dirty="0"/>
              <a:t>Draw </a:t>
            </a:r>
            <a:r>
              <a:rPr lang="en-US" dirty="0"/>
              <a:t>three</a:t>
            </a:r>
            <a:r>
              <a:rPr lang="en-US" b="0" dirty="0"/>
              <a:t> lines to match the places in the story to the characters</a:t>
            </a:r>
            <a:endParaRPr lang="en-GB" b="0" dirty="0"/>
          </a:p>
          <a:p>
            <a:pPr eaLnBrk="1" hangingPunct="1">
              <a:buFont typeface="Arial" pitchFamily="34" charset="0"/>
              <a:buNone/>
            </a:pPr>
            <a:endParaRPr lang="en-GB" dirty="0"/>
          </a:p>
        </p:txBody>
      </p:sp>
      <p:sp>
        <p:nvSpPr>
          <p:cNvPr id="4" name="Rectangle 3"/>
          <p:cNvSpPr/>
          <p:nvPr/>
        </p:nvSpPr>
        <p:spPr>
          <a:xfrm>
            <a:off x="827088" y="2708275"/>
            <a:ext cx="2665412" cy="865188"/>
          </a:xfrm>
          <a:prstGeom prst="rect">
            <a:avLst/>
          </a:prstGeom>
        </p:spPr>
        <p:style>
          <a:lnRef idx="1">
            <a:schemeClr val="accent2"/>
          </a:lnRef>
          <a:fillRef idx="2">
            <a:schemeClr val="accent2"/>
          </a:fillRef>
          <a:effectRef idx="1">
            <a:schemeClr val="accent2"/>
          </a:effectRef>
          <a:fontRef idx="minor">
            <a:schemeClr val="dk1"/>
          </a:fontRef>
        </p:style>
        <p:txBody>
          <a:bodyPr anchor="ctr"/>
          <a:lstStyle/>
          <a:p>
            <a:pPr algn="ctr">
              <a:defRPr/>
            </a:pPr>
            <a:r>
              <a:rPr lang="en-GB" b="1" dirty="0">
                <a:latin typeface="Arial" pitchFamily="34" charset="0"/>
                <a:cs typeface="Arial" pitchFamily="34" charset="0"/>
              </a:rPr>
              <a:t>Children</a:t>
            </a:r>
            <a:r>
              <a:rPr lang="en-GB" dirty="0"/>
              <a:t> </a:t>
            </a:r>
          </a:p>
        </p:txBody>
      </p:sp>
      <p:sp>
        <p:nvSpPr>
          <p:cNvPr id="6" name="Rectangle 5"/>
          <p:cNvSpPr/>
          <p:nvPr/>
        </p:nvSpPr>
        <p:spPr>
          <a:xfrm>
            <a:off x="827088" y="3860800"/>
            <a:ext cx="2665412" cy="863600"/>
          </a:xfrm>
          <a:prstGeom prst="rect">
            <a:avLst/>
          </a:prstGeom>
        </p:spPr>
        <p:style>
          <a:lnRef idx="1">
            <a:schemeClr val="accent2"/>
          </a:lnRef>
          <a:fillRef idx="2">
            <a:schemeClr val="accent2"/>
          </a:fillRef>
          <a:effectRef idx="1">
            <a:schemeClr val="accent2"/>
          </a:effectRef>
          <a:fontRef idx="minor">
            <a:schemeClr val="dk1"/>
          </a:fontRef>
        </p:style>
        <p:txBody>
          <a:bodyPr anchor="ctr"/>
          <a:lstStyle/>
          <a:p>
            <a:pPr algn="ctr">
              <a:defRPr/>
            </a:pPr>
            <a:r>
              <a:rPr lang="en-GB" b="1" dirty="0">
                <a:latin typeface="Arial" pitchFamily="34" charset="0"/>
                <a:cs typeface="Arial" pitchFamily="34" charset="0"/>
              </a:rPr>
              <a:t>Father</a:t>
            </a:r>
            <a:endParaRPr lang="en-GB" b="1" dirty="0"/>
          </a:p>
        </p:txBody>
      </p:sp>
      <p:sp>
        <p:nvSpPr>
          <p:cNvPr id="7" name="Rectangle 6"/>
          <p:cNvSpPr/>
          <p:nvPr/>
        </p:nvSpPr>
        <p:spPr>
          <a:xfrm>
            <a:off x="827088" y="5013325"/>
            <a:ext cx="2665412" cy="863600"/>
          </a:xfrm>
          <a:prstGeom prst="rect">
            <a:avLst/>
          </a:prstGeom>
        </p:spPr>
        <p:style>
          <a:lnRef idx="1">
            <a:schemeClr val="accent2"/>
          </a:lnRef>
          <a:fillRef idx="2">
            <a:schemeClr val="accent2"/>
          </a:fillRef>
          <a:effectRef idx="1">
            <a:schemeClr val="accent2"/>
          </a:effectRef>
          <a:fontRef idx="minor">
            <a:schemeClr val="dk1"/>
          </a:fontRef>
        </p:style>
        <p:txBody>
          <a:bodyPr anchor="ctr"/>
          <a:lstStyle/>
          <a:p>
            <a:pPr algn="ctr">
              <a:defRPr/>
            </a:pPr>
            <a:r>
              <a:rPr lang="en-GB" b="1" dirty="0">
                <a:latin typeface="Arial" pitchFamily="34" charset="0"/>
                <a:cs typeface="Arial" pitchFamily="34" charset="0"/>
              </a:rPr>
              <a:t>Grandmother</a:t>
            </a:r>
            <a:endParaRPr lang="en-GB" b="1" dirty="0"/>
          </a:p>
        </p:txBody>
      </p:sp>
      <p:sp>
        <p:nvSpPr>
          <p:cNvPr id="8" name="Rectangle 7"/>
          <p:cNvSpPr/>
          <p:nvPr/>
        </p:nvSpPr>
        <p:spPr>
          <a:xfrm>
            <a:off x="5508625" y="2708275"/>
            <a:ext cx="2663825" cy="865188"/>
          </a:xfrm>
          <a:prstGeom prst="rect">
            <a:avLst/>
          </a:prstGeom>
        </p:spPr>
        <p:style>
          <a:lnRef idx="1">
            <a:schemeClr val="accent2"/>
          </a:lnRef>
          <a:fillRef idx="2">
            <a:schemeClr val="accent2"/>
          </a:fillRef>
          <a:effectRef idx="1">
            <a:schemeClr val="accent2"/>
          </a:effectRef>
          <a:fontRef idx="minor">
            <a:schemeClr val="dk1"/>
          </a:fontRef>
        </p:style>
        <p:txBody>
          <a:bodyPr anchor="ctr"/>
          <a:lstStyle/>
          <a:p>
            <a:pPr algn="ctr">
              <a:defRPr/>
            </a:pPr>
            <a:r>
              <a:rPr lang="en-GB" b="1" dirty="0">
                <a:latin typeface="Arial" pitchFamily="34" charset="0"/>
                <a:cs typeface="Arial" pitchFamily="34" charset="0"/>
              </a:rPr>
              <a:t>Tea room</a:t>
            </a:r>
            <a:endParaRPr lang="en-GB" b="1" dirty="0"/>
          </a:p>
        </p:txBody>
      </p:sp>
      <p:sp>
        <p:nvSpPr>
          <p:cNvPr id="9" name="Rectangle 8"/>
          <p:cNvSpPr/>
          <p:nvPr/>
        </p:nvSpPr>
        <p:spPr>
          <a:xfrm>
            <a:off x="5508625" y="3860800"/>
            <a:ext cx="2663825" cy="863600"/>
          </a:xfrm>
          <a:prstGeom prst="rect">
            <a:avLst/>
          </a:prstGeom>
        </p:spPr>
        <p:style>
          <a:lnRef idx="1">
            <a:schemeClr val="accent2"/>
          </a:lnRef>
          <a:fillRef idx="2">
            <a:schemeClr val="accent2"/>
          </a:fillRef>
          <a:effectRef idx="1">
            <a:schemeClr val="accent2"/>
          </a:effectRef>
          <a:fontRef idx="minor">
            <a:schemeClr val="dk1"/>
          </a:fontRef>
        </p:style>
        <p:txBody>
          <a:bodyPr anchor="ctr"/>
          <a:lstStyle/>
          <a:p>
            <a:pPr algn="ctr">
              <a:defRPr/>
            </a:pPr>
            <a:r>
              <a:rPr lang="en-GB" b="1" dirty="0">
                <a:latin typeface="Arial" pitchFamily="34" charset="0"/>
                <a:cs typeface="Arial" pitchFamily="34" charset="0"/>
              </a:rPr>
              <a:t>Schoolyard</a:t>
            </a:r>
            <a:endParaRPr lang="en-GB" b="1" dirty="0"/>
          </a:p>
        </p:txBody>
      </p:sp>
      <p:sp>
        <p:nvSpPr>
          <p:cNvPr id="10" name="Rectangle 9"/>
          <p:cNvSpPr/>
          <p:nvPr/>
        </p:nvSpPr>
        <p:spPr>
          <a:xfrm>
            <a:off x="5508625" y="5013325"/>
            <a:ext cx="2663825" cy="863600"/>
          </a:xfrm>
          <a:prstGeom prst="rect">
            <a:avLst/>
          </a:prstGeom>
        </p:spPr>
        <p:style>
          <a:lnRef idx="1">
            <a:schemeClr val="accent2"/>
          </a:lnRef>
          <a:fillRef idx="2">
            <a:schemeClr val="accent2"/>
          </a:fillRef>
          <a:effectRef idx="1">
            <a:schemeClr val="accent2"/>
          </a:effectRef>
          <a:fontRef idx="minor">
            <a:schemeClr val="dk1"/>
          </a:fontRef>
        </p:style>
        <p:txBody>
          <a:bodyPr anchor="ctr"/>
          <a:lstStyle/>
          <a:p>
            <a:pPr algn="ctr">
              <a:defRPr/>
            </a:pPr>
            <a:r>
              <a:rPr lang="en-GB" b="1" dirty="0">
                <a:latin typeface="Arial" pitchFamily="34" charset="0"/>
                <a:cs typeface="Arial" pitchFamily="34" charset="0"/>
              </a:rPr>
              <a:t>Football match</a:t>
            </a:r>
            <a:endParaRPr lang="en-GB" b="1" dirty="0"/>
          </a:p>
        </p:txBody>
      </p:sp>
    </p:spTree>
    <p:extLst>
      <p:ext uri="{BB962C8B-B14F-4D97-AF65-F5344CB8AC3E}">
        <p14:creationId xmlns:p14="http://schemas.microsoft.com/office/powerpoint/2010/main" val="285709036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Matching 2 </a:t>
            </a:r>
          </a:p>
        </p:txBody>
      </p:sp>
      <p:sp>
        <p:nvSpPr>
          <p:cNvPr id="3" name="Text Placeholder 2"/>
          <p:cNvSpPr>
            <a:spLocks noGrp="1"/>
          </p:cNvSpPr>
          <p:nvPr>
            <p:ph type="body" sz="quarter" idx="10"/>
          </p:nvPr>
        </p:nvSpPr>
        <p:spPr>
          <a:xfrm>
            <a:off x="360000" y="2492896"/>
            <a:ext cx="8424000" cy="3987104"/>
          </a:xfrm>
        </p:spPr>
        <p:txBody>
          <a:bodyPr/>
          <a:lstStyle/>
          <a:p>
            <a:pPr marL="0" indent="0">
              <a:buNone/>
            </a:pPr>
            <a:r>
              <a:rPr lang="en-GB" dirty="0"/>
              <a:t>Match each arrow to the force it represents.</a:t>
            </a:r>
          </a:p>
          <a:p>
            <a:pPr>
              <a:buNone/>
            </a:pPr>
            <a:endParaRPr lang="en-GB" dirty="0"/>
          </a:p>
          <a:p>
            <a:pPr>
              <a:buNone/>
            </a:pPr>
            <a:endParaRPr lang="en-GB" dirty="0"/>
          </a:p>
          <a:p>
            <a:pPr>
              <a:buNone/>
            </a:pPr>
            <a:endParaRPr lang="en-GB" dirty="0"/>
          </a:p>
        </p:txBody>
      </p:sp>
      <p:sp>
        <p:nvSpPr>
          <p:cNvPr id="4" name="TextBox 3"/>
          <p:cNvSpPr txBox="1"/>
          <p:nvPr/>
        </p:nvSpPr>
        <p:spPr>
          <a:xfrm>
            <a:off x="395536" y="3780329"/>
            <a:ext cx="1944216" cy="584775"/>
          </a:xfrm>
          <a:prstGeom prst="rect">
            <a:avLst/>
          </a:prstGeom>
          <a:noFill/>
          <a:ln w="12700">
            <a:solidFill>
              <a:schemeClr val="tx1"/>
            </a:solidFill>
          </a:ln>
        </p:spPr>
        <p:txBody>
          <a:bodyPr wrap="square" rtlCol="0">
            <a:spAutoFit/>
          </a:bodyPr>
          <a:lstStyle/>
          <a:p>
            <a:pPr algn="ctr"/>
            <a:endParaRPr lang="en-GB" sz="3200" dirty="0"/>
          </a:p>
        </p:txBody>
      </p:sp>
      <p:sp>
        <p:nvSpPr>
          <p:cNvPr id="5" name="TextBox 4"/>
          <p:cNvSpPr txBox="1"/>
          <p:nvPr/>
        </p:nvSpPr>
        <p:spPr>
          <a:xfrm>
            <a:off x="395536" y="5949280"/>
            <a:ext cx="1944216" cy="584775"/>
          </a:xfrm>
          <a:prstGeom prst="rect">
            <a:avLst/>
          </a:prstGeom>
          <a:noFill/>
          <a:ln w="12700">
            <a:solidFill>
              <a:schemeClr val="tx1"/>
            </a:solidFill>
          </a:ln>
        </p:spPr>
        <p:txBody>
          <a:bodyPr wrap="square" rtlCol="0">
            <a:spAutoFit/>
          </a:bodyPr>
          <a:lstStyle/>
          <a:p>
            <a:pPr algn="ctr"/>
            <a:endParaRPr lang="en-GB" sz="3200" dirty="0"/>
          </a:p>
        </p:txBody>
      </p:sp>
      <p:sp>
        <p:nvSpPr>
          <p:cNvPr id="6" name="TextBox 5"/>
          <p:cNvSpPr txBox="1"/>
          <p:nvPr/>
        </p:nvSpPr>
        <p:spPr>
          <a:xfrm>
            <a:off x="395536" y="4500409"/>
            <a:ext cx="1944216" cy="584775"/>
          </a:xfrm>
          <a:prstGeom prst="rect">
            <a:avLst/>
          </a:prstGeom>
          <a:noFill/>
          <a:ln w="12700">
            <a:solidFill>
              <a:schemeClr val="tx1"/>
            </a:solidFill>
          </a:ln>
        </p:spPr>
        <p:txBody>
          <a:bodyPr wrap="square" rtlCol="0">
            <a:spAutoFit/>
          </a:bodyPr>
          <a:lstStyle/>
          <a:p>
            <a:pPr algn="ctr"/>
            <a:endParaRPr lang="en-GB" sz="3200" dirty="0"/>
          </a:p>
        </p:txBody>
      </p:sp>
      <p:sp>
        <p:nvSpPr>
          <p:cNvPr id="7" name="TextBox 6"/>
          <p:cNvSpPr txBox="1"/>
          <p:nvPr/>
        </p:nvSpPr>
        <p:spPr>
          <a:xfrm>
            <a:off x="5076056" y="5949280"/>
            <a:ext cx="2808312" cy="584775"/>
          </a:xfrm>
          <a:prstGeom prst="rect">
            <a:avLst/>
          </a:prstGeom>
          <a:noFill/>
          <a:ln w="12700">
            <a:solidFill>
              <a:schemeClr val="tx1"/>
            </a:solidFill>
          </a:ln>
        </p:spPr>
        <p:txBody>
          <a:bodyPr wrap="square" rtlCol="0">
            <a:spAutoFit/>
          </a:bodyPr>
          <a:lstStyle/>
          <a:p>
            <a:pPr algn="ctr"/>
            <a:r>
              <a:rPr lang="en-GB" sz="3200" dirty="0"/>
              <a:t>thrust</a:t>
            </a:r>
          </a:p>
        </p:txBody>
      </p:sp>
      <p:sp>
        <p:nvSpPr>
          <p:cNvPr id="8" name="TextBox 7"/>
          <p:cNvSpPr txBox="1"/>
          <p:nvPr/>
        </p:nvSpPr>
        <p:spPr>
          <a:xfrm>
            <a:off x="5076056" y="5229200"/>
            <a:ext cx="2808312" cy="584775"/>
          </a:xfrm>
          <a:prstGeom prst="rect">
            <a:avLst/>
          </a:prstGeom>
          <a:noFill/>
          <a:ln w="12700">
            <a:solidFill>
              <a:schemeClr val="tx1"/>
            </a:solidFill>
          </a:ln>
        </p:spPr>
        <p:txBody>
          <a:bodyPr wrap="square" rtlCol="0">
            <a:spAutoFit/>
          </a:bodyPr>
          <a:lstStyle/>
          <a:p>
            <a:pPr algn="ctr"/>
            <a:r>
              <a:rPr lang="en-GB" sz="3200" dirty="0"/>
              <a:t>weight</a:t>
            </a:r>
          </a:p>
        </p:txBody>
      </p:sp>
      <p:sp>
        <p:nvSpPr>
          <p:cNvPr id="9" name="TextBox 8"/>
          <p:cNvSpPr txBox="1"/>
          <p:nvPr/>
        </p:nvSpPr>
        <p:spPr>
          <a:xfrm>
            <a:off x="5076056" y="3780329"/>
            <a:ext cx="2808312" cy="584775"/>
          </a:xfrm>
          <a:prstGeom prst="rect">
            <a:avLst/>
          </a:prstGeom>
          <a:noFill/>
          <a:ln w="12700">
            <a:solidFill>
              <a:schemeClr val="tx1"/>
            </a:solidFill>
          </a:ln>
        </p:spPr>
        <p:txBody>
          <a:bodyPr wrap="square" rtlCol="0">
            <a:spAutoFit/>
          </a:bodyPr>
          <a:lstStyle/>
          <a:p>
            <a:pPr algn="ctr"/>
            <a:r>
              <a:rPr lang="en-GB" sz="3200" dirty="0"/>
              <a:t>drag</a:t>
            </a:r>
          </a:p>
        </p:txBody>
      </p:sp>
      <p:sp>
        <p:nvSpPr>
          <p:cNvPr id="11" name="TextBox 10"/>
          <p:cNvSpPr txBox="1"/>
          <p:nvPr/>
        </p:nvSpPr>
        <p:spPr>
          <a:xfrm>
            <a:off x="467544" y="3060249"/>
            <a:ext cx="1944216" cy="584775"/>
          </a:xfrm>
          <a:prstGeom prst="rect">
            <a:avLst/>
          </a:prstGeom>
          <a:noFill/>
          <a:ln w="12700">
            <a:noFill/>
          </a:ln>
        </p:spPr>
        <p:txBody>
          <a:bodyPr wrap="square" rtlCol="0">
            <a:spAutoFit/>
          </a:bodyPr>
          <a:lstStyle/>
          <a:p>
            <a:pPr algn="ctr"/>
            <a:r>
              <a:rPr lang="en-GB" sz="3200" b="1" dirty="0"/>
              <a:t>Arrow</a:t>
            </a:r>
          </a:p>
        </p:txBody>
      </p:sp>
      <p:sp>
        <p:nvSpPr>
          <p:cNvPr id="12" name="TextBox 11"/>
          <p:cNvSpPr txBox="1"/>
          <p:nvPr/>
        </p:nvSpPr>
        <p:spPr>
          <a:xfrm>
            <a:off x="5076056" y="3068960"/>
            <a:ext cx="2808312" cy="584775"/>
          </a:xfrm>
          <a:prstGeom prst="rect">
            <a:avLst/>
          </a:prstGeom>
          <a:noFill/>
          <a:ln w="12700">
            <a:noFill/>
          </a:ln>
        </p:spPr>
        <p:txBody>
          <a:bodyPr wrap="square" rtlCol="0">
            <a:spAutoFit/>
          </a:bodyPr>
          <a:lstStyle/>
          <a:p>
            <a:pPr algn="ctr"/>
            <a:r>
              <a:rPr lang="en-GB" sz="3200" b="1" dirty="0"/>
              <a:t>Force name</a:t>
            </a:r>
          </a:p>
        </p:txBody>
      </p:sp>
      <p:cxnSp>
        <p:nvCxnSpPr>
          <p:cNvPr id="14" name="Straight Arrow Connector 13"/>
          <p:cNvCxnSpPr/>
          <p:nvPr/>
        </p:nvCxnSpPr>
        <p:spPr>
          <a:xfrm>
            <a:off x="2843808" y="4077072"/>
            <a:ext cx="1728192" cy="0"/>
          </a:xfrm>
          <a:prstGeom prst="straightConnector1">
            <a:avLst/>
          </a:prstGeom>
          <a:ln w="57150">
            <a:headEnd type="arrow"/>
            <a:tailEnd type="arrow"/>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p:nvPr/>
        </p:nvCxnSpPr>
        <p:spPr>
          <a:xfrm>
            <a:off x="2843808" y="4797152"/>
            <a:ext cx="1728192" cy="0"/>
          </a:xfrm>
          <a:prstGeom prst="straightConnector1">
            <a:avLst/>
          </a:prstGeom>
          <a:ln w="57150">
            <a:headEnd type="arrow"/>
            <a:tailEnd type="arrow"/>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p:nvPr/>
        </p:nvCxnSpPr>
        <p:spPr>
          <a:xfrm>
            <a:off x="2843808" y="6237312"/>
            <a:ext cx="1728192" cy="0"/>
          </a:xfrm>
          <a:prstGeom prst="straightConnector1">
            <a:avLst/>
          </a:prstGeom>
          <a:ln w="57150">
            <a:headEnd type="arrow"/>
            <a:tailEnd type="arrow"/>
          </a:ln>
        </p:spPr>
        <p:style>
          <a:lnRef idx="1">
            <a:schemeClr val="accent1"/>
          </a:lnRef>
          <a:fillRef idx="0">
            <a:schemeClr val="accent1"/>
          </a:fillRef>
          <a:effectRef idx="0">
            <a:schemeClr val="accent1"/>
          </a:effectRef>
          <a:fontRef idx="minor">
            <a:schemeClr val="tx1"/>
          </a:fontRef>
        </p:style>
      </p:cxnSp>
      <p:sp>
        <p:nvSpPr>
          <p:cNvPr id="18" name="TextBox 17"/>
          <p:cNvSpPr txBox="1"/>
          <p:nvPr/>
        </p:nvSpPr>
        <p:spPr>
          <a:xfrm>
            <a:off x="395536" y="5220489"/>
            <a:ext cx="1944216" cy="584775"/>
          </a:xfrm>
          <a:prstGeom prst="rect">
            <a:avLst/>
          </a:prstGeom>
          <a:noFill/>
          <a:ln w="12700">
            <a:solidFill>
              <a:schemeClr val="tx1"/>
            </a:solidFill>
          </a:ln>
        </p:spPr>
        <p:txBody>
          <a:bodyPr wrap="square" rtlCol="0">
            <a:spAutoFit/>
          </a:bodyPr>
          <a:lstStyle/>
          <a:p>
            <a:pPr algn="ctr"/>
            <a:endParaRPr lang="en-GB" sz="3200" dirty="0"/>
          </a:p>
        </p:txBody>
      </p:sp>
      <p:sp>
        <p:nvSpPr>
          <p:cNvPr id="19" name="TextBox 18"/>
          <p:cNvSpPr txBox="1"/>
          <p:nvPr/>
        </p:nvSpPr>
        <p:spPr>
          <a:xfrm>
            <a:off x="5076056" y="4500409"/>
            <a:ext cx="2808312" cy="584775"/>
          </a:xfrm>
          <a:prstGeom prst="rect">
            <a:avLst/>
          </a:prstGeom>
          <a:noFill/>
          <a:ln w="12700">
            <a:solidFill>
              <a:schemeClr val="tx1"/>
            </a:solidFill>
          </a:ln>
        </p:spPr>
        <p:txBody>
          <a:bodyPr wrap="square" rtlCol="0">
            <a:spAutoFit/>
          </a:bodyPr>
          <a:lstStyle/>
          <a:p>
            <a:pPr algn="ctr"/>
            <a:r>
              <a:rPr lang="en-GB" sz="3200" dirty="0"/>
              <a:t>reactive</a:t>
            </a:r>
          </a:p>
        </p:txBody>
      </p:sp>
      <p:cxnSp>
        <p:nvCxnSpPr>
          <p:cNvPr id="20" name="Straight Arrow Connector 19"/>
          <p:cNvCxnSpPr/>
          <p:nvPr/>
        </p:nvCxnSpPr>
        <p:spPr>
          <a:xfrm>
            <a:off x="2915816" y="5517232"/>
            <a:ext cx="1728192" cy="0"/>
          </a:xfrm>
          <a:prstGeom prst="straightConnector1">
            <a:avLst/>
          </a:prstGeom>
          <a:ln w="57150">
            <a:headEnd type="arrow"/>
            <a:tailEnd type="arrow"/>
          </a:ln>
        </p:spPr>
        <p:style>
          <a:lnRef idx="1">
            <a:schemeClr val="accent1"/>
          </a:lnRef>
          <a:fillRef idx="0">
            <a:schemeClr val="accent1"/>
          </a:fillRef>
          <a:effectRef idx="0">
            <a:schemeClr val="accent1"/>
          </a:effectRef>
          <a:fontRef idx="minor">
            <a:schemeClr val="tx1"/>
          </a:fontRef>
        </p:style>
      </p:cxnSp>
      <p:cxnSp>
        <p:nvCxnSpPr>
          <p:cNvPr id="23" name="Straight Arrow Connector 22"/>
          <p:cNvCxnSpPr/>
          <p:nvPr/>
        </p:nvCxnSpPr>
        <p:spPr>
          <a:xfrm flipV="1">
            <a:off x="6444208" y="332656"/>
            <a:ext cx="0" cy="432048"/>
          </a:xfrm>
          <a:prstGeom prst="straightConnector1">
            <a:avLst/>
          </a:prstGeom>
          <a:ln w="57150">
            <a:tailEnd type="arrow"/>
          </a:ln>
        </p:spPr>
        <p:style>
          <a:lnRef idx="1">
            <a:schemeClr val="accent1"/>
          </a:lnRef>
          <a:fillRef idx="0">
            <a:schemeClr val="accent1"/>
          </a:fillRef>
          <a:effectRef idx="0">
            <a:schemeClr val="accent1"/>
          </a:effectRef>
          <a:fontRef idx="minor">
            <a:schemeClr val="tx1"/>
          </a:fontRef>
        </p:style>
      </p:cxnSp>
      <p:grpSp>
        <p:nvGrpSpPr>
          <p:cNvPr id="10" name="Group 30"/>
          <p:cNvGrpSpPr/>
          <p:nvPr/>
        </p:nvGrpSpPr>
        <p:grpSpPr>
          <a:xfrm>
            <a:off x="3887416" y="323945"/>
            <a:ext cx="5256584" cy="2321678"/>
            <a:chOff x="3419872" y="323945"/>
            <a:chExt cx="5256584" cy="2321678"/>
          </a:xfrm>
        </p:grpSpPr>
        <p:pic>
          <p:nvPicPr>
            <p:cNvPr id="28674" name="Picture 2" descr="https://encrypted-tbn2.gstatic.com/images?q=tbn:ANd9GcRsvSNV30hpnwKZ6JgKl7kV4tmTTnvyPLC2BmqrGbsirxKRMn237UaOMFmN"/>
            <p:cNvPicPr>
              <a:picLocks noChangeAspect="1" noChangeArrowheads="1"/>
            </p:cNvPicPr>
            <p:nvPr/>
          </p:nvPicPr>
          <p:blipFill>
            <a:blip r:embed="rId3" cstate="print"/>
            <a:srcRect/>
            <a:stretch>
              <a:fillRect/>
            </a:stretch>
          </p:blipFill>
          <p:spPr bwMode="auto">
            <a:xfrm>
              <a:off x="4427984" y="836712"/>
              <a:ext cx="3019425" cy="1514475"/>
            </a:xfrm>
            <a:prstGeom prst="rect">
              <a:avLst/>
            </a:prstGeom>
            <a:noFill/>
          </p:spPr>
        </p:pic>
        <p:cxnSp>
          <p:nvCxnSpPr>
            <p:cNvPr id="22" name="Straight Arrow Connector 21"/>
            <p:cNvCxnSpPr/>
            <p:nvPr/>
          </p:nvCxnSpPr>
          <p:spPr>
            <a:xfrm flipH="1">
              <a:off x="5796136" y="2060848"/>
              <a:ext cx="0" cy="432048"/>
            </a:xfrm>
            <a:prstGeom prst="straightConnector1">
              <a:avLst/>
            </a:prstGeom>
            <a:ln w="57150">
              <a:tailEnd type="arrow"/>
            </a:ln>
          </p:spPr>
          <p:style>
            <a:lnRef idx="1">
              <a:schemeClr val="accent1"/>
            </a:lnRef>
            <a:fillRef idx="0">
              <a:schemeClr val="accent1"/>
            </a:fillRef>
            <a:effectRef idx="0">
              <a:schemeClr val="accent1"/>
            </a:effectRef>
            <a:fontRef idx="minor">
              <a:schemeClr val="tx1"/>
            </a:fontRef>
          </p:style>
        </p:cxnSp>
        <p:cxnSp>
          <p:nvCxnSpPr>
            <p:cNvPr id="24" name="Straight Arrow Connector 23"/>
            <p:cNvCxnSpPr/>
            <p:nvPr/>
          </p:nvCxnSpPr>
          <p:spPr>
            <a:xfrm rot="5400000" flipV="1">
              <a:off x="7740352" y="1340768"/>
              <a:ext cx="0" cy="432048"/>
            </a:xfrm>
            <a:prstGeom prst="straightConnector1">
              <a:avLst/>
            </a:prstGeom>
            <a:ln w="57150">
              <a:tailEnd type="arrow"/>
            </a:ln>
          </p:spPr>
          <p:style>
            <a:lnRef idx="1">
              <a:schemeClr val="accent1"/>
            </a:lnRef>
            <a:fillRef idx="0">
              <a:schemeClr val="accent1"/>
            </a:fillRef>
            <a:effectRef idx="0">
              <a:schemeClr val="accent1"/>
            </a:effectRef>
            <a:fontRef idx="minor">
              <a:schemeClr val="tx1"/>
            </a:fontRef>
          </p:style>
        </p:cxnSp>
        <p:cxnSp>
          <p:nvCxnSpPr>
            <p:cNvPr id="25" name="Straight Arrow Connector 24"/>
            <p:cNvCxnSpPr/>
            <p:nvPr/>
          </p:nvCxnSpPr>
          <p:spPr>
            <a:xfrm rot="16200000" flipV="1">
              <a:off x="4067944" y="1340768"/>
              <a:ext cx="0" cy="432048"/>
            </a:xfrm>
            <a:prstGeom prst="straightConnector1">
              <a:avLst/>
            </a:prstGeom>
            <a:ln w="57150">
              <a:tailEnd type="arrow"/>
            </a:ln>
          </p:spPr>
          <p:style>
            <a:lnRef idx="1">
              <a:schemeClr val="accent1"/>
            </a:lnRef>
            <a:fillRef idx="0">
              <a:schemeClr val="accent1"/>
            </a:fillRef>
            <a:effectRef idx="0">
              <a:schemeClr val="accent1"/>
            </a:effectRef>
            <a:fontRef idx="minor">
              <a:schemeClr val="tx1"/>
            </a:fontRef>
          </p:style>
        </p:cxnSp>
        <p:sp>
          <p:nvSpPr>
            <p:cNvPr id="27" name="TextBox 26"/>
            <p:cNvSpPr txBox="1"/>
            <p:nvPr/>
          </p:nvSpPr>
          <p:spPr>
            <a:xfrm>
              <a:off x="5400600" y="323945"/>
              <a:ext cx="720080" cy="584775"/>
            </a:xfrm>
            <a:prstGeom prst="rect">
              <a:avLst/>
            </a:prstGeom>
            <a:noFill/>
          </p:spPr>
          <p:txBody>
            <a:bodyPr wrap="square" rtlCol="0">
              <a:spAutoFit/>
            </a:bodyPr>
            <a:lstStyle/>
            <a:p>
              <a:r>
                <a:rPr lang="en-GB" sz="3200" dirty="0"/>
                <a:t>A</a:t>
              </a:r>
            </a:p>
          </p:txBody>
        </p:sp>
        <p:sp>
          <p:nvSpPr>
            <p:cNvPr id="28" name="TextBox 27"/>
            <p:cNvSpPr txBox="1"/>
            <p:nvPr/>
          </p:nvSpPr>
          <p:spPr>
            <a:xfrm>
              <a:off x="5940152" y="2060848"/>
              <a:ext cx="720080" cy="584775"/>
            </a:xfrm>
            <a:prstGeom prst="rect">
              <a:avLst/>
            </a:prstGeom>
            <a:noFill/>
          </p:spPr>
          <p:txBody>
            <a:bodyPr wrap="square" rtlCol="0">
              <a:spAutoFit/>
            </a:bodyPr>
            <a:lstStyle/>
            <a:p>
              <a:r>
                <a:rPr lang="en-GB" sz="3200" dirty="0"/>
                <a:t>D</a:t>
              </a:r>
            </a:p>
          </p:txBody>
        </p:sp>
        <p:sp>
          <p:nvSpPr>
            <p:cNvPr id="29" name="TextBox 28"/>
            <p:cNvSpPr txBox="1"/>
            <p:nvPr/>
          </p:nvSpPr>
          <p:spPr>
            <a:xfrm>
              <a:off x="7956376" y="1196752"/>
              <a:ext cx="720080" cy="584775"/>
            </a:xfrm>
            <a:prstGeom prst="rect">
              <a:avLst/>
            </a:prstGeom>
            <a:noFill/>
          </p:spPr>
          <p:txBody>
            <a:bodyPr wrap="square" rtlCol="0">
              <a:spAutoFit/>
            </a:bodyPr>
            <a:lstStyle/>
            <a:p>
              <a:r>
                <a:rPr lang="en-GB" sz="3200" dirty="0"/>
                <a:t>C</a:t>
              </a:r>
            </a:p>
          </p:txBody>
        </p:sp>
        <p:sp>
          <p:nvSpPr>
            <p:cNvPr id="30" name="TextBox 29"/>
            <p:cNvSpPr txBox="1"/>
            <p:nvPr/>
          </p:nvSpPr>
          <p:spPr>
            <a:xfrm>
              <a:off x="3419872" y="1196752"/>
              <a:ext cx="720080" cy="584775"/>
            </a:xfrm>
            <a:prstGeom prst="rect">
              <a:avLst/>
            </a:prstGeom>
            <a:noFill/>
          </p:spPr>
          <p:txBody>
            <a:bodyPr wrap="square" rtlCol="0">
              <a:spAutoFit/>
            </a:bodyPr>
            <a:lstStyle/>
            <a:p>
              <a:r>
                <a:rPr lang="en-GB" sz="3200" dirty="0"/>
                <a:t>B</a:t>
              </a:r>
            </a:p>
          </p:txBody>
        </p:sp>
      </p:grpSp>
    </p:spTree>
    <p:extLst>
      <p:ext uri="{BB962C8B-B14F-4D97-AF65-F5344CB8AC3E}">
        <p14:creationId xmlns:p14="http://schemas.microsoft.com/office/powerpoint/2010/main" val="143392350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Matching 2</a:t>
            </a:r>
          </a:p>
        </p:txBody>
      </p:sp>
      <p:sp>
        <p:nvSpPr>
          <p:cNvPr id="3" name="Text Placeholder 2"/>
          <p:cNvSpPr>
            <a:spLocks noGrp="1"/>
          </p:cNvSpPr>
          <p:nvPr>
            <p:ph type="body" sz="quarter" idx="10"/>
          </p:nvPr>
        </p:nvSpPr>
        <p:spPr>
          <a:xfrm>
            <a:off x="360000" y="2492896"/>
            <a:ext cx="8424000" cy="3987104"/>
          </a:xfrm>
        </p:spPr>
        <p:txBody>
          <a:bodyPr/>
          <a:lstStyle/>
          <a:p>
            <a:pPr marL="0" indent="0">
              <a:buNone/>
            </a:pPr>
            <a:r>
              <a:rPr lang="en-GB" dirty="0"/>
              <a:t>Match each arrow to the force it represents.</a:t>
            </a:r>
          </a:p>
          <a:p>
            <a:pPr>
              <a:buNone/>
            </a:pPr>
            <a:endParaRPr lang="en-GB" dirty="0"/>
          </a:p>
          <a:p>
            <a:pPr>
              <a:buNone/>
            </a:pPr>
            <a:endParaRPr lang="en-GB" dirty="0"/>
          </a:p>
          <a:p>
            <a:pPr>
              <a:buNone/>
            </a:pPr>
            <a:endParaRPr lang="en-GB" dirty="0"/>
          </a:p>
        </p:txBody>
      </p:sp>
      <p:sp>
        <p:nvSpPr>
          <p:cNvPr id="4" name="TextBox 3"/>
          <p:cNvSpPr txBox="1"/>
          <p:nvPr/>
        </p:nvSpPr>
        <p:spPr>
          <a:xfrm>
            <a:off x="395536" y="3780329"/>
            <a:ext cx="1944216" cy="584775"/>
          </a:xfrm>
          <a:prstGeom prst="rect">
            <a:avLst/>
          </a:prstGeom>
          <a:noFill/>
          <a:ln w="12700">
            <a:solidFill>
              <a:schemeClr val="tx1"/>
            </a:solidFill>
          </a:ln>
        </p:spPr>
        <p:txBody>
          <a:bodyPr wrap="square" rtlCol="0">
            <a:spAutoFit/>
          </a:bodyPr>
          <a:lstStyle/>
          <a:p>
            <a:pPr algn="ctr"/>
            <a:r>
              <a:rPr lang="en-GB" sz="3200" dirty="0"/>
              <a:t>A</a:t>
            </a:r>
          </a:p>
        </p:txBody>
      </p:sp>
      <p:sp>
        <p:nvSpPr>
          <p:cNvPr id="5" name="TextBox 4"/>
          <p:cNvSpPr txBox="1"/>
          <p:nvPr/>
        </p:nvSpPr>
        <p:spPr>
          <a:xfrm>
            <a:off x="395536" y="5949280"/>
            <a:ext cx="1944216" cy="584775"/>
          </a:xfrm>
          <a:prstGeom prst="rect">
            <a:avLst/>
          </a:prstGeom>
          <a:noFill/>
          <a:ln w="12700">
            <a:solidFill>
              <a:schemeClr val="tx1"/>
            </a:solidFill>
          </a:ln>
        </p:spPr>
        <p:txBody>
          <a:bodyPr wrap="square" rtlCol="0">
            <a:spAutoFit/>
          </a:bodyPr>
          <a:lstStyle/>
          <a:p>
            <a:pPr algn="ctr"/>
            <a:r>
              <a:rPr lang="en-GB" sz="3200" dirty="0"/>
              <a:t>D </a:t>
            </a:r>
          </a:p>
        </p:txBody>
      </p:sp>
      <p:sp>
        <p:nvSpPr>
          <p:cNvPr id="6" name="TextBox 5"/>
          <p:cNvSpPr txBox="1"/>
          <p:nvPr/>
        </p:nvSpPr>
        <p:spPr>
          <a:xfrm>
            <a:off x="395536" y="4500409"/>
            <a:ext cx="1944216" cy="584775"/>
          </a:xfrm>
          <a:prstGeom prst="rect">
            <a:avLst/>
          </a:prstGeom>
          <a:noFill/>
          <a:ln w="12700">
            <a:solidFill>
              <a:schemeClr val="tx1"/>
            </a:solidFill>
          </a:ln>
        </p:spPr>
        <p:txBody>
          <a:bodyPr wrap="square" rtlCol="0">
            <a:spAutoFit/>
          </a:bodyPr>
          <a:lstStyle/>
          <a:p>
            <a:pPr algn="ctr"/>
            <a:r>
              <a:rPr lang="en-GB" sz="3200" dirty="0"/>
              <a:t>B</a:t>
            </a:r>
          </a:p>
        </p:txBody>
      </p:sp>
      <p:sp>
        <p:nvSpPr>
          <p:cNvPr id="7" name="TextBox 6"/>
          <p:cNvSpPr txBox="1"/>
          <p:nvPr/>
        </p:nvSpPr>
        <p:spPr>
          <a:xfrm>
            <a:off x="5076056" y="5949280"/>
            <a:ext cx="2808312" cy="584775"/>
          </a:xfrm>
          <a:prstGeom prst="rect">
            <a:avLst/>
          </a:prstGeom>
          <a:noFill/>
          <a:ln w="12700">
            <a:solidFill>
              <a:schemeClr val="tx1"/>
            </a:solidFill>
          </a:ln>
        </p:spPr>
        <p:txBody>
          <a:bodyPr wrap="square" rtlCol="0">
            <a:spAutoFit/>
          </a:bodyPr>
          <a:lstStyle/>
          <a:p>
            <a:pPr algn="ctr"/>
            <a:r>
              <a:rPr lang="en-GB" sz="3200" dirty="0"/>
              <a:t>thrust</a:t>
            </a:r>
          </a:p>
        </p:txBody>
      </p:sp>
      <p:sp>
        <p:nvSpPr>
          <p:cNvPr id="8" name="TextBox 7"/>
          <p:cNvSpPr txBox="1"/>
          <p:nvPr/>
        </p:nvSpPr>
        <p:spPr>
          <a:xfrm>
            <a:off x="5076056" y="5229200"/>
            <a:ext cx="2808312" cy="584775"/>
          </a:xfrm>
          <a:prstGeom prst="rect">
            <a:avLst/>
          </a:prstGeom>
          <a:noFill/>
          <a:ln w="12700">
            <a:solidFill>
              <a:schemeClr val="tx1"/>
            </a:solidFill>
          </a:ln>
        </p:spPr>
        <p:txBody>
          <a:bodyPr wrap="square" rtlCol="0">
            <a:spAutoFit/>
          </a:bodyPr>
          <a:lstStyle/>
          <a:p>
            <a:pPr algn="ctr"/>
            <a:r>
              <a:rPr lang="en-GB" sz="3200" dirty="0"/>
              <a:t>weight</a:t>
            </a:r>
          </a:p>
        </p:txBody>
      </p:sp>
      <p:sp>
        <p:nvSpPr>
          <p:cNvPr id="9" name="TextBox 8"/>
          <p:cNvSpPr txBox="1"/>
          <p:nvPr/>
        </p:nvSpPr>
        <p:spPr>
          <a:xfrm>
            <a:off x="5076056" y="3780329"/>
            <a:ext cx="2808312" cy="584775"/>
          </a:xfrm>
          <a:prstGeom prst="rect">
            <a:avLst/>
          </a:prstGeom>
          <a:noFill/>
          <a:ln w="12700">
            <a:solidFill>
              <a:schemeClr val="tx1"/>
            </a:solidFill>
          </a:ln>
        </p:spPr>
        <p:txBody>
          <a:bodyPr wrap="square" rtlCol="0">
            <a:spAutoFit/>
          </a:bodyPr>
          <a:lstStyle/>
          <a:p>
            <a:pPr algn="ctr"/>
            <a:r>
              <a:rPr lang="en-GB" sz="3200" dirty="0"/>
              <a:t>drag</a:t>
            </a:r>
          </a:p>
        </p:txBody>
      </p:sp>
      <p:sp>
        <p:nvSpPr>
          <p:cNvPr id="11" name="TextBox 10"/>
          <p:cNvSpPr txBox="1"/>
          <p:nvPr/>
        </p:nvSpPr>
        <p:spPr>
          <a:xfrm>
            <a:off x="467544" y="3060249"/>
            <a:ext cx="1944216" cy="584775"/>
          </a:xfrm>
          <a:prstGeom prst="rect">
            <a:avLst/>
          </a:prstGeom>
          <a:noFill/>
          <a:ln w="12700">
            <a:noFill/>
          </a:ln>
        </p:spPr>
        <p:txBody>
          <a:bodyPr wrap="square" rtlCol="0">
            <a:spAutoFit/>
          </a:bodyPr>
          <a:lstStyle/>
          <a:p>
            <a:pPr algn="ctr"/>
            <a:r>
              <a:rPr lang="en-GB" sz="3200" b="1" dirty="0"/>
              <a:t>Arrow</a:t>
            </a:r>
          </a:p>
        </p:txBody>
      </p:sp>
      <p:sp>
        <p:nvSpPr>
          <p:cNvPr id="12" name="TextBox 11"/>
          <p:cNvSpPr txBox="1"/>
          <p:nvPr/>
        </p:nvSpPr>
        <p:spPr>
          <a:xfrm>
            <a:off x="5076056" y="3068960"/>
            <a:ext cx="2808312" cy="584775"/>
          </a:xfrm>
          <a:prstGeom prst="rect">
            <a:avLst/>
          </a:prstGeom>
          <a:noFill/>
          <a:ln w="12700">
            <a:noFill/>
          </a:ln>
        </p:spPr>
        <p:txBody>
          <a:bodyPr wrap="square" rtlCol="0">
            <a:spAutoFit/>
          </a:bodyPr>
          <a:lstStyle/>
          <a:p>
            <a:pPr algn="ctr"/>
            <a:r>
              <a:rPr lang="en-GB" sz="3200" b="1" dirty="0"/>
              <a:t>Force name</a:t>
            </a:r>
          </a:p>
        </p:txBody>
      </p:sp>
      <p:cxnSp>
        <p:nvCxnSpPr>
          <p:cNvPr id="14" name="Straight Arrow Connector 13"/>
          <p:cNvCxnSpPr/>
          <p:nvPr/>
        </p:nvCxnSpPr>
        <p:spPr>
          <a:xfrm>
            <a:off x="2843808" y="4077072"/>
            <a:ext cx="1728192" cy="0"/>
          </a:xfrm>
          <a:prstGeom prst="straightConnector1">
            <a:avLst/>
          </a:prstGeom>
          <a:ln w="57150">
            <a:headEnd type="arrow"/>
            <a:tailEnd type="arrow"/>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p:nvPr/>
        </p:nvCxnSpPr>
        <p:spPr>
          <a:xfrm>
            <a:off x="2843808" y="4797152"/>
            <a:ext cx="1728192" cy="0"/>
          </a:xfrm>
          <a:prstGeom prst="straightConnector1">
            <a:avLst/>
          </a:prstGeom>
          <a:ln w="57150">
            <a:headEnd type="arrow"/>
            <a:tailEnd type="arrow"/>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p:nvPr/>
        </p:nvCxnSpPr>
        <p:spPr>
          <a:xfrm>
            <a:off x="2843808" y="6237312"/>
            <a:ext cx="1728192" cy="0"/>
          </a:xfrm>
          <a:prstGeom prst="straightConnector1">
            <a:avLst/>
          </a:prstGeom>
          <a:ln w="57150">
            <a:headEnd type="arrow"/>
            <a:tailEnd type="arrow"/>
          </a:ln>
        </p:spPr>
        <p:style>
          <a:lnRef idx="1">
            <a:schemeClr val="accent1"/>
          </a:lnRef>
          <a:fillRef idx="0">
            <a:schemeClr val="accent1"/>
          </a:fillRef>
          <a:effectRef idx="0">
            <a:schemeClr val="accent1"/>
          </a:effectRef>
          <a:fontRef idx="minor">
            <a:schemeClr val="tx1"/>
          </a:fontRef>
        </p:style>
      </p:cxnSp>
      <p:sp>
        <p:nvSpPr>
          <p:cNvPr id="18" name="TextBox 17"/>
          <p:cNvSpPr txBox="1"/>
          <p:nvPr/>
        </p:nvSpPr>
        <p:spPr>
          <a:xfrm>
            <a:off x="395536" y="5220489"/>
            <a:ext cx="1944216" cy="584775"/>
          </a:xfrm>
          <a:prstGeom prst="rect">
            <a:avLst/>
          </a:prstGeom>
          <a:noFill/>
          <a:ln w="12700">
            <a:solidFill>
              <a:schemeClr val="tx1"/>
            </a:solidFill>
          </a:ln>
        </p:spPr>
        <p:txBody>
          <a:bodyPr wrap="square" rtlCol="0">
            <a:spAutoFit/>
          </a:bodyPr>
          <a:lstStyle/>
          <a:p>
            <a:pPr algn="ctr"/>
            <a:r>
              <a:rPr lang="en-GB" sz="3200" dirty="0"/>
              <a:t>C</a:t>
            </a:r>
          </a:p>
        </p:txBody>
      </p:sp>
      <p:sp>
        <p:nvSpPr>
          <p:cNvPr id="19" name="TextBox 18"/>
          <p:cNvSpPr txBox="1"/>
          <p:nvPr/>
        </p:nvSpPr>
        <p:spPr>
          <a:xfrm>
            <a:off x="5076056" y="4500409"/>
            <a:ext cx="2808312" cy="584775"/>
          </a:xfrm>
          <a:prstGeom prst="rect">
            <a:avLst/>
          </a:prstGeom>
          <a:noFill/>
          <a:ln w="12700">
            <a:solidFill>
              <a:schemeClr val="tx1"/>
            </a:solidFill>
          </a:ln>
        </p:spPr>
        <p:txBody>
          <a:bodyPr wrap="square" rtlCol="0">
            <a:spAutoFit/>
          </a:bodyPr>
          <a:lstStyle/>
          <a:p>
            <a:pPr algn="ctr"/>
            <a:r>
              <a:rPr lang="en-GB" sz="3200" dirty="0"/>
              <a:t>reactive</a:t>
            </a:r>
          </a:p>
        </p:txBody>
      </p:sp>
      <p:cxnSp>
        <p:nvCxnSpPr>
          <p:cNvPr id="20" name="Straight Arrow Connector 19"/>
          <p:cNvCxnSpPr/>
          <p:nvPr/>
        </p:nvCxnSpPr>
        <p:spPr>
          <a:xfrm>
            <a:off x="2915816" y="5517232"/>
            <a:ext cx="1728192" cy="0"/>
          </a:xfrm>
          <a:prstGeom prst="straightConnector1">
            <a:avLst/>
          </a:prstGeom>
          <a:ln w="57150">
            <a:headEnd type="arrow"/>
            <a:tailEnd type="arrow"/>
          </a:ln>
        </p:spPr>
        <p:style>
          <a:lnRef idx="1">
            <a:schemeClr val="accent1"/>
          </a:lnRef>
          <a:fillRef idx="0">
            <a:schemeClr val="accent1"/>
          </a:fillRef>
          <a:effectRef idx="0">
            <a:schemeClr val="accent1"/>
          </a:effectRef>
          <a:fontRef idx="minor">
            <a:schemeClr val="tx1"/>
          </a:fontRef>
        </p:style>
      </p:cxnSp>
      <p:cxnSp>
        <p:nvCxnSpPr>
          <p:cNvPr id="23" name="Straight Arrow Connector 22"/>
          <p:cNvCxnSpPr/>
          <p:nvPr/>
        </p:nvCxnSpPr>
        <p:spPr>
          <a:xfrm flipV="1">
            <a:off x="6444208" y="332656"/>
            <a:ext cx="0" cy="432048"/>
          </a:xfrm>
          <a:prstGeom prst="straightConnector1">
            <a:avLst/>
          </a:prstGeom>
          <a:ln w="57150">
            <a:tailEnd type="arrow"/>
          </a:ln>
        </p:spPr>
        <p:style>
          <a:lnRef idx="1">
            <a:schemeClr val="accent1"/>
          </a:lnRef>
          <a:fillRef idx="0">
            <a:schemeClr val="accent1"/>
          </a:fillRef>
          <a:effectRef idx="0">
            <a:schemeClr val="accent1"/>
          </a:effectRef>
          <a:fontRef idx="minor">
            <a:schemeClr val="tx1"/>
          </a:fontRef>
        </p:style>
      </p:cxnSp>
      <p:grpSp>
        <p:nvGrpSpPr>
          <p:cNvPr id="10" name="Group 30"/>
          <p:cNvGrpSpPr/>
          <p:nvPr/>
        </p:nvGrpSpPr>
        <p:grpSpPr>
          <a:xfrm>
            <a:off x="3887416" y="294800"/>
            <a:ext cx="5256584" cy="2245315"/>
            <a:chOff x="3419872" y="400308"/>
            <a:chExt cx="5256584" cy="2245315"/>
          </a:xfrm>
        </p:grpSpPr>
        <p:pic>
          <p:nvPicPr>
            <p:cNvPr id="28674" name="Picture 2" descr="https://encrypted-tbn2.gstatic.com/images?q=tbn:ANd9GcRsvSNV30hpnwKZ6JgKl7kV4tmTTnvyPLC2BmqrGbsirxKRMn237UaOMFmN"/>
            <p:cNvPicPr>
              <a:picLocks noChangeAspect="1" noChangeArrowheads="1"/>
            </p:cNvPicPr>
            <p:nvPr/>
          </p:nvPicPr>
          <p:blipFill>
            <a:blip r:embed="rId3" cstate="print"/>
            <a:srcRect/>
            <a:stretch>
              <a:fillRect/>
            </a:stretch>
          </p:blipFill>
          <p:spPr bwMode="auto">
            <a:xfrm>
              <a:off x="4427984" y="836712"/>
              <a:ext cx="3019425" cy="1514475"/>
            </a:xfrm>
            <a:prstGeom prst="rect">
              <a:avLst/>
            </a:prstGeom>
            <a:noFill/>
          </p:spPr>
        </p:pic>
        <p:cxnSp>
          <p:nvCxnSpPr>
            <p:cNvPr id="22" name="Straight Arrow Connector 21"/>
            <p:cNvCxnSpPr/>
            <p:nvPr/>
          </p:nvCxnSpPr>
          <p:spPr>
            <a:xfrm flipH="1">
              <a:off x="5796136" y="2060848"/>
              <a:ext cx="0" cy="432048"/>
            </a:xfrm>
            <a:prstGeom prst="straightConnector1">
              <a:avLst/>
            </a:prstGeom>
            <a:ln w="57150">
              <a:tailEnd type="arrow"/>
            </a:ln>
          </p:spPr>
          <p:style>
            <a:lnRef idx="1">
              <a:schemeClr val="accent1"/>
            </a:lnRef>
            <a:fillRef idx="0">
              <a:schemeClr val="accent1"/>
            </a:fillRef>
            <a:effectRef idx="0">
              <a:schemeClr val="accent1"/>
            </a:effectRef>
            <a:fontRef idx="minor">
              <a:schemeClr val="tx1"/>
            </a:fontRef>
          </p:style>
        </p:cxnSp>
        <p:sp>
          <p:nvSpPr>
            <p:cNvPr id="27" name="TextBox 26"/>
            <p:cNvSpPr txBox="1"/>
            <p:nvPr/>
          </p:nvSpPr>
          <p:spPr>
            <a:xfrm>
              <a:off x="5426750" y="400308"/>
              <a:ext cx="1224136" cy="584775"/>
            </a:xfrm>
            <a:prstGeom prst="rect">
              <a:avLst/>
            </a:prstGeom>
            <a:noFill/>
          </p:spPr>
          <p:txBody>
            <a:bodyPr wrap="square" rtlCol="0">
              <a:spAutoFit/>
            </a:bodyPr>
            <a:lstStyle/>
            <a:p>
              <a:r>
                <a:rPr lang="en-GB" sz="3200" dirty="0"/>
                <a:t>A</a:t>
              </a:r>
            </a:p>
          </p:txBody>
        </p:sp>
        <p:cxnSp>
          <p:nvCxnSpPr>
            <p:cNvPr id="24" name="Straight Arrow Connector 23"/>
            <p:cNvCxnSpPr/>
            <p:nvPr/>
          </p:nvCxnSpPr>
          <p:spPr>
            <a:xfrm rot="5400000" flipV="1">
              <a:off x="7740352" y="1340768"/>
              <a:ext cx="0" cy="432048"/>
            </a:xfrm>
            <a:prstGeom prst="straightConnector1">
              <a:avLst/>
            </a:prstGeom>
            <a:ln w="57150">
              <a:tailEnd type="arrow"/>
            </a:ln>
          </p:spPr>
          <p:style>
            <a:lnRef idx="1">
              <a:schemeClr val="accent1"/>
            </a:lnRef>
            <a:fillRef idx="0">
              <a:schemeClr val="accent1"/>
            </a:fillRef>
            <a:effectRef idx="0">
              <a:schemeClr val="accent1"/>
            </a:effectRef>
            <a:fontRef idx="minor">
              <a:schemeClr val="tx1"/>
            </a:fontRef>
          </p:style>
        </p:cxnSp>
        <p:cxnSp>
          <p:nvCxnSpPr>
            <p:cNvPr id="25" name="Straight Arrow Connector 24"/>
            <p:cNvCxnSpPr/>
            <p:nvPr/>
          </p:nvCxnSpPr>
          <p:spPr>
            <a:xfrm rot="16200000" flipV="1">
              <a:off x="4067944" y="1340768"/>
              <a:ext cx="0" cy="432048"/>
            </a:xfrm>
            <a:prstGeom prst="straightConnector1">
              <a:avLst/>
            </a:prstGeom>
            <a:ln w="57150">
              <a:tailEnd type="arrow"/>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5940152" y="2060848"/>
              <a:ext cx="720080" cy="584775"/>
            </a:xfrm>
            <a:prstGeom prst="rect">
              <a:avLst/>
            </a:prstGeom>
            <a:noFill/>
          </p:spPr>
          <p:txBody>
            <a:bodyPr wrap="square" rtlCol="0">
              <a:spAutoFit/>
            </a:bodyPr>
            <a:lstStyle/>
            <a:p>
              <a:r>
                <a:rPr lang="en-GB" sz="3200" dirty="0"/>
                <a:t>D</a:t>
              </a:r>
            </a:p>
          </p:txBody>
        </p:sp>
        <p:sp>
          <p:nvSpPr>
            <p:cNvPr id="29" name="TextBox 28"/>
            <p:cNvSpPr txBox="1"/>
            <p:nvPr/>
          </p:nvSpPr>
          <p:spPr>
            <a:xfrm>
              <a:off x="7956376" y="1196752"/>
              <a:ext cx="720080" cy="584775"/>
            </a:xfrm>
            <a:prstGeom prst="rect">
              <a:avLst/>
            </a:prstGeom>
            <a:noFill/>
          </p:spPr>
          <p:txBody>
            <a:bodyPr wrap="square" rtlCol="0">
              <a:spAutoFit/>
            </a:bodyPr>
            <a:lstStyle/>
            <a:p>
              <a:r>
                <a:rPr lang="en-GB" sz="3200" dirty="0"/>
                <a:t>C</a:t>
              </a:r>
            </a:p>
          </p:txBody>
        </p:sp>
        <p:sp>
          <p:nvSpPr>
            <p:cNvPr id="30" name="TextBox 29"/>
            <p:cNvSpPr txBox="1"/>
            <p:nvPr/>
          </p:nvSpPr>
          <p:spPr>
            <a:xfrm>
              <a:off x="3419872" y="1196752"/>
              <a:ext cx="720080" cy="584775"/>
            </a:xfrm>
            <a:prstGeom prst="rect">
              <a:avLst/>
            </a:prstGeom>
            <a:noFill/>
          </p:spPr>
          <p:txBody>
            <a:bodyPr wrap="square" rtlCol="0">
              <a:spAutoFit/>
            </a:bodyPr>
            <a:lstStyle/>
            <a:p>
              <a:r>
                <a:rPr lang="en-GB" sz="3200" dirty="0"/>
                <a:t>B</a:t>
              </a:r>
            </a:p>
          </p:txBody>
        </p:sp>
      </p:grpSp>
      <p:cxnSp>
        <p:nvCxnSpPr>
          <p:cNvPr id="31" name="Straight Arrow Connector 30">
            <a:extLst>
              <a:ext uri="{FF2B5EF4-FFF2-40B4-BE49-F238E27FC236}">
                <a16:creationId xmlns:a16="http://schemas.microsoft.com/office/drawing/2014/main" id="{3E9549C3-4D4B-4BD3-AC6A-110BBA01B45B}"/>
              </a:ext>
            </a:extLst>
          </p:cNvPr>
          <p:cNvCxnSpPr/>
          <p:nvPr/>
        </p:nvCxnSpPr>
        <p:spPr>
          <a:xfrm flipH="1">
            <a:off x="1703403" y="6047952"/>
            <a:ext cx="0" cy="432048"/>
          </a:xfrm>
          <a:prstGeom prst="straightConnector1">
            <a:avLst/>
          </a:prstGeom>
          <a:ln w="57150">
            <a:tailEnd type="arrow"/>
          </a:ln>
        </p:spPr>
        <p:style>
          <a:lnRef idx="1">
            <a:schemeClr val="accent1"/>
          </a:lnRef>
          <a:fillRef idx="0">
            <a:schemeClr val="accent1"/>
          </a:fillRef>
          <a:effectRef idx="0">
            <a:schemeClr val="accent1"/>
          </a:effectRef>
          <a:fontRef idx="minor">
            <a:schemeClr val="tx1"/>
          </a:fontRef>
        </p:style>
      </p:cxnSp>
      <p:cxnSp>
        <p:nvCxnSpPr>
          <p:cNvPr id="33" name="Straight Arrow Connector 32">
            <a:extLst>
              <a:ext uri="{FF2B5EF4-FFF2-40B4-BE49-F238E27FC236}">
                <a16:creationId xmlns:a16="http://schemas.microsoft.com/office/drawing/2014/main" id="{EC594EF8-683D-463E-8D4F-64CB63342EB3}"/>
              </a:ext>
            </a:extLst>
          </p:cNvPr>
          <p:cNvCxnSpPr/>
          <p:nvPr/>
        </p:nvCxnSpPr>
        <p:spPr>
          <a:xfrm rot="16200000" flipV="1">
            <a:off x="1816623" y="4576772"/>
            <a:ext cx="0" cy="432048"/>
          </a:xfrm>
          <a:prstGeom prst="straightConnector1">
            <a:avLst/>
          </a:prstGeom>
          <a:ln w="57150">
            <a:tailEnd type="arrow"/>
          </a:ln>
        </p:spPr>
        <p:style>
          <a:lnRef idx="1">
            <a:schemeClr val="accent1"/>
          </a:lnRef>
          <a:fillRef idx="0">
            <a:schemeClr val="accent1"/>
          </a:fillRef>
          <a:effectRef idx="0">
            <a:schemeClr val="accent1"/>
          </a:effectRef>
          <a:fontRef idx="minor">
            <a:schemeClr val="tx1"/>
          </a:fontRef>
        </p:style>
      </p:cxnSp>
      <p:cxnSp>
        <p:nvCxnSpPr>
          <p:cNvPr id="34" name="Straight Arrow Connector 33">
            <a:extLst>
              <a:ext uri="{FF2B5EF4-FFF2-40B4-BE49-F238E27FC236}">
                <a16:creationId xmlns:a16="http://schemas.microsoft.com/office/drawing/2014/main" id="{75D84B21-7598-431D-AF23-19CCCCCD4AD6}"/>
              </a:ext>
            </a:extLst>
          </p:cNvPr>
          <p:cNvCxnSpPr/>
          <p:nvPr/>
        </p:nvCxnSpPr>
        <p:spPr>
          <a:xfrm flipV="1">
            <a:off x="1703403" y="3801634"/>
            <a:ext cx="0" cy="432048"/>
          </a:xfrm>
          <a:prstGeom prst="straightConnector1">
            <a:avLst/>
          </a:prstGeom>
          <a:ln w="57150">
            <a:tailEnd type="arrow"/>
          </a:ln>
        </p:spPr>
        <p:style>
          <a:lnRef idx="1">
            <a:schemeClr val="accent1"/>
          </a:lnRef>
          <a:fillRef idx="0">
            <a:schemeClr val="accent1"/>
          </a:fillRef>
          <a:effectRef idx="0">
            <a:schemeClr val="accent1"/>
          </a:effectRef>
          <a:fontRef idx="minor">
            <a:schemeClr val="tx1"/>
          </a:fontRef>
        </p:style>
      </p:cxnSp>
      <p:cxnSp>
        <p:nvCxnSpPr>
          <p:cNvPr id="35" name="Straight Arrow Connector 34">
            <a:extLst>
              <a:ext uri="{FF2B5EF4-FFF2-40B4-BE49-F238E27FC236}">
                <a16:creationId xmlns:a16="http://schemas.microsoft.com/office/drawing/2014/main" id="{AF186643-1036-4FEE-BD98-10ADBED944E4}"/>
              </a:ext>
            </a:extLst>
          </p:cNvPr>
          <p:cNvCxnSpPr/>
          <p:nvPr/>
        </p:nvCxnSpPr>
        <p:spPr>
          <a:xfrm rot="5400000" flipV="1">
            <a:off x="1919427" y="5305563"/>
            <a:ext cx="0" cy="432048"/>
          </a:xfrm>
          <a:prstGeom prst="straightConnector1">
            <a:avLst/>
          </a:prstGeom>
          <a:ln w="57150">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4909923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title"/>
          </p:nvPr>
        </p:nvSpPr>
        <p:spPr>
          <a:xfrm>
            <a:off x="468000" y="468000"/>
            <a:ext cx="6666917" cy="900000"/>
          </a:xfrm>
        </p:spPr>
        <p:txBody>
          <a:bodyPr rtlCol="0">
            <a:normAutofit/>
          </a:bodyPr>
          <a:lstStyle/>
          <a:p>
            <a:pPr>
              <a:defRPr/>
            </a:pPr>
            <a:r>
              <a:rPr lang="en-GB" dirty="0"/>
              <a:t>Matching 3:  unequal columns </a:t>
            </a:r>
            <a:br>
              <a:rPr lang="en-GB" dirty="0"/>
            </a:br>
            <a:endParaRPr lang="en-GB" dirty="0"/>
          </a:p>
        </p:txBody>
      </p:sp>
      <p:sp>
        <p:nvSpPr>
          <p:cNvPr id="11267" name="Content Placeholder 2"/>
          <p:cNvSpPr>
            <a:spLocks noGrp="1"/>
          </p:cNvSpPr>
          <p:nvPr>
            <p:ph idx="4294967295"/>
          </p:nvPr>
        </p:nvSpPr>
        <p:spPr>
          <a:xfrm>
            <a:off x="684213" y="1989138"/>
            <a:ext cx="7772400" cy="4114800"/>
          </a:xfrm>
        </p:spPr>
        <p:txBody>
          <a:bodyPr/>
          <a:lstStyle/>
          <a:p>
            <a:pPr eaLnBrk="1" hangingPunct="1">
              <a:buFont typeface="Arial" pitchFamily="34" charset="0"/>
              <a:buNone/>
            </a:pPr>
            <a:r>
              <a:rPr lang="en-US" dirty="0"/>
              <a:t>						</a:t>
            </a:r>
            <a:endParaRPr lang="en-GB" dirty="0"/>
          </a:p>
          <a:p>
            <a:pPr eaLnBrk="1" hangingPunct="1">
              <a:buFont typeface="Arial" pitchFamily="34" charset="0"/>
              <a:buNone/>
            </a:pPr>
            <a:endParaRPr lang="en-US" dirty="0"/>
          </a:p>
          <a:p>
            <a:pPr eaLnBrk="1" hangingPunct="1">
              <a:buFont typeface="Arial" pitchFamily="34" charset="0"/>
              <a:buNone/>
            </a:pPr>
            <a:endParaRPr lang="en-US" dirty="0"/>
          </a:p>
          <a:p>
            <a:pPr eaLnBrk="1" hangingPunct="1">
              <a:buFont typeface="Arial" pitchFamily="34" charset="0"/>
              <a:buNone/>
            </a:pPr>
            <a:r>
              <a:rPr lang="en-US" dirty="0"/>
              <a:t>						</a:t>
            </a:r>
            <a:endParaRPr lang="en-GB" dirty="0"/>
          </a:p>
          <a:p>
            <a:pPr eaLnBrk="1" hangingPunct="1">
              <a:buFont typeface="Arial" pitchFamily="34" charset="0"/>
              <a:buNone/>
            </a:pPr>
            <a:r>
              <a:rPr lang="en-US" dirty="0"/>
              <a:t>				 		</a:t>
            </a:r>
            <a:endParaRPr lang="en-GB" dirty="0"/>
          </a:p>
          <a:p>
            <a:pPr eaLnBrk="1" hangingPunct="1">
              <a:buFont typeface="Arial" pitchFamily="34" charset="0"/>
              <a:buNone/>
            </a:pPr>
            <a:r>
              <a:rPr lang="en-US" dirty="0"/>
              <a:t>						</a:t>
            </a:r>
            <a:endParaRPr lang="en-GB" dirty="0"/>
          </a:p>
          <a:p>
            <a:pPr eaLnBrk="1" hangingPunct="1">
              <a:buFont typeface="Arial" pitchFamily="34" charset="0"/>
              <a:buNone/>
            </a:pPr>
            <a:r>
              <a:rPr lang="en-US" dirty="0"/>
              <a:t>						</a:t>
            </a:r>
            <a:endParaRPr lang="en-GB" dirty="0"/>
          </a:p>
          <a:p>
            <a:pPr eaLnBrk="1" hangingPunct="1">
              <a:buFont typeface="Arial" pitchFamily="34" charset="0"/>
              <a:buNone/>
            </a:pPr>
            <a:endParaRPr lang="en-GB" dirty="0"/>
          </a:p>
        </p:txBody>
      </p:sp>
      <p:sp>
        <p:nvSpPr>
          <p:cNvPr id="4" name="Rectangle 3"/>
          <p:cNvSpPr/>
          <p:nvPr/>
        </p:nvSpPr>
        <p:spPr bwMode="auto">
          <a:xfrm>
            <a:off x="1042988" y="2997200"/>
            <a:ext cx="2160587" cy="1008063"/>
          </a:xfrm>
          <a:prstGeom prst="rect">
            <a:avLst/>
          </a:prstGeom>
          <a:ln>
            <a:headEnd type="none" w="med" len="med"/>
            <a:tailEnd type="none" w="med" len="med"/>
          </a:ln>
        </p:spPr>
        <p:style>
          <a:lnRef idx="1">
            <a:schemeClr val="accent2"/>
          </a:lnRef>
          <a:fillRef idx="2">
            <a:schemeClr val="accent2"/>
          </a:fillRef>
          <a:effectRef idx="1">
            <a:schemeClr val="accent2"/>
          </a:effectRef>
          <a:fontRef idx="minor">
            <a:schemeClr val="dk1"/>
          </a:fontRef>
        </p:style>
        <p:txBody>
          <a:bodyPr/>
          <a:lstStyle/>
          <a:p>
            <a:pPr eaLnBrk="0" hangingPunct="0">
              <a:defRPr/>
            </a:pPr>
            <a:endParaRPr lang="en-US" dirty="0">
              <a:solidFill>
                <a:schemeClr val="tx2"/>
              </a:solidFill>
            </a:endParaRPr>
          </a:p>
          <a:p>
            <a:pPr algn="ctr" eaLnBrk="0" hangingPunct="0">
              <a:defRPr/>
            </a:pPr>
            <a:r>
              <a:rPr lang="en-US" sz="2600" dirty="0">
                <a:solidFill>
                  <a:schemeClr val="tx2"/>
                </a:solidFill>
                <a:latin typeface="Arial" pitchFamily="34" charset="0"/>
                <a:cs typeface="Arial" pitchFamily="34" charset="0"/>
              </a:rPr>
              <a:t>Weak acid </a:t>
            </a:r>
          </a:p>
          <a:p>
            <a:pPr eaLnBrk="0" hangingPunct="0">
              <a:defRPr/>
            </a:pPr>
            <a:endParaRPr lang="en-GB" dirty="0"/>
          </a:p>
        </p:txBody>
      </p:sp>
      <p:sp>
        <p:nvSpPr>
          <p:cNvPr id="5" name="Rectangle 4"/>
          <p:cNvSpPr/>
          <p:nvPr/>
        </p:nvSpPr>
        <p:spPr bwMode="auto">
          <a:xfrm>
            <a:off x="1052513" y="1709738"/>
            <a:ext cx="2151062" cy="1008062"/>
          </a:xfrm>
          <a:prstGeom prst="rect">
            <a:avLst/>
          </a:prstGeom>
          <a:ln>
            <a:headEnd type="none" w="med" len="med"/>
            <a:tailEnd type="none" w="med" len="med"/>
          </a:ln>
        </p:spPr>
        <p:style>
          <a:lnRef idx="1">
            <a:schemeClr val="accent2"/>
          </a:lnRef>
          <a:fillRef idx="2">
            <a:schemeClr val="accent2"/>
          </a:fillRef>
          <a:effectRef idx="1">
            <a:schemeClr val="accent2"/>
          </a:effectRef>
          <a:fontRef idx="minor">
            <a:schemeClr val="dk1"/>
          </a:fontRef>
        </p:style>
        <p:txBody>
          <a:bodyPr/>
          <a:lstStyle/>
          <a:p>
            <a:pPr eaLnBrk="0" hangingPunct="0">
              <a:defRPr/>
            </a:pPr>
            <a:endParaRPr lang="en-US" dirty="0">
              <a:solidFill>
                <a:schemeClr val="tx2"/>
              </a:solidFill>
            </a:endParaRPr>
          </a:p>
          <a:p>
            <a:pPr algn="ctr" eaLnBrk="0" hangingPunct="0">
              <a:defRPr/>
            </a:pPr>
            <a:r>
              <a:rPr lang="en-US" sz="2600" dirty="0">
                <a:solidFill>
                  <a:schemeClr val="tx2"/>
                </a:solidFill>
                <a:latin typeface="Arial" pitchFamily="34" charset="0"/>
                <a:cs typeface="Arial" pitchFamily="34" charset="0"/>
              </a:rPr>
              <a:t>Strong acid</a:t>
            </a:r>
          </a:p>
          <a:p>
            <a:pPr eaLnBrk="0" hangingPunct="0">
              <a:defRPr/>
            </a:pPr>
            <a:endParaRPr lang="en-GB" dirty="0"/>
          </a:p>
        </p:txBody>
      </p:sp>
      <p:sp>
        <p:nvSpPr>
          <p:cNvPr id="6" name="Rectangle 5"/>
          <p:cNvSpPr/>
          <p:nvPr/>
        </p:nvSpPr>
        <p:spPr bwMode="auto">
          <a:xfrm>
            <a:off x="1042988" y="4437063"/>
            <a:ext cx="2160587" cy="1008062"/>
          </a:xfrm>
          <a:prstGeom prst="rect">
            <a:avLst/>
          </a:prstGeom>
          <a:ln>
            <a:headEnd type="none" w="med" len="med"/>
            <a:tailEnd type="none" w="med" len="med"/>
          </a:ln>
        </p:spPr>
        <p:style>
          <a:lnRef idx="1">
            <a:schemeClr val="accent2"/>
          </a:lnRef>
          <a:fillRef idx="2">
            <a:schemeClr val="accent2"/>
          </a:fillRef>
          <a:effectRef idx="1">
            <a:schemeClr val="accent2"/>
          </a:effectRef>
          <a:fontRef idx="minor">
            <a:schemeClr val="dk1"/>
          </a:fontRef>
        </p:style>
        <p:txBody>
          <a:bodyPr/>
          <a:lstStyle/>
          <a:p>
            <a:pPr eaLnBrk="0" hangingPunct="0">
              <a:defRPr/>
            </a:pPr>
            <a:endParaRPr lang="en-US" dirty="0">
              <a:solidFill>
                <a:schemeClr val="tx2"/>
              </a:solidFill>
            </a:endParaRPr>
          </a:p>
          <a:p>
            <a:pPr algn="ctr" eaLnBrk="0" hangingPunct="0">
              <a:defRPr/>
            </a:pPr>
            <a:r>
              <a:rPr lang="en-US" sz="2600" dirty="0">
                <a:solidFill>
                  <a:schemeClr val="tx2"/>
                </a:solidFill>
                <a:latin typeface="Arial" pitchFamily="34" charset="0"/>
                <a:cs typeface="Arial" pitchFamily="34" charset="0"/>
              </a:rPr>
              <a:t>Neutral</a:t>
            </a:r>
          </a:p>
          <a:p>
            <a:pPr eaLnBrk="0" hangingPunct="0">
              <a:defRPr/>
            </a:pPr>
            <a:endParaRPr lang="en-GB" dirty="0"/>
          </a:p>
        </p:txBody>
      </p:sp>
      <p:sp>
        <p:nvSpPr>
          <p:cNvPr id="7" name="Rectangle 6"/>
          <p:cNvSpPr/>
          <p:nvPr/>
        </p:nvSpPr>
        <p:spPr bwMode="auto">
          <a:xfrm>
            <a:off x="5152572" y="1557338"/>
            <a:ext cx="2732542" cy="503237"/>
          </a:xfrm>
          <a:prstGeom prst="rect">
            <a:avLst/>
          </a:prstGeom>
          <a:ln>
            <a:headEnd type="none" w="med" len="med"/>
            <a:tailEnd type="none" w="med" len="med"/>
          </a:ln>
        </p:spPr>
        <p:style>
          <a:lnRef idx="1">
            <a:schemeClr val="accent2"/>
          </a:lnRef>
          <a:fillRef idx="2">
            <a:schemeClr val="accent2"/>
          </a:fillRef>
          <a:effectRef idx="1">
            <a:schemeClr val="accent2"/>
          </a:effectRef>
          <a:fontRef idx="minor">
            <a:schemeClr val="dk1"/>
          </a:fontRef>
        </p:style>
        <p:txBody>
          <a:bodyPr/>
          <a:lstStyle/>
          <a:p>
            <a:pPr algn="ctr" eaLnBrk="0" hangingPunct="0">
              <a:defRPr/>
            </a:pPr>
            <a:r>
              <a:rPr lang="en-US" sz="2600" dirty="0">
                <a:solidFill>
                  <a:schemeClr val="tx2"/>
                </a:solidFill>
                <a:latin typeface="Arial" pitchFamily="34" charset="0"/>
                <a:cs typeface="Arial" pitchFamily="34" charset="0"/>
              </a:rPr>
              <a:t>hydrochloric</a:t>
            </a:r>
          </a:p>
        </p:txBody>
      </p:sp>
      <p:sp>
        <p:nvSpPr>
          <p:cNvPr id="10248" name="Rectangle 12"/>
          <p:cNvSpPr>
            <a:spLocks noChangeArrowheads="1"/>
          </p:cNvSpPr>
          <p:nvPr/>
        </p:nvSpPr>
        <p:spPr bwMode="auto">
          <a:xfrm>
            <a:off x="5152572" y="2276475"/>
            <a:ext cx="2732541" cy="504825"/>
          </a:xfrm>
          <a:prstGeom prst="rect">
            <a:avLst/>
          </a:prstGeom>
          <a:ln>
            <a:headEnd/>
            <a:tailEnd/>
          </a:ln>
        </p:spPr>
        <p:style>
          <a:lnRef idx="1">
            <a:schemeClr val="accent2"/>
          </a:lnRef>
          <a:fillRef idx="2">
            <a:schemeClr val="accent2"/>
          </a:fillRef>
          <a:effectRef idx="1">
            <a:schemeClr val="accent2"/>
          </a:effectRef>
          <a:fontRef idx="minor">
            <a:schemeClr val="dk1"/>
          </a:fontRef>
        </p:style>
        <p:txBody>
          <a:bodyPr/>
          <a:lstStyle/>
          <a:p>
            <a:pPr algn="ctr" eaLnBrk="0" hangingPunct="0">
              <a:defRPr/>
            </a:pPr>
            <a:r>
              <a:rPr lang="en-US" sz="2600" dirty="0">
                <a:solidFill>
                  <a:srgbClr val="000000"/>
                </a:solidFill>
                <a:latin typeface="Arial" pitchFamily="34" charset="0"/>
                <a:cs typeface="Arial" pitchFamily="34" charset="0"/>
              </a:rPr>
              <a:t>water</a:t>
            </a:r>
          </a:p>
        </p:txBody>
      </p:sp>
      <p:sp>
        <p:nvSpPr>
          <p:cNvPr id="10249" name="Rectangle 13"/>
          <p:cNvSpPr>
            <a:spLocks noChangeArrowheads="1"/>
          </p:cNvSpPr>
          <p:nvPr/>
        </p:nvSpPr>
        <p:spPr bwMode="auto">
          <a:xfrm>
            <a:off x="5152572" y="3068638"/>
            <a:ext cx="2732541" cy="504825"/>
          </a:xfrm>
          <a:prstGeom prst="rect">
            <a:avLst/>
          </a:prstGeom>
          <a:ln>
            <a:headEnd/>
            <a:tailEnd/>
          </a:ln>
        </p:spPr>
        <p:style>
          <a:lnRef idx="1">
            <a:schemeClr val="accent2"/>
          </a:lnRef>
          <a:fillRef idx="2">
            <a:schemeClr val="accent2"/>
          </a:fillRef>
          <a:effectRef idx="1">
            <a:schemeClr val="accent2"/>
          </a:effectRef>
          <a:fontRef idx="minor">
            <a:schemeClr val="dk1"/>
          </a:fontRef>
        </p:style>
        <p:txBody>
          <a:bodyPr/>
          <a:lstStyle/>
          <a:p>
            <a:pPr algn="ctr" eaLnBrk="0" hangingPunct="0">
              <a:defRPr/>
            </a:pPr>
            <a:r>
              <a:rPr lang="en-US" sz="2600" dirty="0">
                <a:solidFill>
                  <a:srgbClr val="000000"/>
                </a:solidFill>
                <a:latin typeface="Arial" pitchFamily="34" charset="0"/>
                <a:cs typeface="Arial" pitchFamily="34" charset="0"/>
              </a:rPr>
              <a:t>nitric</a:t>
            </a:r>
          </a:p>
        </p:txBody>
      </p:sp>
      <p:sp>
        <p:nvSpPr>
          <p:cNvPr id="10250" name="Rectangle 14"/>
          <p:cNvSpPr>
            <a:spLocks noChangeArrowheads="1"/>
          </p:cNvSpPr>
          <p:nvPr/>
        </p:nvSpPr>
        <p:spPr bwMode="auto">
          <a:xfrm>
            <a:off x="5152572" y="3860800"/>
            <a:ext cx="2732541" cy="504825"/>
          </a:xfrm>
          <a:prstGeom prst="rect">
            <a:avLst/>
          </a:prstGeom>
          <a:ln>
            <a:headEnd/>
            <a:tailEnd/>
          </a:ln>
        </p:spPr>
        <p:style>
          <a:lnRef idx="1">
            <a:schemeClr val="accent2"/>
          </a:lnRef>
          <a:fillRef idx="2">
            <a:schemeClr val="accent2"/>
          </a:fillRef>
          <a:effectRef idx="1">
            <a:schemeClr val="accent2"/>
          </a:effectRef>
          <a:fontRef idx="minor">
            <a:schemeClr val="dk1"/>
          </a:fontRef>
        </p:style>
        <p:txBody>
          <a:bodyPr/>
          <a:lstStyle/>
          <a:p>
            <a:pPr algn="ctr" eaLnBrk="0" hangingPunct="0">
              <a:defRPr/>
            </a:pPr>
            <a:r>
              <a:rPr lang="en-US" sz="2600" dirty="0">
                <a:solidFill>
                  <a:srgbClr val="000000"/>
                </a:solidFill>
                <a:latin typeface="Arial" pitchFamily="34" charset="0"/>
              </a:rPr>
              <a:t>acetic</a:t>
            </a:r>
          </a:p>
        </p:txBody>
      </p:sp>
      <p:sp>
        <p:nvSpPr>
          <p:cNvPr id="10251" name="Rectangle 15"/>
          <p:cNvSpPr>
            <a:spLocks noChangeArrowheads="1"/>
          </p:cNvSpPr>
          <p:nvPr/>
        </p:nvSpPr>
        <p:spPr bwMode="auto">
          <a:xfrm>
            <a:off x="5152572" y="4581525"/>
            <a:ext cx="2732541" cy="503238"/>
          </a:xfrm>
          <a:prstGeom prst="rect">
            <a:avLst/>
          </a:prstGeom>
          <a:ln>
            <a:headEnd/>
            <a:tailEnd/>
          </a:ln>
        </p:spPr>
        <p:style>
          <a:lnRef idx="1">
            <a:schemeClr val="accent2"/>
          </a:lnRef>
          <a:fillRef idx="2">
            <a:schemeClr val="accent2"/>
          </a:fillRef>
          <a:effectRef idx="1">
            <a:schemeClr val="accent2"/>
          </a:effectRef>
          <a:fontRef idx="minor">
            <a:schemeClr val="dk1"/>
          </a:fontRef>
        </p:style>
        <p:txBody>
          <a:bodyPr/>
          <a:lstStyle/>
          <a:p>
            <a:pPr algn="ctr" eaLnBrk="0" hangingPunct="0">
              <a:defRPr/>
            </a:pPr>
            <a:r>
              <a:rPr lang="en-US" sz="2600" dirty="0">
                <a:solidFill>
                  <a:srgbClr val="000000"/>
                </a:solidFill>
                <a:latin typeface="Arial" pitchFamily="34" charset="0"/>
              </a:rPr>
              <a:t>oxalic</a:t>
            </a:r>
          </a:p>
        </p:txBody>
      </p:sp>
      <p:sp>
        <p:nvSpPr>
          <p:cNvPr id="10252" name="Rectangle 16"/>
          <p:cNvSpPr>
            <a:spLocks noChangeArrowheads="1"/>
          </p:cNvSpPr>
          <p:nvPr/>
        </p:nvSpPr>
        <p:spPr bwMode="auto">
          <a:xfrm>
            <a:off x="5152572" y="5300663"/>
            <a:ext cx="2732541" cy="504825"/>
          </a:xfrm>
          <a:prstGeom prst="rect">
            <a:avLst/>
          </a:prstGeom>
          <a:ln>
            <a:headEnd/>
            <a:tailEnd/>
          </a:ln>
        </p:spPr>
        <p:style>
          <a:lnRef idx="1">
            <a:schemeClr val="accent2"/>
          </a:lnRef>
          <a:fillRef idx="2">
            <a:schemeClr val="accent2"/>
          </a:fillRef>
          <a:effectRef idx="1">
            <a:schemeClr val="accent2"/>
          </a:effectRef>
          <a:fontRef idx="minor">
            <a:schemeClr val="dk1"/>
          </a:fontRef>
        </p:style>
        <p:txBody>
          <a:bodyPr/>
          <a:lstStyle/>
          <a:p>
            <a:pPr algn="ctr" eaLnBrk="0" hangingPunct="0">
              <a:defRPr/>
            </a:pPr>
            <a:r>
              <a:rPr lang="en-US" sz="2600" dirty="0">
                <a:solidFill>
                  <a:srgbClr val="000000"/>
                </a:solidFill>
                <a:latin typeface="Arial" pitchFamily="34" charset="0"/>
              </a:rPr>
              <a:t>citric</a:t>
            </a:r>
          </a:p>
        </p:txBody>
      </p:sp>
    </p:spTree>
    <p:extLst>
      <p:ext uri="{BB962C8B-B14F-4D97-AF65-F5344CB8AC3E}">
        <p14:creationId xmlns:p14="http://schemas.microsoft.com/office/powerpoint/2010/main" val="3797614022"/>
      </p:ext>
    </p:extLst>
  </p:cSld>
  <p:clrMapOvr>
    <a:masterClrMapping/>
  </p:clrMapOvr>
</p:sld>
</file>

<file path=ppt/theme/theme1.xml><?xml version="1.0" encoding="utf-8"?>
<a:theme xmlns:a="http://schemas.openxmlformats.org/drawingml/2006/main" name="Office Theme">
  <a:themeElements>
    <a:clrScheme name="NFER Theme Colours">
      <a:dk1>
        <a:sysClr val="windowText" lastClr="000000"/>
      </a:dk1>
      <a:lt1>
        <a:sysClr val="window" lastClr="FFFFFF"/>
      </a:lt1>
      <a:dk2>
        <a:srgbClr val="3C3C3B"/>
      </a:dk2>
      <a:lt2>
        <a:srgbClr val="CACBCC"/>
      </a:lt2>
      <a:accent1>
        <a:srgbClr val="95569E"/>
      </a:accent1>
      <a:accent2>
        <a:srgbClr val="3EAD5C"/>
      </a:accent2>
      <a:accent3>
        <a:srgbClr val="00AACA"/>
      </a:accent3>
      <a:accent4>
        <a:srgbClr val="E9425C"/>
      </a:accent4>
      <a:accent5>
        <a:srgbClr val="F3953F"/>
      </a:accent5>
      <a:accent6>
        <a:srgbClr val="C3D32B"/>
      </a:accent6>
      <a:hlink>
        <a:srgbClr val="000000"/>
      </a:hlink>
      <a:folHlink>
        <a:srgbClr val="A7A8AA"/>
      </a:folHlink>
    </a:clrScheme>
    <a:fontScheme name="NFER Theme Fonts">
      <a:majorFont>
        <a:latin typeface="Arial"/>
        <a:ea typeface=""/>
        <a:cs typeface=""/>
      </a:majorFont>
      <a:minorFont>
        <a:latin typeface="Arial"/>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2"/>
        </a:solidFill>
        <a:ln>
          <a:solidFill>
            <a:schemeClr val="accent2"/>
          </a:solid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NFER_Presentation_International [Read-Only]" id="{8C5E3391-1C63-4C2E-B777-6385684C928B}" vid="{DA28824A-306E-4106-B1E5-20BD0728E616}"/>
    </a:ext>
  </a:extLst>
</a:theme>
</file>

<file path=ppt/theme/theme2.xml><?xml version="1.0" encoding="utf-8"?>
<a:theme xmlns:a="http://schemas.openxmlformats.org/drawingml/2006/main" name="NFER-presentation3">
  <a:themeElements>
    <a:clrScheme name="NFER">
      <a:dk1>
        <a:sysClr val="windowText" lastClr="000000"/>
      </a:dk1>
      <a:lt1>
        <a:sysClr val="window" lastClr="FFFFFF"/>
      </a:lt1>
      <a:dk2>
        <a:srgbClr val="15527F"/>
      </a:dk2>
      <a:lt2>
        <a:srgbClr val="EEECE1"/>
      </a:lt2>
      <a:accent1>
        <a:srgbClr val="272A67"/>
      </a:accent1>
      <a:accent2>
        <a:srgbClr val="CA3092"/>
      </a:accent2>
      <a:accent3>
        <a:srgbClr val="15527F"/>
      </a:accent3>
      <a:accent4>
        <a:srgbClr val="ABBB24"/>
      </a:accent4>
      <a:accent5>
        <a:srgbClr val="ECAC00"/>
      </a:accent5>
      <a:accent6>
        <a:srgbClr val="5F6062"/>
      </a:accent6>
      <a:hlink>
        <a:srgbClr val="15527F"/>
      </a:hlink>
      <a:folHlink>
        <a:srgbClr val="15527F"/>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917BE4B911F9AE41BA0FC601C30FA8FA" ma:contentTypeVersion="1" ma:contentTypeDescription="Create a new document." ma:contentTypeScope="" ma:versionID="8b0d123980221e2bb94440191b98bbeb">
  <xsd:schema xmlns:xsd="http://www.w3.org/2001/XMLSchema" xmlns:xs="http://www.w3.org/2001/XMLSchema" xmlns:p="http://schemas.microsoft.com/office/2006/metadata/properties" xmlns:ns2="ec1b7740-8e62-4669-8af8-11b17589a693" targetNamespace="http://schemas.microsoft.com/office/2006/metadata/properties" ma:root="true" ma:fieldsID="f7ab8c3bb70e15c5593068901e7284cc" ns2:_="">
    <xsd:import namespace="ec1b7740-8e62-4669-8af8-11b17589a693"/>
    <xsd:element name="properties">
      <xsd:complexType>
        <xsd:sequence>
          <xsd:element name="documentManagement">
            <xsd:complexType>
              <xsd:all>
                <xsd:element ref="ns2:SharedWithUser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c1b7740-8e62-4669-8af8-11b17589a693" elementFormDefault="qualified">
    <xsd:import namespace="http://schemas.microsoft.com/office/2006/documentManagement/types"/>
    <xsd:import namespace="http://schemas.microsoft.com/office/infopath/2007/PartnerControls"/>
    <xsd:element name="SharedWithUsers" ma:index="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58382E2C-8099-49A3-92D4-96559576BE2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ec1b7740-8e62-4669-8af8-11b17589a69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EDF75B34-8DB1-4761-B1E0-582792607AF1}">
  <ds:schemaRefs>
    <ds:schemaRef ds:uri="http://purl.org/dc/dcmitype/"/>
    <ds:schemaRef ds:uri="http://schemas.microsoft.com/office/infopath/2007/PartnerControls"/>
    <ds:schemaRef ds:uri="http://purl.org/dc/elements/1.1/"/>
    <ds:schemaRef ds:uri="http://schemas.microsoft.com/office/2006/metadata/properties"/>
    <ds:schemaRef ds:uri="http://schemas.microsoft.com/office/2006/documentManagement/types"/>
    <ds:schemaRef ds:uri="http://purl.org/dc/terms/"/>
    <ds:schemaRef ds:uri="http://schemas.openxmlformats.org/package/2006/metadata/core-properties"/>
    <ds:schemaRef ds:uri="ec1b7740-8e62-4669-8af8-11b17589a693"/>
    <ds:schemaRef ds:uri="http://www.w3.org/XML/1998/namespace"/>
  </ds:schemaRefs>
</ds:datastoreItem>
</file>

<file path=customXml/itemProps3.xml><?xml version="1.0" encoding="utf-8"?>
<ds:datastoreItem xmlns:ds="http://schemas.openxmlformats.org/officeDocument/2006/customXml" ds:itemID="{D0033076-9427-45BB-87DA-460EB383A914}">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NFER_Presentation_International (1)</Template>
  <TotalTime>1828</TotalTime>
  <Words>3631</Words>
  <Application>Microsoft Office PowerPoint</Application>
  <PresentationFormat>On-screen Show (4:3)</PresentationFormat>
  <Paragraphs>490</Paragraphs>
  <Slides>42</Slides>
  <Notes>37</Notes>
  <HiddenSlides>0</HiddenSlides>
  <MMClips>0</MMClips>
  <ScaleCrop>false</ScaleCrop>
  <HeadingPairs>
    <vt:vector size="6" baseType="variant">
      <vt:variant>
        <vt:lpstr>Fonts Used</vt:lpstr>
      </vt:variant>
      <vt:variant>
        <vt:i4>2</vt:i4>
      </vt:variant>
      <vt:variant>
        <vt:lpstr>Theme</vt:lpstr>
      </vt:variant>
      <vt:variant>
        <vt:i4>2</vt:i4>
      </vt:variant>
      <vt:variant>
        <vt:lpstr>Slide Titles</vt:lpstr>
      </vt:variant>
      <vt:variant>
        <vt:i4>42</vt:i4>
      </vt:variant>
    </vt:vector>
  </HeadingPairs>
  <TitlesOfParts>
    <vt:vector size="46" baseType="lpstr">
      <vt:lpstr>Arial</vt:lpstr>
      <vt:lpstr>Calibri</vt:lpstr>
      <vt:lpstr>Office Theme</vt:lpstr>
      <vt:lpstr>NFER-presentation3</vt:lpstr>
      <vt:lpstr>Re-cap</vt:lpstr>
      <vt:lpstr>Re-cap: General principles and style</vt:lpstr>
      <vt:lpstr>More closed questions</vt:lpstr>
      <vt:lpstr>Sequencing </vt:lpstr>
      <vt:lpstr>Labelling diagrams  </vt:lpstr>
      <vt:lpstr>Matching 1 </vt:lpstr>
      <vt:lpstr>Matching 2 </vt:lpstr>
      <vt:lpstr>Matching 2</vt:lpstr>
      <vt:lpstr>Matching 3:  unequal columns  </vt:lpstr>
      <vt:lpstr>Matching 3: unequal columns  </vt:lpstr>
      <vt:lpstr>Drag and drop 1</vt:lpstr>
      <vt:lpstr>Drag and drop 2</vt:lpstr>
      <vt:lpstr>Question Writing Activity</vt:lpstr>
      <vt:lpstr>Open Questions</vt:lpstr>
      <vt:lpstr>What are open questions?</vt:lpstr>
      <vt:lpstr>Advantages of using open questions</vt:lpstr>
      <vt:lpstr>Disadvantages of using open questions</vt:lpstr>
      <vt:lpstr>Short response 1 1 mark answers</vt:lpstr>
      <vt:lpstr>Short response 2: several short answers</vt:lpstr>
      <vt:lpstr>Short response 3 1 or 2 mark answers</vt:lpstr>
      <vt:lpstr>Activity 1: Advantages of different item types</vt:lpstr>
      <vt:lpstr>Marking guides</vt:lpstr>
      <vt:lpstr>Marking guides</vt:lpstr>
      <vt:lpstr>Developing marking guides for open items</vt:lpstr>
      <vt:lpstr>Marking guide development for open items</vt:lpstr>
      <vt:lpstr>Example 1: Marking guide for open questions </vt:lpstr>
      <vt:lpstr>Unrealistic mark scheme</vt:lpstr>
      <vt:lpstr>Example 1: Marking guide for open questions </vt:lpstr>
      <vt:lpstr>Example 2: Marking guide for open questions </vt:lpstr>
      <vt:lpstr>PowerPoint Presentation</vt:lpstr>
      <vt:lpstr>Example 3: Marking guide for open questions  </vt:lpstr>
      <vt:lpstr>Example 3: Marking guide for open questions</vt:lpstr>
      <vt:lpstr>Example 4: Marking guide for open questions</vt:lpstr>
      <vt:lpstr>Example 4: Mark guides for open questions </vt:lpstr>
      <vt:lpstr>Example 4: Marking guide for open questions </vt:lpstr>
      <vt:lpstr>These kinds of marking guides can be very thorough.</vt:lpstr>
      <vt:lpstr>What the teacher can learn from student responses</vt:lpstr>
      <vt:lpstr>Developing a marking guide</vt:lpstr>
      <vt:lpstr>PowerPoint Presentation</vt:lpstr>
      <vt:lpstr>Assessing English Language</vt:lpstr>
      <vt:lpstr>Assessing English Language</vt:lpstr>
      <vt:lpstr>Assessing English Language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Heading over one  or two lines</dc:title>
  <dc:creator>Simcock, David</dc:creator>
  <cp:lastModifiedBy>Family Wriberg</cp:lastModifiedBy>
  <cp:revision>116</cp:revision>
  <cp:lastPrinted>2019-02-22T18:18:22Z</cp:lastPrinted>
  <dcterms:created xsi:type="dcterms:W3CDTF">2019-02-13T10:26:49Z</dcterms:created>
  <dcterms:modified xsi:type="dcterms:W3CDTF">2019-02-28T10:17:21Z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0x010100917BE4B911F9AE41BA0FC601C30FA8FA</vt:lpwstr>
  </property>
  <property fmtid="{D5CDD505-2E9C-101B-9397-08002B2CF9AE}" pid="3" name="Order">
    <vt:r8>45900</vt:r8>
  </property>
  <property fmtid="{D5CDD505-2E9C-101B-9397-08002B2CF9AE}" pid="4" name="xd_ProgID">
    <vt:lpwstr/>
  </property>
  <property fmtid="{D5CDD505-2E9C-101B-9397-08002B2CF9AE}" pid="5" name="TemplateUrl">
    <vt:lpwstr/>
  </property>
</Properties>
</file>