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8" r:id="rId5"/>
    <p:sldId id="276" r:id="rId6"/>
    <p:sldId id="280" r:id="rId7"/>
    <p:sldId id="282" r:id="rId8"/>
    <p:sldId id="275" r:id="rId9"/>
    <p:sldId id="265" r:id="rId10"/>
    <p:sldId id="278" r:id="rId11"/>
    <p:sldId id="268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Simcock" initials="DS" lastIdx="4" clrIdx="0">
    <p:extLst>
      <p:ext uri="{19B8F6BF-5375-455C-9EA6-DF929625EA0E}">
        <p15:presenceInfo xmlns:p15="http://schemas.microsoft.com/office/powerpoint/2012/main" userId="f6622c06e32417ac" providerId="Windows Live"/>
      </p:ext>
    </p:extLst>
  </p:cmAuthor>
  <p:cmAuthor id="2" name="Sue Horner" initials="SH" lastIdx="2" clrIdx="1">
    <p:extLst>
      <p:ext uri="{19B8F6BF-5375-455C-9EA6-DF929625EA0E}">
        <p15:presenceInfo xmlns:p15="http://schemas.microsoft.com/office/powerpoint/2012/main" userId="Sue Hor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0334" autoAdjust="0"/>
  </p:normalViewPr>
  <p:slideViewPr>
    <p:cSldViewPr snapToGrid="0">
      <p:cViewPr varScale="1">
        <p:scale>
          <a:sx n="73" d="100"/>
          <a:sy n="73" d="100"/>
        </p:scale>
        <p:origin x="14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14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4EAB07-1A91-48C4-8328-BB6A687715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85F8C-046B-4565-8954-0C4A3C790E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68E4C-972B-4D45-97E4-96EA532908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6E3AD-7A7C-4383-8436-6CAD2F08CA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0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4F00D-A1F1-4AAD-8E87-FD06BF5A472B}" type="datetimeFigureOut">
              <a:rPr lang="en-GB" smtClean="0"/>
              <a:t>26/04/2019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F0672-232E-4C5B-A17C-18881AD76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6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If you haven’t taught the unit you have written a test for yet, as a minimum ask colleagues or senior five students to complete it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368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0672-232E-4C5B-A17C-18881AD76DE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55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0BD3771-2762-4ABF-AD6D-DD5265F8C6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B86FC03-CC7A-49B6-8E9A-A0AE5B45E5D1}"/>
              </a:ext>
            </a:extLst>
          </p:cNvPr>
          <p:cNvGrpSpPr/>
          <p:nvPr userDrawn="1"/>
        </p:nvGrpSpPr>
        <p:grpSpPr>
          <a:xfrm>
            <a:off x="6739689" y="3624724"/>
            <a:ext cx="1972311" cy="2260600"/>
            <a:chOff x="6739689" y="3624724"/>
            <a:chExt cx="1972311" cy="2260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F5952BC-6C1B-4BDD-91B5-B8D4D713CF04}"/>
                </a:ext>
              </a:extLst>
            </p:cNvPr>
            <p:cNvSpPr/>
            <p:nvPr userDrawn="1"/>
          </p:nvSpPr>
          <p:spPr>
            <a:xfrm>
              <a:off x="6739689" y="362472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565D552-A246-40F6-9CD6-F0C29BA9F8DB}"/>
                </a:ext>
              </a:extLst>
            </p:cNvPr>
            <p:cNvSpPr/>
            <p:nvPr userDrawn="1"/>
          </p:nvSpPr>
          <p:spPr>
            <a:xfrm>
              <a:off x="7431525" y="4042642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3BB731-0F13-49F8-8AEE-84900E758FD4}"/>
                </a:ext>
              </a:extLst>
            </p:cNvPr>
            <p:cNvSpPr/>
            <p:nvPr userDrawn="1"/>
          </p:nvSpPr>
          <p:spPr>
            <a:xfrm>
              <a:off x="8136413" y="4473619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292E9B-34DD-4672-A526-2EA2259C43ED}"/>
                </a:ext>
              </a:extLst>
            </p:cNvPr>
            <p:cNvSpPr/>
            <p:nvPr userDrawn="1"/>
          </p:nvSpPr>
          <p:spPr>
            <a:xfrm>
              <a:off x="6739689" y="4473619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F9325D3-CE9C-4282-980B-3E044137A762}"/>
                </a:ext>
              </a:extLst>
            </p:cNvPr>
            <p:cNvSpPr/>
            <p:nvPr userDrawn="1"/>
          </p:nvSpPr>
          <p:spPr>
            <a:xfrm>
              <a:off x="7444578" y="4891537"/>
              <a:ext cx="575532" cy="57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41AF343-1E3E-4E79-912C-FD5C246E26FC}"/>
                </a:ext>
              </a:extLst>
            </p:cNvPr>
            <p:cNvSpPr/>
            <p:nvPr userDrawn="1"/>
          </p:nvSpPr>
          <p:spPr>
            <a:xfrm>
              <a:off x="6739689" y="5309454"/>
              <a:ext cx="575587" cy="5758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68000" y="1803103"/>
            <a:ext cx="8204120" cy="1053177"/>
          </a:xfrm>
        </p:spPr>
        <p:txBody>
          <a:bodyPr>
            <a:noAutofit/>
          </a:bodyPr>
          <a:lstStyle>
            <a:lvl1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2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Title here over one</a:t>
            </a:r>
          </a:p>
          <a:p>
            <a:r>
              <a:rPr lang="en-GB" dirty="0"/>
              <a:t>or two lines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2936E9-F440-4AB1-9E3C-36C9A1E2B6B6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B395CD20-C764-4A8B-87FB-AA7A0C010FD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8000" y="4718199"/>
            <a:ext cx="6142332" cy="1167125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spcAft>
                <a:spcPts val="0"/>
              </a:spcAft>
              <a:defRPr sz="2000" b="0">
                <a:solidFill>
                  <a:schemeClr val="tx1"/>
                </a:solidFill>
              </a:defRPr>
            </a:lvl1pPr>
            <a:lvl2pPr>
              <a:lnSpc>
                <a:spcPts val="3600"/>
              </a:lnSpc>
              <a:spcBef>
                <a:spcPts val="1200"/>
              </a:spcBef>
              <a:spcAft>
                <a:spcPts val="0"/>
              </a:spcAft>
              <a:defRPr sz="2600" b="1">
                <a:solidFill>
                  <a:schemeClr val="tx1"/>
                </a:solidFill>
              </a:defRPr>
            </a:lvl2pPr>
          </a:lstStyle>
          <a:p>
            <a:r>
              <a:rPr lang="en-GB" dirty="0"/>
              <a:t>Presenter/Author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A33F50-9C33-47CB-9A70-ED813DE59BD2}"/>
              </a:ext>
            </a:extLst>
          </p:cNvPr>
          <p:cNvCxnSpPr/>
          <p:nvPr userDrawn="1"/>
        </p:nvCxnSpPr>
        <p:spPr>
          <a:xfrm>
            <a:off x="468000" y="2919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8FA699B-B65A-4A3A-8FA6-D7DB88EC629D}"/>
              </a:ext>
            </a:extLst>
          </p:cNvPr>
          <p:cNvCxnSpPr/>
          <p:nvPr userDrawn="1"/>
        </p:nvCxnSpPr>
        <p:spPr>
          <a:xfrm>
            <a:off x="468000" y="1691149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B83ADF7-C4D0-4E8B-9038-81921E708BC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68000" y="3340970"/>
            <a:ext cx="6142332" cy="1053177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0"/>
              </a:spcAft>
              <a:defRPr sz="2800" b="1">
                <a:solidFill>
                  <a:schemeClr val="tx1"/>
                </a:solidFill>
              </a:defRPr>
            </a:lvl1pPr>
            <a:lvl2pPr>
              <a:lnSpc>
                <a:spcPts val="4000"/>
              </a:lnSpc>
              <a:spcAft>
                <a:spcPts val="0"/>
              </a:spcAft>
              <a:defRPr sz="3600" b="1">
                <a:solidFill>
                  <a:schemeClr val="accent1"/>
                </a:solidFill>
              </a:defRPr>
            </a:lvl2pPr>
          </a:lstStyle>
          <a:p>
            <a:r>
              <a:rPr lang="en-GB" dirty="0"/>
              <a:t>Subtitle here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E8D2A0BA-632B-4530-9B6F-F844B96E9DBC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1234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51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4E3B159-54E0-4A96-B272-516CE429BDDB}"/>
              </a:ext>
            </a:extLst>
          </p:cNvPr>
          <p:cNvSpPr/>
          <p:nvPr userDrawn="1"/>
        </p:nvSpPr>
        <p:spPr>
          <a:xfrm>
            <a:off x="0" y="1676401"/>
            <a:ext cx="9144000" cy="518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08FF0F-97FA-4964-BCA6-FC0BF8322C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0000" y="2160000"/>
            <a:ext cx="4019549" cy="1139208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spcAft>
                <a:spcPts val="0"/>
              </a:spcAft>
              <a:defRPr sz="2800" b="0">
                <a:solidFill>
                  <a:schemeClr val="bg1"/>
                </a:solidFill>
              </a:defRPr>
            </a:lvl1pPr>
            <a:lvl2pPr>
              <a:lnSpc>
                <a:spcPts val="3200"/>
              </a:lnSpc>
              <a:spcAft>
                <a:spcPts val="0"/>
              </a:spcAft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77E2162-A6A4-4D05-92D7-0C0278883F3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9999" y="2265973"/>
            <a:ext cx="3060000" cy="3507273"/>
            <a:chOff x="0" y="0"/>
            <a:chExt cx="1973726" cy="2261109"/>
          </a:xfrm>
          <a:solidFill>
            <a:schemeClr val="bg1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B31D5BE-F747-4573-8F75-38E0ABC309D9}"/>
                </a:ext>
              </a:extLst>
            </p:cNvPr>
            <p:cNvSpPr/>
            <p:nvPr userDrawn="1"/>
          </p:nvSpPr>
          <p:spPr>
            <a:xfrm>
              <a:off x="0" y="0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3715E7-1CC8-470B-93CC-27FA2E9020BF}"/>
                </a:ext>
              </a:extLst>
            </p:cNvPr>
            <p:cNvSpPr/>
            <p:nvPr userDrawn="1"/>
          </p:nvSpPr>
          <p:spPr>
            <a:xfrm>
              <a:off x="692332" y="418012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8F3F55-A39F-4353-BBB0-2DA9A3ECDB1C}"/>
                </a:ext>
              </a:extLst>
            </p:cNvPr>
            <p:cNvSpPr/>
            <p:nvPr userDrawn="1"/>
          </p:nvSpPr>
          <p:spPr>
            <a:xfrm>
              <a:off x="1397726" y="849086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49DD86-6062-4A6F-8E79-654F1C799BA1}"/>
                </a:ext>
              </a:extLst>
            </p:cNvPr>
            <p:cNvSpPr/>
            <p:nvPr userDrawn="1"/>
          </p:nvSpPr>
          <p:spPr>
            <a:xfrm>
              <a:off x="0" y="849086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6F0904D-EEF2-4DEA-BB7D-2FF6ED5023F0}"/>
                </a:ext>
              </a:extLst>
            </p:cNvPr>
            <p:cNvSpPr/>
            <p:nvPr userDrawn="1"/>
          </p:nvSpPr>
          <p:spPr>
            <a:xfrm>
              <a:off x="705395" y="1267098"/>
              <a:ext cx="575945" cy="5759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680B54-7CA4-41C0-BB5B-09949F910FA8}"/>
                </a:ext>
              </a:extLst>
            </p:cNvPr>
            <p:cNvSpPr/>
            <p:nvPr userDrawn="1"/>
          </p:nvSpPr>
          <p:spPr>
            <a:xfrm>
              <a:off x="0" y="1685109"/>
              <a:ext cx="576000" cy="57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314E7544-9D63-413F-8A2F-89157C1730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0000" y="3996000"/>
            <a:ext cx="4413600" cy="1642529"/>
          </a:xfrm>
        </p:spPr>
        <p:txBody>
          <a:bodyPr>
            <a:normAutofit/>
          </a:bodyPr>
          <a:lstStyle>
            <a:lvl1pPr>
              <a:lnSpc>
                <a:spcPts val="1250"/>
              </a:lnSpc>
              <a:spcAft>
                <a:spcPts val="600"/>
              </a:spcAft>
              <a:defRPr sz="1000" b="0">
                <a:solidFill>
                  <a:schemeClr val="bg1"/>
                </a:solidFill>
              </a:defRPr>
            </a:lvl1pPr>
            <a:lvl2pPr>
              <a:lnSpc>
                <a:spcPts val="1250"/>
              </a:lnSpc>
              <a:spcBef>
                <a:spcPts val="1200"/>
              </a:spcBef>
              <a:spcAft>
                <a:spcPts val="0"/>
              </a:spcAft>
              <a:defRPr sz="1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7CDEC1-0392-4E1E-A03F-5DC41BC88447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D8E03B2-EBC2-4803-957F-EE3162B72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0" y="504000"/>
            <a:ext cx="1699200" cy="52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>
            <a:lvl1pPr>
              <a:lnSpc>
                <a:spcPts val="2300"/>
              </a:lnSpc>
              <a:defRPr sz="2000"/>
            </a:lvl1pPr>
            <a:lvl2pPr>
              <a:lnSpc>
                <a:spcPts val="2300"/>
              </a:lnSpc>
              <a:defRPr sz="2000"/>
            </a:lvl2pPr>
            <a:lvl3pPr indent="-216000">
              <a:lnSpc>
                <a:spcPts val="2300"/>
              </a:lnSpc>
              <a:defRPr sz="2000"/>
            </a:lvl3pPr>
            <a:lvl4pPr indent="-216000">
              <a:lnSpc>
                <a:spcPts val="2300"/>
              </a:lnSpc>
              <a:defRPr sz="2000"/>
            </a:lvl4pPr>
            <a:lvl5pPr indent="-216000">
              <a:lnSpc>
                <a:spcPts val="2300"/>
              </a:lnSpc>
              <a:defRPr sz="20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2D7CC97-37F9-40CF-8FBA-620C835D53FC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50C7EA2-19D2-4638-8404-0FA802FAFDA9}"/>
              </a:ext>
            </a:extLst>
          </p:cNvPr>
          <p:cNvCxnSpPr/>
          <p:nvPr userDrawn="1"/>
        </p:nvCxnSpPr>
        <p:spPr>
          <a:xfrm>
            <a:off x="468000" y="1427825"/>
            <a:ext cx="6666917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7C51C41-C3E4-4824-8F8F-B2B02A30BF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976" y="254753"/>
            <a:ext cx="1368000" cy="426494"/>
          </a:xfrm>
          <a:prstGeom prst="rect">
            <a:avLst/>
          </a:prstGeom>
        </p:spPr>
      </p:pic>
      <p:pic>
        <p:nvPicPr>
          <p:cNvPr id="29" name="Picture 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413" y="799582"/>
            <a:ext cx="1265126" cy="79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57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984E90-BD12-4243-AEA2-39307CF034D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7286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8FE561-343D-4E5D-941B-01D327A4851A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A90A47-D75B-4FCF-A91D-0CC6ECB3BDE3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C0598198-7362-495A-988D-1D01720D6A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4F80258-C443-4394-B5F3-4AC5C7C3330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67263" y="1656000"/>
            <a:ext cx="3908425" cy="4428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000" y="468000"/>
            <a:ext cx="6666917" cy="900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656000"/>
            <a:ext cx="3911495" cy="442800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5F19C77-8546-45E1-812F-728ABDDE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95C12C3-96C5-4C26-9267-1EB1370B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46467F7-A563-4DA2-91E7-E89E905727D0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E34463-7D39-4C02-A8A4-F1FA8B348916}"/>
              </a:ext>
            </a:extLst>
          </p:cNvPr>
          <p:cNvCxnSpPr/>
          <p:nvPr userDrawn="1"/>
        </p:nvCxnSpPr>
        <p:spPr>
          <a:xfrm>
            <a:off x="468000" y="1427825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AB41C0DC-167A-40CC-A6D5-0DD9BD4D1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379" y="504000"/>
            <a:ext cx="1368000" cy="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9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85B1191-F79C-4EE2-8A37-65F94175FF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12000"/>
          </a:xfrm>
        </p:spPr>
        <p:txBody>
          <a:bodyPr anchor="ctr"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D7D82B0-DC80-4FF4-A027-502A06445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7E38B93-B966-494A-A5B0-DFF419B92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070999A-EFB4-4561-9E77-672351612DBB}"/>
              </a:ext>
            </a:extLst>
          </p:cNvPr>
          <p:cNvCxnSpPr/>
          <p:nvPr userDrawn="1"/>
        </p:nvCxnSpPr>
        <p:spPr>
          <a:xfrm>
            <a:off x="468000" y="6380771"/>
            <a:ext cx="8244000" cy="0"/>
          </a:xfrm>
          <a:prstGeom prst="line">
            <a:avLst/>
          </a:prstGeom>
          <a:ln w="31750" cap="rnd">
            <a:solidFill>
              <a:schemeClr val="accent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77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000" y="468000"/>
            <a:ext cx="6667200" cy="90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 dirty="0"/>
              <a:t>Heading over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56000"/>
            <a:ext cx="8136000" cy="442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0">
                <a:solidFill>
                  <a:sysClr val="windowText" lastClr="000000"/>
                </a:solidFill>
              </a:defRPr>
            </a:lvl1pPr>
          </a:lstStyle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ysClr val="windowText" lastClr="000000"/>
                </a:solidFill>
              </a:defRPr>
            </a:lvl1pPr>
          </a:lstStyle>
          <a:p>
            <a:fld id="{1608FF17-83F6-4320-ABB9-493BD2F5E4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5" r:id="rId3"/>
    <p:sldLayoutId id="2147483673" r:id="rId4"/>
    <p:sldLayoutId id="2147483674" r:id="rId5"/>
    <p:sldLayoutId id="2147483666" r:id="rId6"/>
  </p:sldLayoutIdLst>
  <p:hf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216000" algn="l" defTabSz="914400" rtl="0" eaLnBrk="1" latinLnBrk="0" hangingPunct="1">
        <a:lnSpc>
          <a:spcPts val="23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iyamurzmye@reb.r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mukakimenyi@reb.rw" TargetMode="External"/><Relationship Id="rId5" Type="http://schemas.openxmlformats.org/officeDocument/2006/relationships/hyperlink" Target="mailto:emerithanz@gmail.com" TargetMode="External"/><Relationship Id="rId4" Type="http://schemas.openxmlformats.org/officeDocument/2006/relationships/hyperlink" Target="mailto:aimenku@gmail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UNRE@nfer.ac.uk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Aim: to use your new knowledge to write 2 tests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r>
              <a:rPr lang="en-GB" dirty="0"/>
              <a:t>What are you going to test?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You have been writing questions on a specific unit- now complete a test with ten or more questions for this unit 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remember test construction principles e.g. make sure you use different types of questions, adapted to what you are assessing.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When you have written one test you will submit it to NFER for QA</a:t>
            </a:r>
          </a:p>
          <a:p>
            <a:pPr marL="342900" indent="-342900">
              <a:buFontTx/>
              <a:buChar char="-"/>
            </a:pPr>
            <a:r>
              <a:rPr lang="en-GB" b="0" dirty="0"/>
              <a:t>In the meantime, you should start writing your second test on the other unit you chose.</a:t>
            </a:r>
          </a:p>
          <a:p>
            <a:pPr marL="342900" indent="-342900">
              <a:buFontTx/>
              <a:buChar char="-"/>
            </a:pPr>
            <a:endParaRPr lang="en-GB" b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17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Key stages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>
            <a:normAutofit lnSpcReduction="10000"/>
          </a:bodyPr>
          <a:lstStyle/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Submit the first test you have written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QA feedback 1 from NFER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Make suggested changes and resubmit 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QA feedback 2 from NFER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Finalise the questions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Trial the test in your classroom </a:t>
            </a:r>
          </a:p>
          <a:p>
            <a:pPr marL="457200" lvl="2" indent="-457200">
              <a:lnSpc>
                <a:spcPct val="100000"/>
              </a:lnSpc>
              <a:buAutoNum type="arabicParenR"/>
            </a:pPr>
            <a:r>
              <a:rPr lang="en-GB" sz="2400" dirty="0"/>
              <a:t> Send your report on this trial to NFER</a:t>
            </a:r>
          </a:p>
          <a:p>
            <a:pPr marL="0" lvl="2" indent="0">
              <a:buNone/>
            </a:pPr>
            <a:endParaRPr lang="en-GB" sz="2400" dirty="0"/>
          </a:p>
          <a:p>
            <a:pPr marL="0" lvl="2" indent="0">
              <a:buNone/>
            </a:pPr>
            <a:r>
              <a:rPr lang="en-GB" sz="2400" dirty="0"/>
              <a:t>Go through the same process for your second test.</a:t>
            </a:r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54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38E3-62F2-4C11-9EAB-75EE234F0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/>
          <a:lstStyle/>
          <a:p>
            <a:r>
              <a:rPr lang="en-GB" dirty="0"/>
              <a:t>Help is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1F7FB-CEA5-427E-8392-4835BDF467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567510"/>
            <a:ext cx="8138976" cy="48224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b="0" dirty="0"/>
              <a:t>If you are struggling with the technology, your e-tutor can help</a:t>
            </a:r>
          </a:p>
          <a:p>
            <a:pPr>
              <a:lnSpc>
                <a:spcPct val="100000"/>
              </a:lnSpc>
            </a:pP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Contact details</a:t>
            </a:r>
          </a:p>
          <a:p>
            <a:pPr>
              <a:lnSpc>
                <a:spcPct val="100000"/>
              </a:lnSpc>
            </a:pPr>
            <a:r>
              <a:rPr lang="en-GB" sz="2400" b="0" dirty="0"/>
              <a:t>If you are struggling with the subject aspects of your tests, colleagues at REB can help</a:t>
            </a:r>
          </a:p>
          <a:p>
            <a:pPr>
              <a:lnSpc>
                <a:spcPct val="100000"/>
              </a:lnSpc>
            </a:pPr>
            <a:r>
              <a:rPr lang="en-GB" sz="2400" b="0" i="1" dirty="0"/>
              <a:t>Computer Science: </a:t>
            </a:r>
            <a:r>
              <a:rPr lang="en-GB" sz="2400" b="0" i="1" dirty="0">
                <a:hlinkClick r:id="rId3"/>
              </a:rPr>
              <a:t>tiyamuremye@reb.rw</a:t>
            </a: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                                </a:t>
            </a:r>
            <a:r>
              <a:rPr lang="en-GB" sz="2400" b="0" i="1" dirty="0">
                <a:hlinkClick r:id="rId4"/>
              </a:rPr>
              <a:t>aimenku@gmail.com</a:t>
            </a:r>
            <a:endParaRPr lang="en-GB" sz="2400" b="0" i="1" dirty="0"/>
          </a:p>
          <a:p>
            <a:pPr>
              <a:lnSpc>
                <a:spcPct val="100000"/>
              </a:lnSpc>
            </a:pPr>
            <a:r>
              <a:rPr lang="en-GB" sz="2400" b="0" i="1" dirty="0"/>
              <a:t>English Language: </a:t>
            </a:r>
            <a:r>
              <a:rPr lang="en-GB" sz="2400" b="0" i="1" dirty="0">
                <a:hlinkClick r:id="rId5"/>
              </a:rPr>
              <a:t>emerithanz@gmail.com</a:t>
            </a:r>
            <a:r>
              <a:rPr lang="en-GB" sz="2400" b="0" i="1" dirty="0"/>
              <a:t> </a:t>
            </a:r>
          </a:p>
          <a:p>
            <a:pPr>
              <a:lnSpc>
                <a:spcPct val="100000"/>
              </a:lnSpc>
            </a:pPr>
            <a:r>
              <a:rPr lang="en-GB" sz="2400" b="0" i="1" dirty="0"/>
              <a:t>                                </a:t>
            </a:r>
            <a:r>
              <a:rPr lang="en-GB" sz="2400" b="0" i="1" dirty="0">
                <a:hlinkClick r:id="rId6"/>
              </a:rPr>
              <a:t>rmukakimenyi@reb.rw</a:t>
            </a:r>
            <a:r>
              <a:rPr lang="en-GB" sz="2400" b="0" i="1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53B72-D520-4423-BCA4-B10E0A376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FDAB7-0294-4EB0-AF92-81CD50E72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92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Key dates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97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074789"/>
              </p:ext>
            </p:extLst>
          </p:nvPr>
        </p:nvGraphicFramePr>
        <p:xfrm>
          <a:off x="250948" y="248190"/>
          <a:ext cx="8467218" cy="6139540"/>
        </p:xfrm>
        <a:graphic>
          <a:graphicData uri="http://schemas.openxmlformats.org/drawingml/2006/table">
            <a:tbl>
              <a:tblPr/>
              <a:tblGrid>
                <a:gridCol w="1559340">
                  <a:extLst>
                    <a:ext uri="{9D8B030D-6E8A-4147-A177-3AD203B41FA5}">
                      <a16:colId xmlns:a16="http://schemas.microsoft.com/office/drawing/2014/main" val="1246508762"/>
                    </a:ext>
                  </a:extLst>
                </a:gridCol>
                <a:gridCol w="748483">
                  <a:extLst>
                    <a:ext uri="{9D8B030D-6E8A-4147-A177-3AD203B41FA5}">
                      <a16:colId xmlns:a16="http://schemas.microsoft.com/office/drawing/2014/main" val="1701865245"/>
                    </a:ext>
                  </a:extLst>
                </a:gridCol>
                <a:gridCol w="6159395">
                  <a:extLst>
                    <a:ext uri="{9D8B030D-6E8A-4147-A177-3AD203B41FA5}">
                      <a16:colId xmlns:a16="http://schemas.microsoft.com/office/drawing/2014/main" val="3767643360"/>
                    </a:ext>
                  </a:extLst>
                </a:gridCol>
              </a:tblGrid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Submit test 1 to UNRE@nfer.ac.uk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004415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474048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358327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feedback on test 1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776203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206666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850584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508997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Submit test 1 amendments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473455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65170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796361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feedback on test 1 amendments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179116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0868951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970957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915688"/>
                  </a:ext>
                </a:extLst>
              </a:tr>
              <a:tr h="3784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Submit test 2 to UNRE@nfer.ac.uk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Finalise test 1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625271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593338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Trialling week 1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575414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feedback on test 2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725182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700859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713085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31/05/2019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887419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Submit test 2 amendments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169232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85351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Trialling week 2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737444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feedback on test 2 amendments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602503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723697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Thu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659852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106109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Finalise Test 2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92835"/>
                  </a:ext>
                </a:extLst>
              </a:tr>
              <a:tr h="1986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09/06/2019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</a:t>
                      </a: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2" marR="6822" marT="68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0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3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Communications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710000"/>
            <a:ext cx="8138976" cy="4428000"/>
          </a:xfrm>
        </p:spPr>
        <p:txBody>
          <a:bodyPr>
            <a:normAutofit lnSpcReduction="10000"/>
          </a:bodyPr>
          <a:lstStyle/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When you want to submit/finalise a test, please email </a:t>
            </a:r>
            <a:r>
              <a:rPr lang="en-GB" dirty="0">
                <a:hlinkClick r:id="rId2"/>
              </a:rPr>
              <a:t>UNRE@nfer.ac.uk</a:t>
            </a:r>
            <a:r>
              <a:rPr lang="en-GB" dirty="0"/>
              <a:t> to let us know it’s ready on the Moodle.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Tell us your name and  the name of the test you have written – the subject, unit number, and title.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We will email you a completed copy of the QA checklist, showing you what has gone well and how to improve the test.</a:t>
            </a:r>
          </a:p>
          <a:p>
            <a:pPr marL="0" lvl="2" indent="0">
              <a:lnSpc>
                <a:spcPct val="100000"/>
              </a:lnSpc>
              <a:buNone/>
            </a:pPr>
            <a:endParaRPr lang="en-GB" dirty="0"/>
          </a:p>
          <a:p>
            <a:pPr marL="0" lvl="2" indent="0">
              <a:lnSpc>
                <a:spcPct val="100000"/>
              </a:lnSpc>
              <a:buNone/>
            </a:pPr>
            <a:r>
              <a:rPr lang="en-GB" dirty="0"/>
              <a:t>We will remind you of upcoming deadlines on the WhatsApp group! This is also a place where you can share ideas and questions, with us and with each other.</a:t>
            </a:r>
          </a:p>
          <a:p>
            <a:pPr marL="0" lvl="2" indent="0">
              <a:buNone/>
            </a:pPr>
            <a:endParaRPr lang="en-GB" dirty="0"/>
          </a:p>
          <a:p>
            <a:pPr marL="0" lvl="2" indent="0">
              <a:buNone/>
            </a:pP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Trialling your questions in schools and giving feedback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10692"/>
          </a:xfrm>
        </p:spPr>
        <p:txBody>
          <a:bodyPr>
            <a:normAutofit/>
          </a:bodyPr>
          <a:lstStyle/>
          <a:p>
            <a:r>
              <a:rPr lang="en-GB" b="0" dirty="0"/>
              <a:t>Please try out your first set of questions with your class by Friday 5 April at the latest.</a:t>
            </a:r>
          </a:p>
          <a:p>
            <a:endParaRPr lang="en-GB" b="0" dirty="0"/>
          </a:p>
          <a:p>
            <a:r>
              <a:rPr lang="en-GB" b="0" dirty="0"/>
              <a:t>If your students have not covered material in the tests which you wrote, remember you can use one of your colleagues’ tests.</a:t>
            </a:r>
          </a:p>
          <a:p>
            <a:r>
              <a:rPr lang="en-GB" b="0" dirty="0"/>
              <a:t>If you haven’t taught the unit you have written a test for yet, as a minimum ask colleagues or senior five students to complete it</a:t>
            </a:r>
          </a:p>
          <a:p>
            <a:endParaRPr lang="en-GB" b="0" dirty="0"/>
          </a:p>
          <a:p>
            <a:r>
              <a:rPr lang="en-GB" b="0" dirty="0"/>
              <a:t>We will send you an online feedback form to tell us how the testing went. When you have trialled the tests, please fill in the form.</a:t>
            </a:r>
          </a:p>
          <a:p>
            <a:endParaRPr lang="en-GB" b="0" dirty="0"/>
          </a:p>
          <a:p>
            <a:endParaRPr lang="en-GB" b="0" dirty="0"/>
          </a:p>
          <a:p>
            <a:pPr lvl="2"/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58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C2BE7D-B7E1-4313-B1CF-1384E03F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>
            <a:normAutofit/>
          </a:bodyPr>
          <a:lstStyle/>
          <a:p>
            <a:r>
              <a:rPr lang="en-GB" dirty="0"/>
              <a:t>Certificate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191D-48A9-4D58-A34D-D9973A46C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/>
          <a:lstStyle/>
          <a:p>
            <a:r>
              <a:rPr lang="en-GB" dirty="0"/>
              <a:t>When you have submitted the feedback form, you will have completed the e-assessment expansion.</a:t>
            </a:r>
          </a:p>
          <a:p>
            <a:r>
              <a:rPr lang="en-GB" dirty="0"/>
              <a:t>You will receive an e-certificate in acknowledgement of your contribution.</a:t>
            </a:r>
          </a:p>
          <a:p>
            <a:pPr lvl="2"/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0A0B66-FCF7-43E3-879B-A5CE8F81F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FCEBAA8-D4B8-404D-8352-77AFEB100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481" y="3044121"/>
            <a:ext cx="3865971" cy="289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9BC84-CFD2-440C-880E-7BB1EAEBE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468000"/>
            <a:ext cx="6666917" cy="900000"/>
          </a:xfrm>
        </p:spPr>
        <p:txBody>
          <a:bodyPr/>
          <a:lstStyle/>
          <a:p>
            <a:r>
              <a:rPr lang="en-GB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C3D4C-4A12-47BB-A770-32D3D022FEE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8000" y="1656000"/>
            <a:ext cx="8138976" cy="442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b="0" dirty="0"/>
              <a:t>We need to understand how to improve – so help us to use your views formatively!</a:t>
            </a:r>
          </a:p>
          <a:p>
            <a:endParaRPr lang="en-GB" sz="2400" b="0" dirty="0"/>
          </a:p>
          <a:p>
            <a:r>
              <a:rPr lang="en-GB" sz="2400" b="0" dirty="0"/>
              <a:t>Please fill in the online evaluation </a:t>
            </a:r>
            <a:r>
              <a:rPr lang="en-GB" sz="2400" dirty="0"/>
              <a:t>now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672B8-D5F2-4AA5-BE72-DAE6F9F42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8000" y="6480000"/>
            <a:ext cx="5486400" cy="252000"/>
          </a:xfrm>
        </p:spPr>
        <p:txBody>
          <a:bodyPr/>
          <a:lstStyle/>
          <a:p>
            <a:r>
              <a:rPr lang="en-GB"/>
              <a:t>Restricted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9DB49-AFB8-4612-BF5B-A29B2C538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2000" y="6480000"/>
            <a:ext cx="506976" cy="252000"/>
          </a:xfrm>
        </p:spPr>
        <p:txBody>
          <a:bodyPr/>
          <a:lstStyle/>
          <a:p>
            <a:fld id="{1608FF17-83F6-4320-ABB9-493BD2F5E45E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4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FER Theme Colours">
      <a:dk1>
        <a:sysClr val="windowText" lastClr="000000"/>
      </a:dk1>
      <a:lt1>
        <a:sysClr val="window" lastClr="FFFFFF"/>
      </a:lt1>
      <a:dk2>
        <a:srgbClr val="3C3C3B"/>
      </a:dk2>
      <a:lt2>
        <a:srgbClr val="CACBCC"/>
      </a:lt2>
      <a:accent1>
        <a:srgbClr val="95569E"/>
      </a:accent1>
      <a:accent2>
        <a:srgbClr val="3EAD5C"/>
      </a:accent2>
      <a:accent3>
        <a:srgbClr val="00AACA"/>
      </a:accent3>
      <a:accent4>
        <a:srgbClr val="E9425C"/>
      </a:accent4>
      <a:accent5>
        <a:srgbClr val="F3953F"/>
      </a:accent5>
      <a:accent6>
        <a:srgbClr val="C3D32B"/>
      </a:accent6>
      <a:hlink>
        <a:srgbClr val="000000"/>
      </a:hlink>
      <a:folHlink>
        <a:srgbClr val="A7A8AA"/>
      </a:folHlink>
    </a:clrScheme>
    <a:fontScheme name="NFER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FER_Presentation_International [Read-Only]" id="{8C5E3391-1C63-4C2E-B777-6385684C928B}" vid="{DA28824A-306E-4106-B1E5-20BD0728E6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BE4B911F9AE41BA0FC601C30FA8FA" ma:contentTypeVersion="1" ma:contentTypeDescription="Create a new document." ma:contentTypeScope="" ma:versionID="8b0d123980221e2bb94440191b98bbeb">
  <xsd:schema xmlns:xsd="http://www.w3.org/2001/XMLSchema" xmlns:xs="http://www.w3.org/2001/XMLSchema" xmlns:p="http://schemas.microsoft.com/office/2006/metadata/properties" xmlns:ns2="ec1b7740-8e62-4669-8af8-11b17589a693" targetNamespace="http://schemas.microsoft.com/office/2006/metadata/properties" ma:root="true" ma:fieldsID="f7ab8c3bb70e15c5593068901e7284cc" ns2:_="">
    <xsd:import namespace="ec1b7740-8e62-4669-8af8-11b17589a69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b7740-8e62-4669-8af8-11b17589a6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F75B34-8DB1-4761-B1E0-582792607AF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c1b7740-8e62-4669-8af8-11b17589a69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033076-9427-45BB-87DA-460EB383A9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95414D-F95F-4B2C-8B57-F856FC8993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b7740-8e62-4669-8af8-11b17589a6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NFER_Presentation_International (1)</Template>
  <TotalTime>365</TotalTime>
  <Words>616</Words>
  <Application>Microsoft Office PowerPoint</Application>
  <PresentationFormat>On-screen Show (4:3)</PresentationFormat>
  <Paragraphs>142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Aim: to use your new knowledge to write 2 tests </vt:lpstr>
      <vt:lpstr>Key stages</vt:lpstr>
      <vt:lpstr>Help is available</vt:lpstr>
      <vt:lpstr>Key dates</vt:lpstr>
      <vt:lpstr>PowerPoint Presentation</vt:lpstr>
      <vt:lpstr>Communications</vt:lpstr>
      <vt:lpstr>Trialling your questions in schools and giving feedback</vt:lpstr>
      <vt:lpstr>Certificate</vt:lpstr>
      <vt:lpstr>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over one  or two lines</dc:title>
  <dc:creator>Simcock, David</dc:creator>
  <cp:lastModifiedBy>Simcock, David</cp:lastModifiedBy>
  <cp:revision>27</cp:revision>
  <dcterms:created xsi:type="dcterms:W3CDTF">2019-02-13T10:26:49Z</dcterms:created>
  <dcterms:modified xsi:type="dcterms:W3CDTF">2019-04-26T14:18:16Z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0x010100917BE4B911F9AE41BA0FC601C30FA8FA</vt:lpwstr>
  </property>
  <property fmtid="{D5CDD505-2E9C-101B-9397-08002B2CF9AE}" pid="3" name="Order">
    <vt:r8>45900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