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6"/>
  </p:notesMasterIdLst>
  <p:handoutMasterIdLst>
    <p:handoutMasterId r:id="rId17"/>
  </p:handoutMasterIdLst>
  <p:sldIdLst>
    <p:sldId id="258" r:id="rId5"/>
    <p:sldId id="278" r:id="rId6"/>
    <p:sldId id="283" r:id="rId7"/>
    <p:sldId id="274" r:id="rId8"/>
    <p:sldId id="275" r:id="rId9"/>
    <p:sldId id="277" r:id="rId10"/>
    <p:sldId id="264" r:id="rId11"/>
    <p:sldId id="279" r:id="rId12"/>
    <p:sldId id="280" r:id="rId13"/>
    <p:sldId id="281" r:id="rId14"/>
    <p:sldId id="282" r:id="rId15"/>
  </p:sldIdLst>
  <p:sldSz cx="9144000" cy="6858000" type="screen4x3"/>
  <p:notesSz cx="6850063" cy="9982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icholas, Jane" initials="NJ" lastIdx="3" clrIdx="0">
    <p:extLst>
      <p:ext uri="{19B8F6BF-5375-455C-9EA6-DF929625EA0E}">
        <p15:presenceInfo xmlns:p15="http://schemas.microsoft.com/office/powerpoint/2012/main" userId="S-1-5-21-1537614321-656895945-624655392-187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15" autoAdjust="0"/>
    <p:restoredTop sz="72592" autoAdjust="0"/>
  </p:normalViewPr>
  <p:slideViewPr>
    <p:cSldViewPr snapToGrid="0">
      <p:cViewPr varScale="1">
        <p:scale>
          <a:sx n="48" d="100"/>
          <a:sy n="48" d="100"/>
        </p:scale>
        <p:origin x="1878" y="60"/>
      </p:cViewPr>
      <p:guideLst/>
    </p:cSldViewPr>
  </p:slideViewPr>
  <p:notesTextViewPr>
    <p:cViewPr>
      <p:scale>
        <a:sx n="1" d="1"/>
        <a:sy n="1" d="1"/>
      </p:scale>
      <p:origin x="0" y="0"/>
    </p:cViewPr>
  </p:notesTextViewPr>
  <p:notesViewPr>
    <p:cSldViewPr snapToGrid="0">
      <p:cViewPr varScale="1">
        <p:scale>
          <a:sx n="56" d="100"/>
          <a:sy n="56" d="100"/>
        </p:scale>
        <p:origin x="285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E4EAB07-1A91-48C4-8328-BB6A6877152D}"/>
              </a:ext>
            </a:extLst>
          </p:cNvPr>
          <p:cNvSpPr>
            <a:spLocks noGrp="1"/>
          </p:cNvSpPr>
          <p:nvPr>
            <p:ph type="hdr" sz="quarter"/>
          </p:nvPr>
        </p:nvSpPr>
        <p:spPr>
          <a:xfrm>
            <a:off x="0" y="0"/>
            <a:ext cx="2968361" cy="500844"/>
          </a:xfrm>
          <a:prstGeom prst="rect">
            <a:avLst/>
          </a:prstGeom>
        </p:spPr>
        <p:txBody>
          <a:bodyPr vert="horz" lIns="91440" tIns="45720" rIns="91440" bIns="45720" rtlCol="0"/>
          <a:lstStyle>
            <a:lvl1pPr algn="l">
              <a:defRPr sz="1200"/>
            </a:lvl1pPr>
          </a:lstStyle>
          <a:p>
            <a:endParaRPr lang="en-GB"/>
          </a:p>
        </p:txBody>
      </p:sp>
      <p:sp>
        <p:nvSpPr>
          <p:cNvPr id="4" name="Footer Placeholder 3">
            <a:extLst>
              <a:ext uri="{FF2B5EF4-FFF2-40B4-BE49-F238E27FC236}">
                <a16:creationId xmlns:a16="http://schemas.microsoft.com/office/drawing/2014/main" id="{D5285F8C-046B-4565-8954-0C4A3C790EFB}"/>
              </a:ext>
            </a:extLst>
          </p:cNvPr>
          <p:cNvSpPr>
            <a:spLocks noGrp="1"/>
          </p:cNvSpPr>
          <p:nvPr>
            <p:ph type="ftr" sz="quarter" idx="2"/>
          </p:nvPr>
        </p:nvSpPr>
        <p:spPr>
          <a:xfrm>
            <a:off x="0" y="9481358"/>
            <a:ext cx="2968361" cy="500842"/>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6F768E4C-972B-4D45-97E4-96EA5329086B}"/>
              </a:ext>
            </a:extLst>
          </p:cNvPr>
          <p:cNvSpPr>
            <a:spLocks noGrp="1"/>
          </p:cNvSpPr>
          <p:nvPr>
            <p:ph type="sldNum" sz="quarter" idx="3"/>
          </p:nvPr>
        </p:nvSpPr>
        <p:spPr>
          <a:xfrm>
            <a:off x="3880117" y="9481358"/>
            <a:ext cx="2968361" cy="500842"/>
          </a:xfrm>
          <a:prstGeom prst="rect">
            <a:avLst/>
          </a:prstGeom>
        </p:spPr>
        <p:txBody>
          <a:bodyPr vert="horz" lIns="91440" tIns="45720" rIns="91440" bIns="45720" rtlCol="0" anchor="b"/>
          <a:lstStyle>
            <a:lvl1pPr algn="r">
              <a:defRPr sz="1200"/>
            </a:lvl1pPr>
          </a:lstStyle>
          <a:p>
            <a:fld id="{5C86E3AD-7A7C-4383-8436-6CAD2F08CAA2}" type="slidenum">
              <a:rPr lang="en-GB" smtClean="0"/>
              <a:t>‹#›</a:t>
            </a:fld>
            <a:endParaRPr lang="en-GB"/>
          </a:p>
        </p:txBody>
      </p:sp>
    </p:spTree>
    <p:extLst>
      <p:ext uri="{BB962C8B-B14F-4D97-AF65-F5344CB8AC3E}">
        <p14:creationId xmlns:p14="http://schemas.microsoft.com/office/powerpoint/2010/main" val="42457029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68361" cy="500844"/>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0117" y="0"/>
            <a:ext cx="2968361" cy="500844"/>
          </a:xfrm>
          <a:prstGeom prst="rect">
            <a:avLst/>
          </a:prstGeom>
        </p:spPr>
        <p:txBody>
          <a:bodyPr vert="horz" lIns="91440" tIns="45720" rIns="91440" bIns="45720" rtlCol="0"/>
          <a:lstStyle>
            <a:lvl1pPr algn="r">
              <a:defRPr sz="1200"/>
            </a:lvl1pPr>
          </a:lstStyle>
          <a:p>
            <a:fld id="{56F4F00D-A1F1-4AAD-8E87-FD06BF5A472B}" type="datetimeFigureOut">
              <a:rPr lang="en-GB" smtClean="0"/>
              <a:t>28/02/2019</a:t>
            </a:fld>
            <a:endParaRPr lang="en-GB"/>
          </a:p>
        </p:txBody>
      </p:sp>
      <p:sp>
        <p:nvSpPr>
          <p:cNvPr id="4" name="Slide Image Placeholder 3"/>
          <p:cNvSpPr>
            <a:spLocks noGrp="1" noRot="1" noChangeAspect="1"/>
          </p:cNvSpPr>
          <p:nvPr>
            <p:ph type="sldImg" idx="2"/>
          </p:nvPr>
        </p:nvSpPr>
        <p:spPr>
          <a:xfrm>
            <a:off x="1179513" y="1247775"/>
            <a:ext cx="4491037" cy="336867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007" y="4803934"/>
            <a:ext cx="5480050" cy="3930491"/>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81358"/>
            <a:ext cx="2968361" cy="50084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0117" y="9481358"/>
            <a:ext cx="2968361" cy="500842"/>
          </a:xfrm>
          <a:prstGeom prst="rect">
            <a:avLst/>
          </a:prstGeom>
        </p:spPr>
        <p:txBody>
          <a:bodyPr vert="horz" lIns="91440" tIns="45720" rIns="91440" bIns="45720" rtlCol="0" anchor="b"/>
          <a:lstStyle>
            <a:lvl1pPr algn="r">
              <a:defRPr sz="1200"/>
            </a:lvl1pPr>
          </a:lstStyle>
          <a:p>
            <a:fld id="{E64F0672-232E-4C5B-A17C-18881AD76DE1}" type="slidenum">
              <a:rPr lang="en-GB" smtClean="0"/>
              <a:t>‹#›</a:t>
            </a:fld>
            <a:endParaRPr lang="en-GB"/>
          </a:p>
        </p:txBody>
      </p:sp>
    </p:spTree>
    <p:extLst>
      <p:ext uri="{BB962C8B-B14F-4D97-AF65-F5344CB8AC3E}">
        <p14:creationId xmlns:p14="http://schemas.microsoft.com/office/powerpoint/2010/main" val="22568664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Introduce this session by briefly</a:t>
            </a:r>
            <a:r>
              <a:rPr lang="en-GB" baseline="0" dirty="0"/>
              <a:t> </a:t>
            </a:r>
            <a:r>
              <a:rPr lang="en-GB" dirty="0"/>
              <a:t>referring back to different assessment methods e.g. summative, formative.</a:t>
            </a:r>
          </a:p>
          <a:p>
            <a:r>
              <a:rPr lang="en-GB" dirty="0"/>
              <a:t> The partner/group discussion should yield some useful thinking around the terms e.g.</a:t>
            </a:r>
          </a:p>
          <a:p>
            <a:endParaRPr lang="en-GB" dirty="0"/>
          </a:p>
          <a:p>
            <a:r>
              <a:rPr lang="en-GB" dirty="0"/>
              <a:t>Reliable – dependable, won’t break down/let you down, does what is expected, can be predicted e.g. reliable weather, reliable car, reliable student</a:t>
            </a: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Valid – true, correct, can be verified, e.g. valid argument, valid concern </a:t>
            </a:r>
            <a:r>
              <a:rPr lang="en-GB" dirty="0" err="1"/>
              <a:t>etc</a:t>
            </a: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Manageable – what can be achieved,</a:t>
            </a:r>
            <a:r>
              <a:rPr lang="en-GB" baseline="0" dirty="0"/>
              <a:t> reasonable expectations, time/monetary/ability constraints</a:t>
            </a:r>
            <a:endParaRPr lang="en-GB" dirty="0"/>
          </a:p>
          <a:p>
            <a:endParaRPr lang="en-GB" dirty="0"/>
          </a:p>
          <a:p>
            <a:endParaRPr lang="en-GB" dirty="0"/>
          </a:p>
          <a:p>
            <a:r>
              <a:rPr lang="en-GB" dirty="0"/>
              <a:t>Manageable – what can be done in a certain time, achievable, e.g. the workload/homework was manageable, </a:t>
            </a:r>
          </a:p>
        </p:txBody>
      </p:sp>
      <p:sp>
        <p:nvSpPr>
          <p:cNvPr id="4" name="Slide Number Placeholder 3"/>
          <p:cNvSpPr>
            <a:spLocks noGrp="1"/>
          </p:cNvSpPr>
          <p:nvPr>
            <p:ph type="sldNum" sz="quarter" idx="10"/>
          </p:nvPr>
        </p:nvSpPr>
        <p:spPr/>
        <p:txBody>
          <a:bodyPr/>
          <a:lstStyle/>
          <a:p>
            <a:fld id="{E64F0672-232E-4C5B-A17C-18881AD76DE1}" type="slidenum">
              <a:rPr lang="en-GB" smtClean="0"/>
              <a:t>1</a:t>
            </a:fld>
            <a:endParaRPr lang="en-GB"/>
          </a:p>
        </p:txBody>
      </p:sp>
    </p:spTree>
    <p:extLst>
      <p:ext uri="{BB962C8B-B14F-4D97-AF65-F5344CB8AC3E}">
        <p14:creationId xmlns:p14="http://schemas.microsoft.com/office/powerpoint/2010/main" val="7268197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There is a potentially infinite range of knowledge and skills in a subject that could be assessed</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dirty="0"/>
          </a:p>
          <a:p>
            <a:pPr marL="171450" indent="-171450">
              <a:buFont typeface="Arial" panose="020B0604020202020204" pitchFamily="34" charset="0"/>
              <a:buChar char="•"/>
            </a:pPr>
            <a:r>
              <a:rPr lang="en-GB" dirty="0"/>
              <a:t>Invite teachers</a:t>
            </a:r>
            <a:r>
              <a:rPr lang="en-GB" baseline="0" dirty="0"/>
              <a:t> to consider what types of assessment/questions can be delivered effectively in their particular situation?</a:t>
            </a:r>
          </a:p>
          <a:p>
            <a:pPr marL="171450" indent="-171450">
              <a:buFont typeface="Arial" panose="020B0604020202020204" pitchFamily="34" charset="0"/>
              <a:buChar char="•"/>
            </a:pPr>
            <a:endParaRPr lang="en-GB" baseline="0" dirty="0"/>
          </a:p>
          <a:p>
            <a:pPr marL="171450" indent="-171450">
              <a:buFont typeface="Arial" panose="020B0604020202020204" pitchFamily="34" charset="0"/>
              <a:buChar char="•"/>
            </a:pPr>
            <a:r>
              <a:rPr lang="en-GB" baseline="0" dirty="0"/>
              <a:t>What affects manageability for you?</a:t>
            </a:r>
            <a:endParaRPr lang="en-GB" dirty="0"/>
          </a:p>
        </p:txBody>
      </p:sp>
      <p:sp>
        <p:nvSpPr>
          <p:cNvPr id="4" name="Slide Number Placeholder 3"/>
          <p:cNvSpPr>
            <a:spLocks noGrp="1"/>
          </p:cNvSpPr>
          <p:nvPr>
            <p:ph type="sldNum" sz="quarter" idx="10"/>
          </p:nvPr>
        </p:nvSpPr>
        <p:spPr/>
        <p:txBody>
          <a:bodyPr/>
          <a:lstStyle/>
          <a:p>
            <a:fld id="{E64F0672-232E-4C5B-A17C-18881AD76DE1}" type="slidenum">
              <a:rPr lang="en-GB" smtClean="0"/>
              <a:t>10</a:t>
            </a:fld>
            <a:endParaRPr lang="en-GB"/>
          </a:p>
        </p:txBody>
      </p:sp>
    </p:spTree>
    <p:extLst>
      <p:ext uri="{BB962C8B-B14F-4D97-AF65-F5344CB8AC3E}">
        <p14:creationId xmlns:p14="http://schemas.microsoft.com/office/powerpoint/2010/main" val="63568458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dirty="0"/>
              <a:t>Consider how</a:t>
            </a:r>
            <a:r>
              <a:rPr lang="en-GB" baseline="0" dirty="0"/>
              <a:t> the three principles are inter related</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It is possible to produce highly reliable multiple-choice tests to</a:t>
            </a:r>
            <a:r>
              <a:rPr lang="en-GB" sz="1200" kern="1200" dirty="0">
                <a:solidFill>
                  <a:schemeClr val="tx1"/>
                </a:solidFill>
                <a:effectLst/>
                <a:latin typeface="+mn-lt"/>
                <a:ea typeface="+mn-ea"/>
                <a:cs typeface="+mn-cs"/>
              </a:rPr>
              <a:t> minimise external factors that might interfere with the outcomes.</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If assessment is predominantly focused on reliability, it will </a:t>
            </a:r>
            <a:r>
              <a:rPr lang="en-GB" sz="1200" kern="1200" dirty="0">
                <a:solidFill>
                  <a:schemeClr val="tx1"/>
                </a:solidFill>
                <a:effectLst/>
                <a:latin typeface="+mn-lt"/>
                <a:ea typeface="+mn-ea"/>
                <a:cs typeface="+mn-cs"/>
              </a:rPr>
              <a:t>foreground the skills that are easiest to measure and compare and marginalize or ignore others.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kern="1200" dirty="0">
                <a:solidFill>
                  <a:schemeClr val="tx1"/>
                </a:solidFill>
                <a:effectLst/>
                <a:latin typeface="+mn-lt"/>
                <a:ea typeface="+mn-ea"/>
                <a:cs typeface="+mn-cs"/>
              </a:rPr>
              <a:t>It would be possible that one school could produce an extremely valid way of assessing their pupils based around talk, drama, writing in role. Elsewhere in the country another school could have an assessment system based around formal written responses and timed tests. Both of these approaches could be equally valid, producing meaningful outcomes that measure the skills they intend to.  However, the results might not be reliable. If the pupils at the first school were assessed using the methods from the second the results might not be the same for pupils of similar ability.</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Assessment individually tailored for the needs of every pupil, taken only when they are ready, covering the every aspect of the curriculum, in a range of contexts will produce highly valid results, but would be extremely difficult to manage.</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Similarly, an assessment system could be made extremely reliable with every piece of work by every child checked and cross checked with every other piece of work by every other child to ensure they were of the correct standard, but the time and cost implications would clearly make such an approach unmanageable.</a:t>
            </a:r>
          </a:p>
          <a:p>
            <a:endParaRPr lang="en-GB" dirty="0"/>
          </a:p>
        </p:txBody>
      </p:sp>
      <p:sp>
        <p:nvSpPr>
          <p:cNvPr id="4" name="Slide Number Placeholder 3"/>
          <p:cNvSpPr>
            <a:spLocks noGrp="1"/>
          </p:cNvSpPr>
          <p:nvPr>
            <p:ph type="sldNum" sz="quarter" idx="10"/>
          </p:nvPr>
        </p:nvSpPr>
        <p:spPr/>
        <p:txBody>
          <a:bodyPr/>
          <a:lstStyle/>
          <a:p>
            <a:fld id="{E64F0672-232E-4C5B-A17C-18881AD76DE1}" type="slidenum">
              <a:rPr lang="en-GB" smtClean="0"/>
              <a:t>11</a:t>
            </a:fld>
            <a:endParaRPr lang="en-GB"/>
          </a:p>
        </p:txBody>
      </p:sp>
    </p:spTree>
    <p:extLst>
      <p:ext uri="{BB962C8B-B14F-4D97-AF65-F5344CB8AC3E}">
        <p14:creationId xmlns:p14="http://schemas.microsoft.com/office/powerpoint/2010/main" val="10369750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We will consider each one separately before showing how they affect each other and why they are essential to creating good assessments.</a:t>
            </a:r>
          </a:p>
          <a:p>
            <a:endParaRPr lang="en-GB" dirty="0"/>
          </a:p>
        </p:txBody>
      </p:sp>
      <p:sp>
        <p:nvSpPr>
          <p:cNvPr id="4" name="Slide Number Placeholder 3"/>
          <p:cNvSpPr>
            <a:spLocks noGrp="1"/>
          </p:cNvSpPr>
          <p:nvPr>
            <p:ph type="sldNum" sz="quarter" idx="5"/>
          </p:nvPr>
        </p:nvSpPr>
        <p:spPr/>
        <p:txBody>
          <a:bodyPr/>
          <a:lstStyle/>
          <a:p>
            <a:fld id="{E64F0672-232E-4C5B-A17C-18881AD76DE1}" type="slidenum">
              <a:rPr lang="en-GB" smtClean="0"/>
              <a:t>2</a:t>
            </a:fld>
            <a:endParaRPr lang="en-GB"/>
          </a:p>
        </p:txBody>
      </p:sp>
    </p:spTree>
    <p:extLst>
      <p:ext uri="{BB962C8B-B14F-4D97-AF65-F5344CB8AC3E}">
        <p14:creationId xmlns:p14="http://schemas.microsoft.com/office/powerpoint/2010/main" val="41283650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E64F0672-232E-4C5B-A17C-18881AD76DE1}" type="slidenum">
              <a:rPr lang="en-GB" smtClean="0"/>
              <a:t>3</a:t>
            </a:fld>
            <a:endParaRPr lang="en-GB"/>
          </a:p>
        </p:txBody>
      </p:sp>
    </p:spTree>
    <p:extLst>
      <p:ext uri="{BB962C8B-B14F-4D97-AF65-F5344CB8AC3E}">
        <p14:creationId xmlns:p14="http://schemas.microsoft.com/office/powerpoint/2010/main" val="31676858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E64F0672-232E-4C5B-A17C-18881AD76DE1}" type="slidenum">
              <a:rPr lang="en-GB" smtClean="0"/>
              <a:t>4</a:t>
            </a:fld>
            <a:endParaRPr lang="en-GB"/>
          </a:p>
        </p:txBody>
      </p:sp>
    </p:spTree>
    <p:extLst>
      <p:ext uri="{BB962C8B-B14F-4D97-AF65-F5344CB8AC3E}">
        <p14:creationId xmlns:p14="http://schemas.microsoft.com/office/powerpoint/2010/main" val="22043230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Could mention the use of standardisation and large samples in large</a:t>
            </a:r>
            <a:r>
              <a:rPr lang="en-GB" baseline="0" dirty="0"/>
              <a:t> scale and national and international assessments</a:t>
            </a:r>
            <a:endParaRPr lang="en-GB" dirty="0"/>
          </a:p>
        </p:txBody>
      </p:sp>
      <p:sp>
        <p:nvSpPr>
          <p:cNvPr id="4" name="Slide Number Placeholder 3"/>
          <p:cNvSpPr>
            <a:spLocks noGrp="1"/>
          </p:cNvSpPr>
          <p:nvPr>
            <p:ph type="sldNum" sz="quarter" idx="10"/>
          </p:nvPr>
        </p:nvSpPr>
        <p:spPr/>
        <p:txBody>
          <a:bodyPr/>
          <a:lstStyle/>
          <a:p>
            <a:fld id="{E64F0672-232E-4C5B-A17C-18881AD76DE1}" type="slidenum">
              <a:rPr lang="en-GB" smtClean="0"/>
              <a:t>5</a:t>
            </a:fld>
            <a:endParaRPr lang="en-GB"/>
          </a:p>
        </p:txBody>
      </p:sp>
    </p:spTree>
    <p:extLst>
      <p:ext uri="{BB962C8B-B14F-4D97-AF65-F5344CB8AC3E}">
        <p14:creationId xmlns:p14="http://schemas.microsoft.com/office/powerpoint/2010/main" val="1342988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But other factors affecting reliability may derive from the way the assessment is created i.e. may be built in to the assessment intentionally or unintentionally</a:t>
            </a:r>
          </a:p>
          <a:p>
            <a:r>
              <a:rPr lang="en-GB" dirty="0"/>
              <a:t>If time permits issues around</a:t>
            </a:r>
            <a:r>
              <a:rPr lang="en-GB" baseline="0" dirty="0"/>
              <a:t> </a:t>
            </a:r>
            <a:r>
              <a:rPr lang="en-GB" dirty="0"/>
              <a:t>closed and open responses could be</a:t>
            </a:r>
            <a:r>
              <a:rPr lang="en-GB" baseline="0" dirty="0"/>
              <a:t> recapped here</a:t>
            </a:r>
            <a:endParaRPr lang="en-GB" dirty="0"/>
          </a:p>
        </p:txBody>
      </p:sp>
      <p:sp>
        <p:nvSpPr>
          <p:cNvPr id="4" name="Slide Number Placeholder 3"/>
          <p:cNvSpPr>
            <a:spLocks noGrp="1"/>
          </p:cNvSpPr>
          <p:nvPr>
            <p:ph type="sldNum" sz="quarter" idx="10"/>
          </p:nvPr>
        </p:nvSpPr>
        <p:spPr/>
        <p:txBody>
          <a:bodyPr/>
          <a:lstStyle/>
          <a:p>
            <a:fld id="{E64F0672-232E-4C5B-A17C-18881AD76DE1}" type="slidenum">
              <a:rPr lang="en-GB" smtClean="0"/>
              <a:t>6</a:t>
            </a:fld>
            <a:endParaRPr lang="en-GB"/>
          </a:p>
        </p:txBody>
      </p:sp>
    </p:spTree>
    <p:extLst>
      <p:ext uri="{BB962C8B-B14F-4D97-AF65-F5344CB8AC3E}">
        <p14:creationId xmlns:p14="http://schemas.microsoft.com/office/powerpoint/2010/main" val="24736092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So reliability</a:t>
            </a:r>
            <a:r>
              <a:rPr lang="en-GB" baseline="0" dirty="0"/>
              <a:t> is desirable but it is not the only factor. Remember our metaphor of the weighing scales. </a:t>
            </a:r>
            <a:r>
              <a:rPr lang="en-GB" dirty="0"/>
              <a:t>An accurate pair of scales is one thing, having something worth measuring is another.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If time allows could consider mentioning content, criterion and construct validity</a:t>
            </a:r>
          </a:p>
          <a:p>
            <a:endParaRPr lang="en-GB" dirty="0"/>
          </a:p>
        </p:txBody>
      </p:sp>
      <p:sp>
        <p:nvSpPr>
          <p:cNvPr id="4" name="Slide Number Placeholder 3"/>
          <p:cNvSpPr>
            <a:spLocks noGrp="1"/>
          </p:cNvSpPr>
          <p:nvPr>
            <p:ph type="sldNum" sz="quarter" idx="10"/>
          </p:nvPr>
        </p:nvSpPr>
        <p:spPr/>
        <p:txBody>
          <a:bodyPr/>
          <a:lstStyle/>
          <a:p>
            <a:fld id="{E64F0672-232E-4C5B-A17C-18881AD76DE1}" type="slidenum">
              <a:rPr lang="en-GB" smtClean="0"/>
              <a:t>7</a:t>
            </a:fld>
            <a:endParaRPr lang="en-GB"/>
          </a:p>
        </p:txBody>
      </p:sp>
    </p:spTree>
    <p:extLst>
      <p:ext uri="{BB962C8B-B14F-4D97-AF65-F5344CB8AC3E}">
        <p14:creationId xmlns:p14="http://schemas.microsoft.com/office/powerpoint/2010/main" val="16113359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1. Mention that </a:t>
            </a:r>
            <a:r>
              <a:rPr lang="en-GB" baseline="0" dirty="0"/>
              <a:t>one part of the UK driving test  is computer based and tests knowledge of rules of the road, signs, hazards etc. But that a practical test is also needed to ensure public safety on highways. </a:t>
            </a:r>
          </a:p>
          <a:p>
            <a:r>
              <a:rPr lang="en-GB" baseline="0" dirty="0"/>
              <a:t>2. Consider this example is problematic and how to avoid it – i.e. tying assessments closely to  curriculum. Discuss implications of testing subject content vs competencies. </a:t>
            </a:r>
          </a:p>
          <a:p>
            <a:r>
              <a:rPr lang="en-GB" baseline="0" dirty="0"/>
              <a:t>3. Consider  importance of targeting appropriate assessment focus within subject area i.e. active and passive use of language</a:t>
            </a:r>
          </a:p>
          <a:p>
            <a:r>
              <a:rPr lang="en-GB" baseline="0" dirty="0"/>
              <a:t>4. Knowledge versus attitudes – some things cannot be tested solely by a test. What is ‘suitability’ in this case?</a:t>
            </a:r>
            <a:endParaRPr lang="en-GB" dirty="0"/>
          </a:p>
        </p:txBody>
      </p:sp>
      <p:sp>
        <p:nvSpPr>
          <p:cNvPr id="4" name="Slide Number Placeholder 3"/>
          <p:cNvSpPr>
            <a:spLocks noGrp="1"/>
          </p:cNvSpPr>
          <p:nvPr>
            <p:ph type="sldNum" sz="quarter" idx="10"/>
          </p:nvPr>
        </p:nvSpPr>
        <p:spPr/>
        <p:txBody>
          <a:bodyPr/>
          <a:lstStyle/>
          <a:p>
            <a:fld id="{E64F0672-232E-4C5B-A17C-18881AD76DE1}" type="slidenum">
              <a:rPr lang="en-GB" smtClean="0"/>
              <a:t>8</a:t>
            </a:fld>
            <a:endParaRPr lang="en-GB"/>
          </a:p>
        </p:txBody>
      </p:sp>
    </p:spTree>
    <p:extLst>
      <p:ext uri="{BB962C8B-B14F-4D97-AF65-F5344CB8AC3E}">
        <p14:creationId xmlns:p14="http://schemas.microsoft.com/office/powerpoint/2010/main" val="14169533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Discuss strategies</a:t>
            </a:r>
            <a:r>
              <a:rPr lang="en-GB" baseline="0" dirty="0"/>
              <a:t> for ensuring assessments are valid</a:t>
            </a:r>
          </a:p>
          <a:p>
            <a:r>
              <a:rPr lang="en-GB" baseline="0" dirty="0"/>
              <a:t>Why are you setting an end of term exam? Needs to be more than ‘to give them a grade’</a:t>
            </a:r>
          </a:p>
          <a:p>
            <a:r>
              <a:rPr lang="en-GB" baseline="0" dirty="0"/>
              <a:t>Discuss mismatch between question intention and interpretation.</a:t>
            </a:r>
          </a:p>
          <a:p>
            <a:r>
              <a:rPr lang="en-GB" baseline="0" dirty="0"/>
              <a:t>Revisit bias and explore examples</a:t>
            </a:r>
          </a:p>
          <a:p>
            <a:r>
              <a:rPr lang="en-GB" baseline="0" dirty="0"/>
              <a:t>Discuss importance of being able to defend what a particular mark means</a:t>
            </a:r>
          </a:p>
          <a:p>
            <a:endParaRPr lang="en-GB" dirty="0"/>
          </a:p>
        </p:txBody>
      </p:sp>
      <p:sp>
        <p:nvSpPr>
          <p:cNvPr id="4" name="Slide Number Placeholder 3"/>
          <p:cNvSpPr>
            <a:spLocks noGrp="1"/>
          </p:cNvSpPr>
          <p:nvPr>
            <p:ph type="sldNum" sz="quarter" idx="10"/>
          </p:nvPr>
        </p:nvSpPr>
        <p:spPr/>
        <p:txBody>
          <a:bodyPr/>
          <a:lstStyle/>
          <a:p>
            <a:fld id="{E64F0672-232E-4C5B-A17C-18881AD76DE1}" type="slidenum">
              <a:rPr lang="en-GB" smtClean="0"/>
              <a:t>9</a:t>
            </a:fld>
            <a:endParaRPr lang="en-GB"/>
          </a:p>
        </p:txBody>
      </p:sp>
    </p:spTree>
    <p:extLst>
      <p:ext uri="{BB962C8B-B14F-4D97-AF65-F5344CB8AC3E}">
        <p14:creationId xmlns:p14="http://schemas.microsoft.com/office/powerpoint/2010/main" val="206401865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Picture 2" descr="A close up of a sign&#10;&#10;Description generated with very high confidence">
            <a:extLst>
              <a:ext uri="{FF2B5EF4-FFF2-40B4-BE49-F238E27FC236}">
                <a16:creationId xmlns:a16="http://schemas.microsoft.com/office/drawing/2014/main" id="{10BD3771-2762-4ABF-AD6D-DD5265F8C6F0}"/>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442800" y="504000"/>
            <a:ext cx="1699200" cy="529750"/>
          </a:xfrm>
          <a:prstGeom prst="rect">
            <a:avLst/>
          </a:prstGeom>
        </p:spPr>
      </p:pic>
      <p:grpSp>
        <p:nvGrpSpPr>
          <p:cNvPr id="4" name="Group 3">
            <a:extLst>
              <a:ext uri="{FF2B5EF4-FFF2-40B4-BE49-F238E27FC236}">
                <a16:creationId xmlns:a16="http://schemas.microsoft.com/office/drawing/2014/main" id="{CB86FC03-CC7A-49B6-8E9A-A0AE5B45E5D1}"/>
              </a:ext>
            </a:extLst>
          </p:cNvPr>
          <p:cNvGrpSpPr/>
          <p:nvPr userDrawn="1"/>
        </p:nvGrpSpPr>
        <p:grpSpPr>
          <a:xfrm>
            <a:off x="6739689" y="3624724"/>
            <a:ext cx="1972311" cy="2260600"/>
            <a:chOff x="6739689" y="3624724"/>
            <a:chExt cx="1972311" cy="2260600"/>
          </a:xfrm>
        </p:grpSpPr>
        <p:sp>
          <p:nvSpPr>
            <p:cNvPr id="22" name="Oval 21">
              <a:extLst>
                <a:ext uri="{FF2B5EF4-FFF2-40B4-BE49-F238E27FC236}">
                  <a16:creationId xmlns:a16="http://schemas.microsoft.com/office/drawing/2014/main" id="{8F5952BC-6C1B-4BDD-91B5-B8D4D713CF04}"/>
                </a:ext>
              </a:extLst>
            </p:cNvPr>
            <p:cNvSpPr/>
            <p:nvPr userDrawn="1"/>
          </p:nvSpPr>
          <p:spPr>
            <a:xfrm>
              <a:off x="6739689" y="3624724"/>
              <a:ext cx="575587" cy="57587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Oval 23">
              <a:extLst>
                <a:ext uri="{FF2B5EF4-FFF2-40B4-BE49-F238E27FC236}">
                  <a16:creationId xmlns:a16="http://schemas.microsoft.com/office/drawing/2014/main" id="{7565D552-A246-40F6-9CD6-F0C29BA9F8DB}"/>
                </a:ext>
              </a:extLst>
            </p:cNvPr>
            <p:cNvSpPr/>
            <p:nvPr userDrawn="1"/>
          </p:nvSpPr>
          <p:spPr>
            <a:xfrm>
              <a:off x="7431525" y="4042642"/>
              <a:ext cx="575587" cy="57587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5" name="Oval 24">
              <a:extLst>
                <a:ext uri="{FF2B5EF4-FFF2-40B4-BE49-F238E27FC236}">
                  <a16:creationId xmlns:a16="http://schemas.microsoft.com/office/drawing/2014/main" id="{523BB731-0F13-49F8-8AEE-84900E758FD4}"/>
                </a:ext>
              </a:extLst>
            </p:cNvPr>
            <p:cNvSpPr/>
            <p:nvPr userDrawn="1"/>
          </p:nvSpPr>
          <p:spPr>
            <a:xfrm>
              <a:off x="8136413" y="4473619"/>
              <a:ext cx="575587" cy="57587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6" name="Oval 25">
              <a:extLst>
                <a:ext uri="{FF2B5EF4-FFF2-40B4-BE49-F238E27FC236}">
                  <a16:creationId xmlns:a16="http://schemas.microsoft.com/office/drawing/2014/main" id="{F5292E9B-34DD-4672-A526-2EA2259C43ED}"/>
                </a:ext>
              </a:extLst>
            </p:cNvPr>
            <p:cNvSpPr/>
            <p:nvPr userDrawn="1"/>
          </p:nvSpPr>
          <p:spPr>
            <a:xfrm>
              <a:off x="6739689" y="4473619"/>
              <a:ext cx="575532" cy="575815"/>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7" name="Oval 26">
              <a:extLst>
                <a:ext uri="{FF2B5EF4-FFF2-40B4-BE49-F238E27FC236}">
                  <a16:creationId xmlns:a16="http://schemas.microsoft.com/office/drawing/2014/main" id="{7F9325D3-CE9C-4282-980B-3E044137A762}"/>
                </a:ext>
              </a:extLst>
            </p:cNvPr>
            <p:cNvSpPr/>
            <p:nvPr userDrawn="1"/>
          </p:nvSpPr>
          <p:spPr>
            <a:xfrm>
              <a:off x="7444578" y="4891537"/>
              <a:ext cx="575532" cy="575815"/>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8" name="Oval 27">
              <a:extLst>
                <a:ext uri="{FF2B5EF4-FFF2-40B4-BE49-F238E27FC236}">
                  <a16:creationId xmlns:a16="http://schemas.microsoft.com/office/drawing/2014/main" id="{D41AF343-1E3E-4E79-912C-FD5C246E26FC}"/>
                </a:ext>
              </a:extLst>
            </p:cNvPr>
            <p:cNvSpPr/>
            <p:nvPr userDrawn="1"/>
          </p:nvSpPr>
          <p:spPr>
            <a:xfrm>
              <a:off x="6739689" y="5309454"/>
              <a:ext cx="575587" cy="57587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grpSp>
      <p:sp>
        <p:nvSpPr>
          <p:cNvPr id="8" name="Text Placeholder 7">
            <a:extLst>
              <a:ext uri="{FF2B5EF4-FFF2-40B4-BE49-F238E27FC236}">
                <a16:creationId xmlns:a16="http://schemas.microsoft.com/office/drawing/2014/main" id="{B408FF0F-97FA-4964-BCA6-FC0BF8322C49}"/>
              </a:ext>
            </a:extLst>
          </p:cNvPr>
          <p:cNvSpPr>
            <a:spLocks noGrp="1"/>
          </p:cNvSpPr>
          <p:nvPr userDrawn="1">
            <p:ph type="body" sz="quarter" idx="10" hasCustomPrompt="1"/>
          </p:nvPr>
        </p:nvSpPr>
        <p:spPr>
          <a:xfrm>
            <a:off x="468000" y="1803103"/>
            <a:ext cx="8204120" cy="1053177"/>
          </a:xfrm>
        </p:spPr>
        <p:txBody>
          <a:bodyPr>
            <a:noAutofit/>
          </a:bodyPr>
          <a:lstStyle>
            <a:lvl1pPr>
              <a:lnSpc>
                <a:spcPts val="4000"/>
              </a:lnSpc>
              <a:spcAft>
                <a:spcPts val="0"/>
              </a:spcAft>
              <a:defRPr sz="3600" b="1">
                <a:solidFill>
                  <a:schemeClr val="accent2"/>
                </a:solidFill>
              </a:defRPr>
            </a:lvl1pPr>
            <a:lvl2pPr>
              <a:lnSpc>
                <a:spcPts val="4000"/>
              </a:lnSpc>
              <a:spcAft>
                <a:spcPts val="0"/>
              </a:spcAft>
              <a:defRPr sz="3600" b="1">
                <a:solidFill>
                  <a:schemeClr val="accent1"/>
                </a:solidFill>
              </a:defRPr>
            </a:lvl2pPr>
          </a:lstStyle>
          <a:p>
            <a:r>
              <a:rPr lang="en-GB" dirty="0"/>
              <a:t>Title here over one</a:t>
            </a:r>
          </a:p>
          <a:p>
            <a:r>
              <a:rPr lang="en-GB" dirty="0"/>
              <a:t>or two lines</a:t>
            </a:r>
          </a:p>
        </p:txBody>
      </p:sp>
      <p:cxnSp>
        <p:nvCxnSpPr>
          <p:cNvPr id="23" name="Straight Connector 22">
            <a:extLst>
              <a:ext uri="{FF2B5EF4-FFF2-40B4-BE49-F238E27FC236}">
                <a16:creationId xmlns:a16="http://schemas.microsoft.com/office/drawing/2014/main" id="{5C2936E9-F440-4AB1-9E3C-36C9A1E2B6B6}"/>
              </a:ext>
            </a:extLst>
          </p:cNvPr>
          <p:cNvCxnSpPr/>
          <p:nvPr userDrawn="1"/>
        </p:nvCxnSpPr>
        <p:spPr>
          <a:xfrm>
            <a:off x="468000" y="6380771"/>
            <a:ext cx="8244000" cy="0"/>
          </a:xfrm>
          <a:prstGeom prst="line">
            <a:avLst/>
          </a:prstGeom>
          <a:ln w="31750" cap="rnd">
            <a:solidFill>
              <a:schemeClr val="accent2"/>
            </a:solidFill>
            <a:prstDash val="sysDot"/>
            <a:round/>
          </a:ln>
        </p:spPr>
        <p:style>
          <a:lnRef idx="1">
            <a:schemeClr val="accent1"/>
          </a:lnRef>
          <a:fillRef idx="0">
            <a:schemeClr val="accent1"/>
          </a:fillRef>
          <a:effectRef idx="0">
            <a:schemeClr val="accent1"/>
          </a:effectRef>
          <a:fontRef idx="minor">
            <a:schemeClr val="tx1"/>
          </a:fontRef>
        </p:style>
      </p:cxnSp>
      <p:sp>
        <p:nvSpPr>
          <p:cNvPr id="16" name="Text Placeholder 7">
            <a:extLst>
              <a:ext uri="{FF2B5EF4-FFF2-40B4-BE49-F238E27FC236}">
                <a16:creationId xmlns:a16="http://schemas.microsoft.com/office/drawing/2014/main" id="{B395CD20-C764-4A8B-87FB-AA7A0C010FD2}"/>
              </a:ext>
            </a:extLst>
          </p:cNvPr>
          <p:cNvSpPr>
            <a:spLocks noGrp="1"/>
          </p:cNvSpPr>
          <p:nvPr userDrawn="1">
            <p:ph type="body" sz="quarter" idx="11" hasCustomPrompt="1"/>
          </p:nvPr>
        </p:nvSpPr>
        <p:spPr>
          <a:xfrm>
            <a:off x="468000" y="4718199"/>
            <a:ext cx="6142332" cy="1167125"/>
          </a:xfrm>
        </p:spPr>
        <p:txBody>
          <a:bodyPr>
            <a:normAutofit/>
          </a:bodyPr>
          <a:lstStyle>
            <a:lvl1pPr>
              <a:lnSpc>
                <a:spcPts val="2000"/>
              </a:lnSpc>
              <a:spcAft>
                <a:spcPts val="0"/>
              </a:spcAft>
              <a:defRPr sz="2000" b="0">
                <a:solidFill>
                  <a:schemeClr val="tx1"/>
                </a:solidFill>
              </a:defRPr>
            </a:lvl1pPr>
            <a:lvl2pPr>
              <a:lnSpc>
                <a:spcPts val="3600"/>
              </a:lnSpc>
              <a:spcBef>
                <a:spcPts val="1200"/>
              </a:spcBef>
              <a:spcAft>
                <a:spcPts val="0"/>
              </a:spcAft>
              <a:defRPr sz="2600" b="1">
                <a:solidFill>
                  <a:schemeClr val="tx1"/>
                </a:solidFill>
              </a:defRPr>
            </a:lvl2pPr>
          </a:lstStyle>
          <a:p>
            <a:r>
              <a:rPr lang="en-GB" dirty="0"/>
              <a:t>Presenter/Author</a:t>
            </a:r>
          </a:p>
        </p:txBody>
      </p:sp>
      <p:cxnSp>
        <p:nvCxnSpPr>
          <p:cNvPr id="18" name="Straight Connector 17">
            <a:extLst>
              <a:ext uri="{FF2B5EF4-FFF2-40B4-BE49-F238E27FC236}">
                <a16:creationId xmlns:a16="http://schemas.microsoft.com/office/drawing/2014/main" id="{21A33F50-9C33-47CB-9A70-ED813DE59BD2}"/>
              </a:ext>
            </a:extLst>
          </p:cNvPr>
          <p:cNvCxnSpPr/>
          <p:nvPr userDrawn="1"/>
        </p:nvCxnSpPr>
        <p:spPr>
          <a:xfrm>
            <a:off x="468000" y="2919825"/>
            <a:ext cx="8244000" cy="0"/>
          </a:xfrm>
          <a:prstGeom prst="line">
            <a:avLst/>
          </a:prstGeom>
          <a:ln w="31750" cap="rnd">
            <a:solidFill>
              <a:schemeClr val="accent2"/>
            </a:solidFill>
            <a:prstDash val="sysDot"/>
            <a:round/>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8FA699B-B65A-4A3A-8FA6-D7DB88EC629D}"/>
              </a:ext>
            </a:extLst>
          </p:cNvPr>
          <p:cNvCxnSpPr/>
          <p:nvPr userDrawn="1"/>
        </p:nvCxnSpPr>
        <p:spPr>
          <a:xfrm>
            <a:off x="468000" y="1691149"/>
            <a:ext cx="8244000" cy="0"/>
          </a:xfrm>
          <a:prstGeom prst="line">
            <a:avLst/>
          </a:prstGeom>
          <a:ln w="31750" cap="rnd">
            <a:solidFill>
              <a:schemeClr val="accent2"/>
            </a:solidFill>
            <a:prstDash val="sysDot"/>
            <a:round/>
          </a:ln>
        </p:spPr>
        <p:style>
          <a:lnRef idx="1">
            <a:schemeClr val="accent1"/>
          </a:lnRef>
          <a:fillRef idx="0">
            <a:schemeClr val="accent1"/>
          </a:fillRef>
          <a:effectRef idx="0">
            <a:schemeClr val="accent1"/>
          </a:effectRef>
          <a:fontRef idx="minor">
            <a:schemeClr val="tx1"/>
          </a:fontRef>
        </p:style>
      </p:cxnSp>
      <p:sp>
        <p:nvSpPr>
          <p:cNvPr id="20" name="Text Placeholder 7">
            <a:extLst>
              <a:ext uri="{FF2B5EF4-FFF2-40B4-BE49-F238E27FC236}">
                <a16:creationId xmlns:a16="http://schemas.microsoft.com/office/drawing/2014/main" id="{9B83ADF7-C4D0-4E8B-9038-81921E708BC8}"/>
              </a:ext>
            </a:extLst>
          </p:cNvPr>
          <p:cNvSpPr>
            <a:spLocks noGrp="1"/>
          </p:cNvSpPr>
          <p:nvPr userDrawn="1">
            <p:ph type="body" sz="quarter" idx="12" hasCustomPrompt="1"/>
          </p:nvPr>
        </p:nvSpPr>
        <p:spPr>
          <a:xfrm>
            <a:off x="468000" y="3340970"/>
            <a:ext cx="6142332" cy="1053177"/>
          </a:xfrm>
        </p:spPr>
        <p:txBody>
          <a:bodyPr>
            <a:noAutofit/>
          </a:bodyPr>
          <a:lstStyle>
            <a:lvl1pPr>
              <a:lnSpc>
                <a:spcPts val="2800"/>
              </a:lnSpc>
              <a:spcAft>
                <a:spcPts val="0"/>
              </a:spcAft>
              <a:defRPr sz="2800" b="1">
                <a:solidFill>
                  <a:schemeClr val="tx1"/>
                </a:solidFill>
              </a:defRPr>
            </a:lvl1pPr>
            <a:lvl2pPr>
              <a:lnSpc>
                <a:spcPts val="4000"/>
              </a:lnSpc>
              <a:spcAft>
                <a:spcPts val="0"/>
              </a:spcAft>
              <a:defRPr sz="3600" b="1">
                <a:solidFill>
                  <a:schemeClr val="accent1"/>
                </a:solidFill>
              </a:defRPr>
            </a:lvl2pPr>
          </a:lstStyle>
          <a:p>
            <a:r>
              <a:rPr lang="en-GB" dirty="0"/>
              <a:t>Subtitle here</a:t>
            </a:r>
          </a:p>
        </p:txBody>
      </p:sp>
      <p:sp>
        <p:nvSpPr>
          <p:cNvPr id="29" name="Footer Placeholder 4">
            <a:extLst>
              <a:ext uri="{FF2B5EF4-FFF2-40B4-BE49-F238E27FC236}">
                <a16:creationId xmlns:a16="http://schemas.microsoft.com/office/drawing/2014/main" id="{E8D2A0BA-632B-4530-9B6F-F844B96E9DBC}"/>
              </a:ext>
            </a:extLst>
          </p:cNvPr>
          <p:cNvSpPr>
            <a:spLocks noGrp="1"/>
          </p:cNvSpPr>
          <p:nvPr userDrawn="1">
            <p:ph type="ftr" sz="quarter" idx="3"/>
          </p:nvPr>
        </p:nvSpPr>
        <p:spPr>
          <a:xfrm>
            <a:off x="468000" y="6480000"/>
            <a:ext cx="5486400" cy="252000"/>
          </a:xfrm>
          <a:prstGeom prst="rect">
            <a:avLst/>
          </a:prstGeom>
        </p:spPr>
        <p:txBody>
          <a:bodyPr vert="horz" lIns="0" tIns="0" rIns="0" bIns="0" rtlCol="0" anchor="t" anchorCtr="0"/>
          <a:lstStyle>
            <a:lvl1pPr algn="l">
              <a:defRPr sz="800" b="0">
                <a:solidFill>
                  <a:sysClr val="windowText" lastClr="000000"/>
                </a:solidFill>
              </a:defRPr>
            </a:lvl1pPr>
          </a:lstStyle>
          <a:p>
            <a:r>
              <a:rPr lang="en-GB"/>
              <a:t>Restricted</a:t>
            </a:r>
            <a:endParaRPr lang="en-GB" dirty="0"/>
          </a:p>
        </p:txBody>
      </p:sp>
    </p:spTree>
    <p:extLst>
      <p:ext uri="{BB962C8B-B14F-4D97-AF65-F5344CB8AC3E}">
        <p14:creationId xmlns:p14="http://schemas.microsoft.com/office/powerpoint/2010/main" val="3257123434"/>
      </p:ext>
    </p:extLst>
  </p:cSld>
  <p:clrMapOvr>
    <a:masterClrMapping/>
  </p:clrMapOvr>
  <p:extLst mod="1">
    <p:ext uri="{DCECCB84-F9BA-43D5-87BE-67443E8EF086}">
      <p15:sldGuideLst xmlns:p15="http://schemas.microsoft.com/office/powerpoint/2012/main">
        <p15:guide id="1" orient="horz" pos="4110" userDrawn="1">
          <p15:clr>
            <a:srgbClr val="FBAE40"/>
          </p15:clr>
        </p15:guide>
        <p15:guide id="2" pos="511"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A4E3B159-54E0-4A96-B272-516CE429BDDB}"/>
              </a:ext>
            </a:extLst>
          </p:cNvPr>
          <p:cNvSpPr/>
          <p:nvPr userDrawn="1"/>
        </p:nvSpPr>
        <p:spPr>
          <a:xfrm>
            <a:off x="0" y="1676401"/>
            <a:ext cx="9144000" cy="5181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 Placeholder 7">
            <a:extLst>
              <a:ext uri="{FF2B5EF4-FFF2-40B4-BE49-F238E27FC236}">
                <a16:creationId xmlns:a16="http://schemas.microsoft.com/office/drawing/2014/main" id="{B408FF0F-97FA-4964-BCA6-FC0BF8322C49}"/>
              </a:ext>
            </a:extLst>
          </p:cNvPr>
          <p:cNvSpPr>
            <a:spLocks noGrp="1"/>
          </p:cNvSpPr>
          <p:nvPr>
            <p:ph type="body" sz="quarter" idx="10"/>
          </p:nvPr>
        </p:nvSpPr>
        <p:spPr>
          <a:xfrm>
            <a:off x="4320000" y="2160000"/>
            <a:ext cx="4019549" cy="1139208"/>
          </a:xfrm>
        </p:spPr>
        <p:txBody>
          <a:bodyPr>
            <a:normAutofit/>
          </a:bodyPr>
          <a:lstStyle>
            <a:lvl1pPr>
              <a:lnSpc>
                <a:spcPts val="3200"/>
              </a:lnSpc>
              <a:spcAft>
                <a:spcPts val="0"/>
              </a:spcAft>
              <a:defRPr sz="2800" b="0">
                <a:solidFill>
                  <a:schemeClr val="bg1"/>
                </a:solidFill>
              </a:defRPr>
            </a:lvl1pPr>
            <a:lvl2pPr>
              <a:lnSpc>
                <a:spcPts val="3200"/>
              </a:lnSpc>
              <a:spcAft>
                <a:spcPts val="0"/>
              </a:spcAft>
              <a:defRPr sz="2800">
                <a:solidFill>
                  <a:schemeClr val="bg1"/>
                </a:solidFill>
              </a:defRPr>
            </a:lvl2pPr>
          </a:lstStyle>
          <a:p>
            <a:pPr lvl="0"/>
            <a:r>
              <a:rPr lang="en-US"/>
              <a:t>Edit Master text styles</a:t>
            </a:r>
          </a:p>
          <a:p>
            <a:pPr lvl="1"/>
            <a:r>
              <a:rPr lang="en-US"/>
              <a:t>Second level</a:t>
            </a:r>
          </a:p>
        </p:txBody>
      </p:sp>
      <p:grpSp>
        <p:nvGrpSpPr>
          <p:cNvPr id="9" name="Group 8">
            <a:extLst>
              <a:ext uri="{FF2B5EF4-FFF2-40B4-BE49-F238E27FC236}">
                <a16:creationId xmlns:a16="http://schemas.microsoft.com/office/drawing/2014/main" id="{F77E2162-A6A4-4D05-92D7-0C0278883F36}"/>
              </a:ext>
            </a:extLst>
          </p:cNvPr>
          <p:cNvGrpSpPr>
            <a:grpSpLocks noChangeAspect="1"/>
          </p:cNvGrpSpPr>
          <p:nvPr userDrawn="1"/>
        </p:nvGrpSpPr>
        <p:grpSpPr>
          <a:xfrm>
            <a:off x="539999" y="2265973"/>
            <a:ext cx="3060000" cy="3507273"/>
            <a:chOff x="0" y="0"/>
            <a:chExt cx="1973726" cy="2261109"/>
          </a:xfrm>
          <a:solidFill>
            <a:schemeClr val="bg1"/>
          </a:solidFill>
        </p:grpSpPr>
        <p:sp>
          <p:nvSpPr>
            <p:cNvPr id="10" name="Oval 9">
              <a:extLst>
                <a:ext uri="{FF2B5EF4-FFF2-40B4-BE49-F238E27FC236}">
                  <a16:creationId xmlns:a16="http://schemas.microsoft.com/office/drawing/2014/main" id="{BB31D5BE-F747-4573-8F75-38E0ABC309D9}"/>
                </a:ext>
              </a:extLst>
            </p:cNvPr>
            <p:cNvSpPr/>
            <p:nvPr userDrawn="1"/>
          </p:nvSpPr>
          <p:spPr>
            <a:xfrm>
              <a:off x="0" y="0"/>
              <a:ext cx="576000" cy="576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1" name="Oval 10">
              <a:extLst>
                <a:ext uri="{FF2B5EF4-FFF2-40B4-BE49-F238E27FC236}">
                  <a16:creationId xmlns:a16="http://schemas.microsoft.com/office/drawing/2014/main" id="{823715E7-1CC8-470B-93CC-27FA2E9020BF}"/>
                </a:ext>
              </a:extLst>
            </p:cNvPr>
            <p:cNvSpPr/>
            <p:nvPr userDrawn="1"/>
          </p:nvSpPr>
          <p:spPr>
            <a:xfrm>
              <a:off x="692332" y="418012"/>
              <a:ext cx="576000" cy="576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2" name="Oval 11">
              <a:extLst>
                <a:ext uri="{FF2B5EF4-FFF2-40B4-BE49-F238E27FC236}">
                  <a16:creationId xmlns:a16="http://schemas.microsoft.com/office/drawing/2014/main" id="{458F3F55-A39F-4353-BBB0-2DA9A3ECDB1C}"/>
                </a:ext>
              </a:extLst>
            </p:cNvPr>
            <p:cNvSpPr/>
            <p:nvPr userDrawn="1"/>
          </p:nvSpPr>
          <p:spPr>
            <a:xfrm>
              <a:off x="1397726" y="849086"/>
              <a:ext cx="576000" cy="576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3" name="Oval 12">
              <a:extLst>
                <a:ext uri="{FF2B5EF4-FFF2-40B4-BE49-F238E27FC236}">
                  <a16:creationId xmlns:a16="http://schemas.microsoft.com/office/drawing/2014/main" id="{C749DD86-6062-4A6F-8E79-654F1C799BA1}"/>
                </a:ext>
              </a:extLst>
            </p:cNvPr>
            <p:cNvSpPr/>
            <p:nvPr userDrawn="1"/>
          </p:nvSpPr>
          <p:spPr>
            <a:xfrm>
              <a:off x="0" y="849086"/>
              <a:ext cx="575945" cy="575945"/>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4" name="Oval 13">
              <a:extLst>
                <a:ext uri="{FF2B5EF4-FFF2-40B4-BE49-F238E27FC236}">
                  <a16:creationId xmlns:a16="http://schemas.microsoft.com/office/drawing/2014/main" id="{46F0904D-EEF2-4DEA-BB7D-2FF6ED5023F0}"/>
                </a:ext>
              </a:extLst>
            </p:cNvPr>
            <p:cNvSpPr/>
            <p:nvPr userDrawn="1"/>
          </p:nvSpPr>
          <p:spPr>
            <a:xfrm>
              <a:off x="705395" y="1267098"/>
              <a:ext cx="575945" cy="575945"/>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5" name="Oval 14">
              <a:extLst>
                <a:ext uri="{FF2B5EF4-FFF2-40B4-BE49-F238E27FC236}">
                  <a16:creationId xmlns:a16="http://schemas.microsoft.com/office/drawing/2014/main" id="{65680B54-7CA4-41C0-BB5B-09949F910FA8}"/>
                </a:ext>
              </a:extLst>
            </p:cNvPr>
            <p:cNvSpPr/>
            <p:nvPr userDrawn="1"/>
          </p:nvSpPr>
          <p:spPr>
            <a:xfrm>
              <a:off x="0" y="1685109"/>
              <a:ext cx="576000" cy="576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grpSp>
      <p:sp>
        <p:nvSpPr>
          <p:cNvPr id="16" name="Text Placeholder 7">
            <a:extLst>
              <a:ext uri="{FF2B5EF4-FFF2-40B4-BE49-F238E27FC236}">
                <a16:creationId xmlns:a16="http://schemas.microsoft.com/office/drawing/2014/main" id="{314E7544-9D63-413F-8A2F-89157C1730C0}"/>
              </a:ext>
            </a:extLst>
          </p:cNvPr>
          <p:cNvSpPr>
            <a:spLocks noGrp="1"/>
          </p:cNvSpPr>
          <p:nvPr>
            <p:ph type="body" sz="quarter" idx="11"/>
          </p:nvPr>
        </p:nvSpPr>
        <p:spPr>
          <a:xfrm>
            <a:off x="4320000" y="3996000"/>
            <a:ext cx="4413600" cy="1642529"/>
          </a:xfrm>
        </p:spPr>
        <p:txBody>
          <a:bodyPr>
            <a:normAutofit/>
          </a:bodyPr>
          <a:lstStyle>
            <a:lvl1pPr>
              <a:lnSpc>
                <a:spcPts val="1250"/>
              </a:lnSpc>
              <a:spcAft>
                <a:spcPts val="600"/>
              </a:spcAft>
              <a:defRPr sz="1000" b="0">
                <a:solidFill>
                  <a:schemeClr val="bg1"/>
                </a:solidFill>
              </a:defRPr>
            </a:lvl1pPr>
            <a:lvl2pPr>
              <a:lnSpc>
                <a:spcPts val="1250"/>
              </a:lnSpc>
              <a:spcBef>
                <a:spcPts val="1200"/>
              </a:spcBef>
              <a:spcAft>
                <a:spcPts val="0"/>
              </a:spcAft>
              <a:defRPr sz="1000" b="1">
                <a:solidFill>
                  <a:schemeClr val="bg1"/>
                </a:solidFill>
              </a:defRPr>
            </a:lvl2pPr>
          </a:lstStyle>
          <a:p>
            <a:pPr lvl="0"/>
            <a:r>
              <a:rPr lang="en-US"/>
              <a:t>Edit Master text styles</a:t>
            </a:r>
          </a:p>
          <a:p>
            <a:pPr lvl="1"/>
            <a:r>
              <a:rPr lang="en-US"/>
              <a:t>Second level</a:t>
            </a:r>
          </a:p>
        </p:txBody>
      </p:sp>
      <p:cxnSp>
        <p:nvCxnSpPr>
          <p:cNvPr id="19" name="Straight Connector 18">
            <a:extLst>
              <a:ext uri="{FF2B5EF4-FFF2-40B4-BE49-F238E27FC236}">
                <a16:creationId xmlns:a16="http://schemas.microsoft.com/office/drawing/2014/main" id="{787CDEC1-0392-4E1E-A03F-5DC41BC88447}"/>
              </a:ext>
            </a:extLst>
          </p:cNvPr>
          <p:cNvCxnSpPr/>
          <p:nvPr userDrawn="1"/>
        </p:nvCxnSpPr>
        <p:spPr>
          <a:xfrm>
            <a:off x="468000" y="6380771"/>
            <a:ext cx="8244000" cy="0"/>
          </a:xfrm>
          <a:prstGeom prst="line">
            <a:avLst/>
          </a:prstGeom>
          <a:ln w="31750" cap="rnd">
            <a:solidFill>
              <a:schemeClr val="bg1"/>
            </a:solidFill>
            <a:prstDash val="sysDot"/>
            <a:round/>
          </a:ln>
        </p:spPr>
        <p:style>
          <a:lnRef idx="1">
            <a:schemeClr val="accent1"/>
          </a:lnRef>
          <a:fillRef idx="0">
            <a:schemeClr val="accent1"/>
          </a:fillRef>
          <a:effectRef idx="0">
            <a:schemeClr val="accent1"/>
          </a:effectRef>
          <a:fontRef idx="minor">
            <a:schemeClr val="tx1"/>
          </a:fontRef>
        </p:style>
      </p:cxnSp>
      <p:pic>
        <p:nvPicPr>
          <p:cNvPr id="18" name="Picture 17" descr="A close up of a sign&#10;&#10;Description generated with very high confidence">
            <a:extLst>
              <a:ext uri="{FF2B5EF4-FFF2-40B4-BE49-F238E27FC236}">
                <a16:creationId xmlns:a16="http://schemas.microsoft.com/office/drawing/2014/main" id="{CD8E03B2-EBC2-4803-957F-EE3162B72666}"/>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442800" y="504000"/>
            <a:ext cx="1699200" cy="529750"/>
          </a:xfrm>
          <a:prstGeom prst="rect">
            <a:avLst/>
          </a:prstGeom>
        </p:spPr>
      </p:pic>
    </p:spTree>
    <p:extLst>
      <p:ext uri="{BB962C8B-B14F-4D97-AF65-F5344CB8AC3E}">
        <p14:creationId xmlns:p14="http://schemas.microsoft.com/office/powerpoint/2010/main" val="1223860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12" name="Title 1"/>
          <p:cNvSpPr>
            <a:spLocks noGrp="1"/>
          </p:cNvSpPr>
          <p:nvPr>
            <p:ph type="title" hasCustomPrompt="1"/>
          </p:nvPr>
        </p:nvSpPr>
        <p:spPr>
          <a:xfrm>
            <a:off x="468000" y="468000"/>
            <a:ext cx="6666917" cy="900000"/>
          </a:xfrm>
        </p:spPr>
        <p:txBody>
          <a:bodyPr anchor="t"/>
          <a:lstStyle>
            <a:lvl1pPr>
              <a:defRPr/>
            </a:lvl1pPr>
          </a:lstStyle>
          <a:p>
            <a:r>
              <a:rPr lang="en-GB" noProof="0" dirty="0"/>
              <a:t>Heading over one </a:t>
            </a:r>
            <a:br>
              <a:rPr lang="en-GB" noProof="0" dirty="0"/>
            </a:br>
            <a:r>
              <a:rPr lang="en-GB" noProof="0" dirty="0"/>
              <a:t>or two lines</a:t>
            </a:r>
          </a:p>
        </p:txBody>
      </p:sp>
      <p:sp>
        <p:nvSpPr>
          <p:cNvPr id="13" name="Content Placeholder 2"/>
          <p:cNvSpPr>
            <a:spLocks noGrp="1"/>
          </p:cNvSpPr>
          <p:nvPr>
            <p:ph idx="1"/>
          </p:nvPr>
        </p:nvSpPr>
        <p:spPr>
          <a:xfrm>
            <a:off x="468000" y="1656000"/>
            <a:ext cx="8138976" cy="4428000"/>
          </a:xfrm>
        </p:spPr>
        <p:txBody>
          <a:bodyPr>
            <a:normAutofit/>
          </a:bodyPr>
          <a:lstStyle>
            <a:lvl1pPr>
              <a:lnSpc>
                <a:spcPts val="2300"/>
              </a:lnSpc>
              <a:defRPr sz="2000"/>
            </a:lvl1pPr>
            <a:lvl2pPr>
              <a:lnSpc>
                <a:spcPts val="2300"/>
              </a:lnSpc>
              <a:defRPr sz="2000"/>
            </a:lvl2pPr>
            <a:lvl3pPr indent="-216000">
              <a:lnSpc>
                <a:spcPts val="2300"/>
              </a:lnSpc>
              <a:defRPr sz="2000"/>
            </a:lvl3pPr>
            <a:lvl4pPr indent="-216000">
              <a:lnSpc>
                <a:spcPts val="2300"/>
              </a:lnSpc>
              <a:defRPr sz="2000"/>
            </a:lvl4pPr>
            <a:lvl5pPr indent="-216000">
              <a:lnSpc>
                <a:spcPts val="2300"/>
              </a:lnSpc>
              <a:defRPr sz="2000"/>
            </a:lvl5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16" name="Footer Placeholder 4">
            <a:extLst>
              <a:ext uri="{FF2B5EF4-FFF2-40B4-BE49-F238E27FC236}">
                <a16:creationId xmlns:a16="http://schemas.microsoft.com/office/drawing/2014/main" id="{25F19C77-8546-45E1-812F-728ABDDEC241}"/>
              </a:ext>
            </a:extLst>
          </p:cNvPr>
          <p:cNvSpPr>
            <a:spLocks noGrp="1"/>
          </p:cNvSpPr>
          <p:nvPr>
            <p:ph type="ftr" sz="quarter" idx="3"/>
          </p:nvPr>
        </p:nvSpPr>
        <p:spPr>
          <a:xfrm>
            <a:off x="468000" y="6480000"/>
            <a:ext cx="5486400" cy="252000"/>
          </a:xfrm>
          <a:prstGeom prst="rect">
            <a:avLst/>
          </a:prstGeom>
        </p:spPr>
        <p:txBody>
          <a:bodyPr vert="horz" lIns="0" tIns="0" rIns="0" bIns="0" rtlCol="0" anchor="t" anchorCtr="0"/>
          <a:lstStyle>
            <a:lvl1pPr algn="l">
              <a:defRPr sz="800" b="0">
                <a:solidFill>
                  <a:sysClr val="windowText" lastClr="000000"/>
                </a:solidFill>
              </a:defRPr>
            </a:lvl1pPr>
          </a:lstStyle>
          <a:p>
            <a:r>
              <a:rPr lang="en-GB"/>
              <a:t>Restricted</a:t>
            </a:r>
            <a:endParaRPr lang="en-GB" dirty="0"/>
          </a:p>
        </p:txBody>
      </p:sp>
      <p:sp>
        <p:nvSpPr>
          <p:cNvPr id="17" name="Slide Number Placeholder 5">
            <a:extLst>
              <a:ext uri="{FF2B5EF4-FFF2-40B4-BE49-F238E27FC236}">
                <a16:creationId xmlns:a16="http://schemas.microsoft.com/office/drawing/2014/main" id="{A95C12C3-96C5-4C26-9267-1EB1370B86E4}"/>
              </a:ext>
            </a:extLst>
          </p:cNvPr>
          <p:cNvSpPr>
            <a:spLocks noGrp="1"/>
          </p:cNvSpPr>
          <p:nvPr>
            <p:ph type="sldNum" sz="quarter" idx="4"/>
          </p:nvPr>
        </p:nvSpPr>
        <p:spPr>
          <a:xfrm>
            <a:off x="8172000" y="6480000"/>
            <a:ext cx="506976" cy="252000"/>
          </a:xfrm>
          <a:prstGeom prst="rect">
            <a:avLst/>
          </a:prstGeom>
        </p:spPr>
        <p:txBody>
          <a:bodyPr vert="horz" lIns="0" tIns="0" rIns="0" bIns="0" rtlCol="0" anchor="t" anchorCtr="0"/>
          <a:lstStyle>
            <a:lvl1pPr algn="r">
              <a:defRPr sz="800" b="1">
                <a:solidFill>
                  <a:sysClr val="windowText" lastClr="000000"/>
                </a:solidFill>
              </a:defRPr>
            </a:lvl1pPr>
          </a:lstStyle>
          <a:p>
            <a:fld id="{1608FF17-83F6-4320-ABB9-493BD2F5E45E}" type="slidenum">
              <a:rPr lang="en-GB" smtClean="0"/>
              <a:pPr/>
              <a:t>‹#›</a:t>
            </a:fld>
            <a:endParaRPr lang="en-GB" dirty="0"/>
          </a:p>
        </p:txBody>
      </p:sp>
      <p:cxnSp>
        <p:nvCxnSpPr>
          <p:cNvPr id="18" name="Straight Connector 17">
            <a:extLst>
              <a:ext uri="{FF2B5EF4-FFF2-40B4-BE49-F238E27FC236}">
                <a16:creationId xmlns:a16="http://schemas.microsoft.com/office/drawing/2014/main" id="{52D7CC97-37F9-40CF-8FBA-620C835D53FC}"/>
              </a:ext>
            </a:extLst>
          </p:cNvPr>
          <p:cNvCxnSpPr/>
          <p:nvPr userDrawn="1"/>
        </p:nvCxnSpPr>
        <p:spPr>
          <a:xfrm>
            <a:off x="468000" y="6380771"/>
            <a:ext cx="8244000" cy="0"/>
          </a:xfrm>
          <a:prstGeom prst="line">
            <a:avLst/>
          </a:prstGeom>
          <a:ln w="31750" cap="rnd">
            <a:solidFill>
              <a:schemeClr val="accent2"/>
            </a:solidFill>
            <a:prstDash val="sysDot"/>
            <a:round/>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250C7EA2-19D2-4638-8404-0FA802FAFDA9}"/>
              </a:ext>
            </a:extLst>
          </p:cNvPr>
          <p:cNvCxnSpPr/>
          <p:nvPr userDrawn="1"/>
        </p:nvCxnSpPr>
        <p:spPr>
          <a:xfrm>
            <a:off x="468000" y="1427825"/>
            <a:ext cx="6666917" cy="0"/>
          </a:xfrm>
          <a:prstGeom prst="line">
            <a:avLst/>
          </a:prstGeom>
          <a:ln w="31750" cap="rnd">
            <a:solidFill>
              <a:schemeClr val="accent2"/>
            </a:solidFill>
            <a:prstDash val="sysDot"/>
            <a:round/>
          </a:ln>
        </p:spPr>
        <p:style>
          <a:lnRef idx="1">
            <a:schemeClr val="accent1"/>
          </a:lnRef>
          <a:fillRef idx="0">
            <a:schemeClr val="accent1"/>
          </a:fillRef>
          <a:effectRef idx="0">
            <a:schemeClr val="accent1"/>
          </a:effectRef>
          <a:fontRef idx="minor">
            <a:schemeClr val="tx1"/>
          </a:fontRef>
        </p:style>
      </p:cxnSp>
      <p:pic>
        <p:nvPicPr>
          <p:cNvPr id="20" name="Picture 19" descr="A close up of a sign&#10;&#10;Description generated with very high confidence">
            <a:extLst>
              <a:ext uri="{FF2B5EF4-FFF2-40B4-BE49-F238E27FC236}">
                <a16:creationId xmlns:a16="http://schemas.microsoft.com/office/drawing/2014/main" id="{57C51C41-C3E4-4824-8F8F-B2B02A30BF08}"/>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7310976" y="254753"/>
            <a:ext cx="1368000" cy="426494"/>
          </a:xfrm>
          <a:prstGeom prst="rect">
            <a:avLst/>
          </a:prstGeom>
        </p:spPr>
      </p:pic>
      <p:pic>
        <p:nvPicPr>
          <p:cNvPr id="21" name="Picture 1"/>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362413" y="799582"/>
            <a:ext cx="1265126" cy="7983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265708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 Column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68000" y="468000"/>
            <a:ext cx="6666917" cy="900000"/>
          </a:xfrm>
        </p:spPr>
        <p:txBody>
          <a:bodyPr anchor="t"/>
          <a:lstStyle>
            <a:lvl1pPr>
              <a:defRPr/>
            </a:lvl1pPr>
          </a:lstStyle>
          <a:p>
            <a:r>
              <a:rPr lang="en-GB" noProof="0" dirty="0"/>
              <a:t>Heading over one </a:t>
            </a:r>
            <a:br>
              <a:rPr lang="en-GB" noProof="0" dirty="0"/>
            </a:br>
            <a:r>
              <a:rPr lang="en-GB" noProof="0" dirty="0"/>
              <a:t>or two lines</a:t>
            </a:r>
          </a:p>
        </p:txBody>
      </p:sp>
      <p:sp>
        <p:nvSpPr>
          <p:cNvPr id="3" name="Content Placeholder 2"/>
          <p:cNvSpPr>
            <a:spLocks noGrp="1"/>
          </p:cNvSpPr>
          <p:nvPr>
            <p:ph idx="1"/>
          </p:nvPr>
        </p:nvSpPr>
        <p:spPr>
          <a:xfrm>
            <a:off x="468000" y="1656000"/>
            <a:ext cx="3911495" cy="4428000"/>
          </a:xfrm>
        </p:spPr>
        <p:txBody>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14" name="Footer Placeholder 4">
            <a:extLst>
              <a:ext uri="{FF2B5EF4-FFF2-40B4-BE49-F238E27FC236}">
                <a16:creationId xmlns:a16="http://schemas.microsoft.com/office/drawing/2014/main" id="{25F19C77-8546-45E1-812F-728ABDDEC241}"/>
              </a:ext>
            </a:extLst>
          </p:cNvPr>
          <p:cNvSpPr>
            <a:spLocks noGrp="1"/>
          </p:cNvSpPr>
          <p:nvPr>
            <p:ph type="ftr" sz="quarter" idx="3"/>
          </p:nvPr>
        </p:nvSpPr>
        <p:spPr>
          <a:xfrm>
            <a:off x="468000" y="6480000"/>
            <a:ext cx="5486400" cy="252000"/>
          </a:xfrm>
          <a:prstGeom prst="rect">
            <a:avLst/>
          </a:prstGeom>
        </p:spPr>
        <p:txBody>
          <a:bodyPr vert="horz" lIns="0" tIns="0" rIns="0" bIns="0" rtlCol="0" anchor="t" anchorCtr="0"/>
          <a:lstStyle>
            <a:lvl1pPr algn="l">
              <a:defRPr sz="800" b="0">
                <a:solidFill>
                  <a:sysClr val="windowText" lastClr="000000"/>
                </a:solidFill>
              </a:defRPr>
            </a:lvl1pPr>
          </a:lstStyle>
          <a:p>
            <a:r>
              <a:rPr lang="en-GB"/>
              <a:t>Restricted</a:t>
            </a:r>
            <a:endParaRPr lang="en-GB" dirty="0"/>
          </a:p>
        </p:txBody>
      </p:sp>
      <p:sp>
        <p:nvSpPr>
          <p:cNvPr id="15" name="Slide Number Placeholder 5">
            <a:extLst>
              <a:ext uri="{FF2B5EF4-FFF2-40B4-BE49-F238E27FC236}">
                <a16:creationId xmlns:a16="http://schemas.microsoft.com/office/drawing/2014/main" id="{A95C12C3-96C5-4C26-9267-1EB1370B86E4}"/>
              </a:ext>
            </a:extLst>
          </p:cNvPr>
          <p:cNvSpPr>
            <a:spLocks noGrp="1"/>
          </p:cNvSpPr>
          <p:nvPr>
            <p:ph type="sldNum" sz="quarter" idx="4"/>
          </p:nvPr>
        </p:nvSpPr>
        <p:spPr>
          <a:xfrm>
            <a:off x="8172000" y="6480000"/>
            <a:ext cx="506976" cy="252000"/>
          </a:xfrm>
          <a:prstGeom prst="rect">
            <a:avLst/>
          </a:prstGeom>
        </p:spPr>
        <p:txBody>
          <a:bodyPr vert="horz" lIns="0" tIns="0" rIns="0" bIns="0" rtlCol="0" anchor="t" anchorCtr="0"/>
          <a:lstStyle>
            <a:lvl1pPr algn="r">
              <a:defRPr sz="800" b="1">
                <a:solidFill>
                  <a:sysClr val="windowText" lastClr="000000"/>
                </a:solidFill>
              </a:defRPr>
            </a:lvl1pPr>
          </a:lstStyle>
          <a:p>
            <a:fld id="{1608FF17-83F6-4320-ABB9-493BD2F5E45E}" type="slidenum">
              <a:rPr lang="en-GB" smtClean="0"/>
              <a:pPr/>
              <a:t>‹#›</a:t>
            </a:fld>
            <a:endParaRPr lang="en-GB" dirty="0"/>
          </a:p>
        </p:txBody>
      </p:sp>
      <p:sp>
        <p:nvSpPr>
          <p:cNvPr id="9" name="Content Placeholder 2">
            <a:extLst>
              <a:ext uri="{FF2B5EF4-FFF2-40B4-BE49-F238E27FC236}">
                <a16:creationId xmlns:a16="http://schemas.microsoft.com/office/drawing/2014/main" id="{1D984E90-BD12-4243-AEA2-39307CF034D0}"/>
              </a:ext>
            </a:extLst>
          </p:cNvPr>
          <p:cNvSpPr>
            <a:spLocks noGrp="1"/>
          </p:cNvSpPr>
          <p:nvPr>
            <p:ph idx="10"/>
          </p:nvPr>
        </p:nvSpPr>
        <p:spPr>
          <a:xfrm>
            <a:off x="4767286" y="1656000"/>
            <a:ext cx="3911495" cy="4428000"/>
          </a:xfrm>
        </p:spPr>
        <p:txBody>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cxnSp>
        <p:nvCxnSpPr>
          <p:cNvPr id="12" name="Straight Connector 11">
            <a:extLst>
              <a:ext uri="{FF2B5EF4-FFF2-40B4-BE49-F238E27FC236}">
                <a16:creationId xmlns:a16="http://schemas.microsoft.com/office/drawing/2014/main" id="{5E8FE561-343D-4E5D-941B-01D327A4851A}"/>
              </a:ext>
            </a:extLst>
          </p:cNvPr>
          <p:cNvCxnSpPr/>
          <p:nvPr userDrawn="1"/>
        </p:nvCxnSpPr>
        <p:spPr>
          <a:xfrm>
            <a:off x="468000" y="6380771"/>
            <a:ext cx="8244000" cy="0"/>
          </a:xfrm>
          <a:prstGeom prst="line">
            <a:avLst/>
          </a:prstGeom>
          <a:ln w="31750" cap="rnd">
            <a:solidFill>
              <a:schemeClr val="accent2"/>
            </a:solidFill>
            <a:prstDash val="sysDot"/>
            <a:round/>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44A90A47-D75B-4FCF-A91D-0CC6ECB3BDE3}"/>
              </a:ext>
            </a:extLst>
          </p:cNvPr>
          <p:cNvCxnSpPr/>
          <p:nvPr userDrawn="1"/>
        </p:nvCxnSpPr>
        <p:spPr>
          <a:xfrm>
            <a:off x="468000" y="1427825"/>
            <a:ext cx="8244000" cy="0"/>
          </a:xfrm>
          <a:prstGeom prst="line">
            <a:avLst/>
          </a:prstGeom>
          <a:ln w="31750" cap="rnd">
            <a:solidFill>
              <a:schemeClr val="accent2"/>
            </a:solidFill>
            <a:prstDash val="sysDot"/>
            <a:round/>
          </a:ln>
        </p:spPr>
        <p:style>
          <a:lnRef idx="1">
            <a:schemeClr val="accent1"/>
          </a:lnRef>
          <a:fillRef idx="0">
            <a:schemeClr val="accent1"/>
          </a:fillRef>
          <a:effectRef idx="0">
            <a:schemeClr val="accent1"/>
          </a:effectRef>
          <a:fontRef idx="minor">
            <a:schemeClr val="tx1"/>
          </a:fontRef>
        </p:style>
      </p:cxnSp>
      <p:pic>
        <p:nvPicPr>
          <p:cNvPr id="11" name="Picture 10" descr="A close up of a sign&#10;&#10;Description generated with very high confidence">
            <a:extLst>
              <a:ext uri="{FF2B5EF4-FFF2-40B4-BE49-F238E27FC236}">
                <a16:creationId xmlns:a16="http://schemas.microsoft.com/office/drawing/2014/main" id="{C0598198-7362-495A-988D-1D01720D6A76}"/>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7311379" y="504000"/>
            <a:ext cx="1368000" cy="426494"/>
          </a:xfrm>
          <a:prstGeom prst="rect">
            <a:avLst/>
          </a:prstGeom>
        </p:spPr>
      </p:pic>
    </p:spTree>
    <p:extLst>
      <p:ext uri="{BB962C8B-B14F-4D97-AF65-F5344CB8AC3E}">
        <p14:creationId xmlns:p14="http://schemas.microsoft.com/office/powerpoint/2010/main" val="19585755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with Image">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4F80258-C443-4394-B5F3-4AC5C7C3330C}"/>
              </a:ext>
            </a:extLst>
          </p:cNvPr>
          <p:cNvSpPr>
            <a:spLocks noGrp="1"/>
          </p:cNvSpPr>
          <p:nvPr>
            <p:ph type="pic" sz="quarter" idx="11"/>
          </p:nvPr>
        </p:nvSpPr>
        <p:spPr>
          <a:xfrm>
            <a:off x="4767263" y="1656000"/>
            <a:ext cx="3908425" cy="4428000"/>
          </a:xfrm>
        </p:spPr>
        <p:txBody>
          <a:bodyPr anchor="ctr"/>
          <a:lstStyle>
            <a:lvl1pPr algn="ctr">
              <a:defRPr b="0"/>
            </a:lvl1pPr>
          </a:lstStyle>
          <a:p>
            <a:r>
              <a:rPr lang="en-US"/>
              <a:t>Click icon to add picture</a:t>
            </a:r>
            <a:endParaRPr lang="en-GB"/>
          </a:p>
        </p:txBody>
      </p:sp>
      <p:sp>
        <p:nvSpPr>
          <p:cNvPr id="2" name="Title 1"/>
          <p:cNvSpPr>
            <a:spLocks noGrp="1"/>
          </p:cNvSpPr>
          <p:nvPr>
            <p:ph type="title" hasCustomPrompt="1"/>
          </p:nvPr>
        </p:nvSpPr>
        <p:spPr>
          <a:xfrm>
            <a:off x="468000" y="468000"/>
            <a:ext cx="6666917" cy="900000"/>
          </a:xfrm>
        </p:spPr>
        <p:txBody>
          <a:bodyPr anchor="t"/>
          <a:lstStyle>
            <a:lvl1pPr>
              <a:defRPr/>
            </a:lvl1pPr>
          </a:lstStyle>
          <a:p>
            <a:r>
              <a:rPr lang="en-GB" noProof="0" dirty="0"/>
              <a:t>Heading over one </a:t>
            </a:r>
            <a:br>
              <a:rPr lang="en-GB" noProof="0" dirty="0"/>
            </a:br>
            <a:r>
              <a:rPr lang="en-GB" noProof="0" dirty="0"/>
              <a:t>or two lines</a:t>
            </a:r>
          </a:p>
        </p:txBody>
      </p:sp>
      <p:sp>
        <p:nvSpPr>
          <p:cNvPr id="3" name="Content Placeholder 2"/>
          <p:cNvSpPr>
            <a:spLocks noGrp="1"/>
          </p:cNvSpPr>
          <p:nvPr>
            <p:ph idx="1"/>
          </p:nvPr>
        </p:nvSpPr>
        <p:spPr>
          <a:xfrm>
            <a:off x="468000" y="1656000"/>
            <a:ext cx="3911495" cy="4428000"/>
          </a:xfrm>
        </p:spPr>
        <p:txBody>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14" name="Footer Placeholder 4">
            <a:extLst>
              <a:ext uri="{FF2B5EF4-FFF2-40B4-BE49-F238E27FC236}">
                <a16:creationId xmlns:a16="http://schemas.microsoft.com/office/drawing/2014/main" id="{25F19C77-8546-45E1-812F-728ABDDEC241}"/>
              </a:ext>
            </a:extLst>
          </p:cNvPr>
          <p:cNvSpPr>
            <a:spLocks noGrp="1"/>
          </p:cNvSpPr>
          <p:nvPr>
            <p:ph type="ftr" sz="quarter" idx="3"/>
          </p:nvPr>
        </p:nvSpPr>
        <p:spPr>
          <a:xfrm>
            <a:off x="468000" y="6480000"/>
            <a:ext cx="5486400" cy="252000"/>
          </a:xfrm>
          <a:prstGeom prst="rect">
            <a:avLst/>
          </a:prstGeom>
        </p:spPr>
        <p:txBody>
          <a:bodyPr vert="horz" lIns="0" tIns="0" rIns="0" bIns="0" rtlCol="0" anchor="t" anchorCtr="0"/>
          <a:lstStyle>
            <a:lvl1pPr algn="l">
              <a:defRPr sz="800" b="0">
                <a:solidFill>
                  <a:sysClr val="windowText" lastClr="000000"/>
                </a:solidFill>
              </a:defRPr>
            </a:lvl1pPr>
          </a:lstStyle>
          <a:p>
            <a:r>
              <a:rPr lang="en-GB"/>
              <a:t>Restricted</a:t>
            </a:r>
            <a:endParaRPr lang="en-GB" dirty="0"/>
          </a:p>
        </p:txBody>
      </p:sp>
      <p:sp>
        <p:nvSpPr>
          <p:cNvPr id="15" name="Slide Number Placeholder 5">
            <a:extLst>
              <a:ext uri="{FF2B5EF4-FFF2-40B4-BE49-F238E27FC236}">
                <a16:creationId xmlns:a16="http://schemas.microsoft.com/office/drawing/2014/main" id="{A95C12C3-96C5-4C26-9267-1EB1370B86E4}"/>
              </a:ext>
            </a:extLst>
          </p:cNvPr>
          <p:cNvSpPr>
            <a:spLocks noGrp="1"/>
          </p:cNvSpPr>
          <p:nvPr>
            <p:ph type="sldNum" sz="quarter" idx="4"/>
          </p:nvPr>
        </p:nvSpPr>
        <p:spPr>
          <a:xfrm>
            <a:off x="8172000" y="6480000"/>
            <a:ext cx="506976" cy="252000"/>
          </a:xfrm>
          <a:prstGeom prst="rect">
            <a:avLst/>
          </a:prstGeom>
        </p:spPr>
        <p:txBody>
          <a:bodyPr vert="horz" lIns="0" tIns="0" rIns="0" bIns="0" rtlCol="0" anchor="t" anchorCtr="0"/>
          <a:lstStyle>
            <a:lvl1pPr algn="r">
              <a:defRPr sz="800" b="1">
                <a:solidFill>
                  <a:sysClr val="windowText" lastClr="000000"/>
                </a:solidFill>
              </a:defRPr>
            </a:lvl1pPr>
          </a:lstStyle>
          <a:p>
            <a:fld id="{1608FF17-83F6-4320-ABB9-493BD2F5E45E}" type="slidenum">
              <a:rPr lang="en-GB" smtClean="0"/>
              <a:pPr/>
              <a:t>‹#›</a:t>
            </a:fld>
            <a:endParaRPr lang="en-GB" dirty="0"/>
          </a:p>
        </p:txBody>
      </p:sp>
      <p:cxnSp>
        <p:nvCxnSpPr>
          <p:cNvPr id="12" name="Straight Connector 11">
            <a:extLst>
              <a:ext uri="{FF2B5EF4-FFF2-40B4-BE49-F238E27FC236}">
                <a16:creationId xmlns:a16="http://schemas.microsoft.com/office/drawing/2014/main" id="{C46467F7-A563-4DA2-91E7-E89E905727D0}"/>
              </a:ext>
            </a:extLst>
          </p:cNvPr>
          <p:cNvCxnSpPr/>
          <p:nvPr userDrawn="1"/>
        </p:nvCxnSpPr>
        <p:spPr>
          <a:xfrm>
            <a:off x="468000" y="6380771"/>
            <a:ext cx="8244000" cy="0"/>
          </a:xfrm>
          <a:prstGeom prst="line">
            <a:avLst/>
          </a:prstGeom>
          <a:ln w="31750" cap="rnd">
            <a:solidFill>
              <a:schemeClr val="accent2"/>
            </a:solidFill>
            <a:prstDash val="sysDot"/>
            <a:round/>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6DE34463-7D39-4C02-A8A4-F1FA8B348916}"/>
              </a:ext>
            </a:extLst>
          </p:cNvPr>
          <p:cNvCxnSpPr/>
          <p:nvPr userDrawn="1"/>
        </p:nvCxnSpPr>
        <p:spPr>
          <a:xfrm>
            <a:off x="468000" y="1427825"/>
            <a:ext cx="8244000" cy="0"/>
          </a:xfrm>
          <a:prstGeom prst="line">
            <a:avLst/>
          </a:prstGeom>
          <a:ln w="31750" cap="rnd">
            <a:solidFill>
              <a:schemeClr val="accent2"/>
            </a:solidFill>
            <a:prstDash val="sysDot"/>
            <a:round/>
          </a:ln>
        </p:spPr>
        <p:style>
          <a:lnRef idx="1">
            <a:schemeClr val="accent1"/>
          </a:lnRef>
          <a:fillRef idx="0">
            <a:schemeClr val="accent1"/>
          </a:fillRef>
          <a:effectRef idx="0">
            <a:schemeClr val="accent1"/>
          </a:effectRef>
          <a:fontRef idx="minor">
            <a:schemeClr val="tx1"/>
          </a:fontRef>
        </p:style>
      </p:cxnSp>
      <p:pic>
        <p:nvPicPr>
          <p:cNvPr id="11" name="Picture 10" descr="A close up of a sign&#10;&#10;Description generated with very high confidence">
            <a:extLst>
              <a:ext uri="{FF2B5EF4-FFF2-40B4-BE49-F238E27FC236}">
                <a16:creationId xmlns:a16="http://schemas.microsoft.com/office/drawing/2014/main" id="{AB41C0DC-167A-40CC-A6D5-0DD9BD4D15BF}"/>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7311379" y="504000"/>
            <a:ext cx="1368000" cy="426494"/>
          </a:xfrm>
          <a:prstGeom prst="rect">
            <a:avLst/>
          </a:prstGeom>
        </p:spPr>
      </p:pic>
    </p:spTree>
    <p:extLst>
      <p:ext uri="{BB962C8B-B14F-4D97-AF65-F5344CB8AC3E}">
        <p14:creationId xmlns:p14="http://schemas.microsoft.com/office/powerpoint/2010/main" val="31211941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F85B1191-F79C-4EE2-8A37-65F94175FF18}"/>
              </a:ext>
            </a:extLst>
          </p:cNvPr>
          <p:cNvSpPr>
            <a:spLocks noGrp="1"/>
          </p:cNvSpPr>
          <p:nvPr>
            <p:ph type="pic" sz="quarter" idx="10"/>
          </p:nvPr>
        </p:nvSpPr>
        <p:spPr>
          <a:xfrm>
            <a:off x="0" y="0"/>
            <a:ext cx="9144000" cy="6012000"/>
          </a:xfrm>
        </p:spPr>
        <p:txBody>
          <a:bodyPr anchor="ctr"/>
          <a:lstStyle>
            <a:lvl1pPr algn="ctr">
              <a:defRPr b="0"/>
            </a:lvl1pPr>
          </a:lstStyle>
          <a:p>
            <a:r>
              <a:rPr lang="en-US"/>
              <a:t>Click icon to add picture</a:t>
            </a:r>
            <a:endParaRPr lang="en-GB"/>
          </a:p>
        </p:txBody>
      </p:sp>
      <p:sp>
        <p:nvSpPr>
          <p:cNvPr id="11" name="Footer Placeholder 4">
            <a:extLst>
              <a:ext uri="{FF2B5EF4-FFF2-40B4-BE49-F238E27FC236}">
                <a16:creationId xmlns:a16="http://schemas.microsoft.com/office/drawing/2014/main" id="{2D7D82B0-DC80-4FF4-A027-502A06445818}"/>
              </a:ext>
            </a:extLst>
          </p:cNvPr>
          <p:cNvSpPr>
            <a:spLocks noGrp="1"/>
          </p:cNvSpPr>
          <p:nvPr>
            <p:ph type="ftr" sz="quarter" idx="3"/>
          </p:nvPr>
        </p:nvSpPr>
        <p:spPr>
          <a:xfrm>
            <a:off x="468000" y="6480000"/>
            <a:ext cx="5486400" cy="252000"/>
          </a:xfrm>
          <a:prstGeom prst="rect">
            <a:avLst/>
          </a:prstGeom>
        </p:spPr>
        <p:txBody>
          <a:bodyPr vert="horz" lIns="0" tIns="0" rIns="0" bIns="0" rtlCol="0" anchor="t" anchorCtr="0"/>
          <a:lstStyle>
            <a:lvl1pPr algn="l">
              <a:defRPr sz="800" b="0">
                <a:solidFill>
                  <a:sysClr val="windowText" lastClr="000000"/>
                </a:solidFill>
              </a:defRPr>
            </a:lvl1pPr>
          </a:lstStyle>
          <a:p>
            <a:r>
              <a:rPr lang="en-GB"/>
              <a:t>Restricted</a:t>
            </a:r>
            <a:endParaRPr lang="en-GB" dirty="0"/>
          </a:p>
        </p:txBody>
      </p:sp>
      <p:sp>
        <p:nvSpPr>
          <p:cNvPr id="14" name="Slide Number Placeholder 5">
            <a:extLst>
              <a:ext uri="{FF2B5EF4-FFF2-40B4-BE49-F238E27FC236}">
                <a16:creationId xmlns:a16="http://schemas.microsoft.com/office/drawing/2014/main" id="{B7E38B93-B966-494A-A5B0-DFF419B9289C}"/>
              </a:ext>
            </a:extLst>
          </p:cNvPr>
          <p:cNvSpPr>
            <a:spLocks noGrp="1"/>
          </p:cNvSpPr>
          <p:nvPr>
            <p:ph type="sldNum" sz="quarter" idx="4"/>
          </p:nvPr>
        </p:nvSpPr>
        <p:spPr>
          <a:xfrm>
            <a:off x="8172000" y="6480000"/>
            <a:ext cx="506976" cy="252000"/>
          </a:xfrm>
          <a:prstGeom prst="rect">
            <a:avLst/>
          </a:prstGeom>
        </p:spPr>
        <p:txBody>
          <a:bodyPr vert="horz" lIns="0" tIns="0" rIns="0" bIns="0" rtlCol="0" anchor="t" anchorCtr="0"/>
          <a:lstStyle>
            <a:lvl1pPr algn="r">
              <a:defRPr sz="800" b="1">
                <a:solidFill>
                  <a:sysClr val="windowText" lastClr="000000"/>
                </a:solidFill>
              </a:defRPr>
            </a:lvl1pPr>
          </a:lstStyle>
          <a:p>
            <a:fld id="{1608FF17-83F6-4320-ABB9-493BD2F5E45E}" type="slidenum">
              <a:rPr lang="en-GB" smtClean="0"/>
              <a:pPr/>
              <a:t>‹#›</a:t>
            </a:fld>
            <a:endParaRPr lang="en-GB" dirty="0"/>
          </a:p>
        </p:txBody>
      </p:sp>
      <p:cxnSp>
        <p:nvCxnSpPr>
          <p:cNvPr id="17" name="Straight Connector 16">
            <a:extLst>
              <a:ext uri="{FF2B5EF4-FFF2-40B4-BE49-F238E27FC236}">
                <a16:creationId xmlns:a16="http://schemas.microsoft.com/office/drawing/2014/main" id="{3070999A-EFB4-4561-9E77-672351612DBB}"/>
              </a:ext>
            </a:extLst>
          </p:cNvPr>
          <p:cNvCxnSpPr/>
          <p:nvPr userDrawn="1"/>
        </p:nvCxnSpPr>
        <p:spPr>
          <a:xfrm>
            <a:off x="468000" y="6380771"/>
            <a:ext cx="8244000" cy="0"/>
          </a:xfrm>
          <a:prstGeom prst="line">
            <a:avLst/>
          </a:prstGeom>
          <a:ln w="31750" cap="rnd">
            <a:solidFill>
              <a:schemeClr val="accent2"/>
            </a:solidFill>
            <a:prstDash val="sysDot"/>
            <a:rou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5777403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68000" y="468000"/>
            <a:ext cx="6667200" cy="900000"/>
          </a:xfrm>
          <a:prstGeom prst="rect">
            <a:avLst/>
          </a:prstGeom>
        </p:spPr>
        <p:txBody>
          <a:bodyPr vert="horz" lIns="0" tIns="0" rIns="0" bIns="0" rtlCol="0" anchor="t" anchorCtr="0">
            <a:normAutofit/>
          </a:bodyPr>
          <a:lstStyle/>
          <a:p>
            <a:r>
              <a:rPr lang="en-GB" noProof="0" dirty="0"/>
              <a:t>Heading over one </a:t>
            </a:r>
            <a:br>
              <a:rPr lang="en-GB" noProof="0" dirty="0"/>
            </a:br>
            <a:r>
              <a:rPr lang="en-GB" noProof="0" dirty="0"/>
              <a:t>or two lines</a:t>
            </a:r>
          </a:p>
        </p:txBody>
      </p:sp>
      <p:sp>
        <p:nvSpPr>
          <p:cNvPr id="3" name="Text Placeholder 2"/>
          <p:cNvSpPr>
            <a:spLocks noGrp="1"/>
          </p:cNvSpPr>
          <p:nvPr>
            <p:ph type="body" idx="1"/>
          </p:nvPr>
        </p:nvSpPr>
        <p:spPr>
          <a:xfrm>
            <a:off x="468000" y="1656000"/>
            <a:ext cx="8136000" cy="4428000"/>
          </a:xfrm>
          <a:prstGeom prst="rect">
            <a:avLst/>
          </a:prstGeom>
        </p:spPr>
        <p:txBody>
          <a:bodyPr vert="horz" lIns="0" tIns="0" rIns="0" bIns="0" rtlCol="0" anchor="t" anchorCtr="0">
            <a:normAutofit/>
          </a:bodyPr>
          <a:lstStyle/>
          <a:p>
            <a:pPr lvl="0"/>
            <a:r>
              <a:rPr lang="en-GB" noProof="0" dirty="0"/>
              <a:t>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5" name="Footer Placeholder 4"/>
          <p:cNvSpPr>
            <a:spLocks noGrp="1"/>
          </p:cNvSpPr>
          <p:nvPr>
            <p:ph type="ftr" sz="quarter" idx="3"/>
          </p:nvPr>
        </p:nvSpPr>
        <p:spPr>
          <a:xfrm>
            <a:off x="468000" y="6480000"/>
            <a:ext cx="5486400" cy="252000"/>
          </a:xfrm>
          <a:prstGeom prst="rect">
            <a:avLst/>
          </a:prstGeom>
        </p:spPr>
        <p:txBody>
          <a:bodyPr vert="horz" lIns="0" tIns="0" rIns="0" bIns="0" rtlCol="0" anchor="t" anchorCtr="0"/>
          <a:lstStyle>
            <a:lvl1pPr algn="l">
              <a:defRPr sz="800" b="0">
                <a:solidFill>
                  <a:sysClr val="windowText" lastClr="000000"/>
                </a:solidFill>
              </a:defRPr>
            </a:lvl1pPr>
          </a:lstStyle>
          <a:p>
            <a:r>
              <a:rPr lang="en-GB"/>
              <a:t>Restricted</a:t>
            </a:r>
            <a:endParaRPr lang="en-GB" dirty="0"/>
          </a:p>
        </p:txBody>
      </p:sp>
      <p:sp>
        <p:nvSpPr>
          <p:cNvPr id="6" name="Slide Number Placeholder 5"/>
          <p:cNvSpPr>
            <a:spLocks noGrp="1"/>
          </p:cNvSpPr>
          <p:nvPr>
            <p:ph type="sldNum" sz="quarter" idx="4"/>
          </p:nvPr>
        </p:nvSpPr>
        <p:spPr>
          <a:xfrm>
            <a:off x="8172000" y="6480000"/>
            <a:ext cx="506976" cy="252000"/>
          </a:xfrm>
          <a:prstGeom prst="rect">
            <a:avLst/>
          </a:prstGeom>
        </p:spPr>
        <p:txBody>
          <a:bodyPr vert="horz" lIns="0" tIns="0" rIns="0" bIns="0" rtlCol="0" anchor="t" anchorCtr="0"/>
          <a:lstStyle>
            <a:lvl1pPr algn="r">
              <a:defRPr sz="800" b="1">
                <a:solidFill>
                  <a:sysClr val="windowText" lastClr="000000"/>
                </a:solidFill>
              </a:defRPr>
            </a:lvl1pPr>
          </a:lstStyle>
          <a:p>
            <a:fld id="{1608FF17-83F6-4320-ABB9-493BD2F5E45E}" type="slidenum">
              <a:rPr lang="en-GB" smtClean="0"/>
              <a:pPr/>
              <a:t>‹#›</a:t>
            </a:fld>
            <a:endParaRPr lang="en-GB" dirty="0"/>
          </a:p>
        </p:txBody>
      </p:sp>
    </p:spTree>
    <p:extLst>
      <p:ext uri="{BB962C8B-B14F-4D97-AF65-F5344CB8AC3E}">
        <p14:creationId xmlns:p14="http://schemas.microsoft.com/office/powerpoint/2010/main" val="30965922"/>
      </p:ext>
    </p:extLst>
  </p:cSld>
  <p:clrMap bg1="lt1" tx1="dk1" bg2="lt2" tx2="dk2" accent1="accent1" accent2="accent2" accent3="accent3" accent4="accent4" accent5="accent5" accent6="accent6" hlink="hlink" folHlink="folHlink"/>
  <p:sldLayoutIdLst>
    <p:sldLayoutId id="2147483661" r:id="rId1"/>
    <p:sldLayoutId id="2147483667" r:id="rId2"/>
    <p:sldLayoutId id="2147483675" r:id="rId3"/>
    <p:sldLayoutId id="2147483673" r:id="rId4"/>
    <p:sldLayoutId id="2147483674" r:id="rId5"/>
    <p:sldLayoutId id="2147483666" r:id="rId6"/>
  </p:sldLayoutIdLst>
  <p:hf hdr="0" dt="0"/>
  <p:txStyles>
    <p:titleStyle>
      <a:lvl1pPr algn="l" defTabSz="914400" rtl="0" eaLnBrk="1" latinLnBrk="0" hangingPunct="1">
        <a:lnSpc>
          <a:spcPts val="3500"/>
        </a:lnSpc>
        <a:spcBef>
          <a:spcPct val="0"/>
        </a:spcBef>
        <a:buNone/>
        <a:defRPr sz="3600" b="1" kern="1200">
          <a:solidFill>
            <a:schemeClr val="tx1"/>
          </a:solidFill>
          <a:latin typeface="+mj-lt"/>
          <a:ea typeface="+mj-ea"/>
          <a:cs typeface="+mj-cs"/>
        </a:defRPr>
      </a:lvl1pPr>
    </p:titleStyle>
    <p:bodyStyle>
      <a:lvl1pPr marL="0" indent="0" algn="l" defTabSz="914400" rtl="0" eaLnBrk="1" latinLnBrk="0" hangingPunct="1">
        <a:lnSpc>
          <a:spcPts val="2300"/>
        </a:lnSpc>
        <a:spcBef>
          <a:spcPts val="0"/>
        </a:spcBef>
        <a:spcAft>
          <a:spcPts val="1200"/>
        </a:spcAft>
        <a:buFont typeface="Arial" panose="020B0604020202020204" pitchFamily="34" charset="0"/>
        <a:buNone/>
        <a:defRPr sz="2000" b="1" kern="1200">
          <a:solidFill>
            <a:schemeClr val="tx1"/>
          </a:solidFill>
          <a:latin typeface="+mn-lt"/>
          <a:ea typeface="+mn-ea"/>
          <a:cs typeface="+mn-cs"/>
        </a:defRPr>
      </a:lvl1pPr>
      <a:lvl2pPr marL="0" indent="0" algn="l" defTabSz="914400" rtl="0" eaLnBrk="1" latinLnBrk="0" hangingPunct="1">
        <a:lnSpc>
          <a:spcPts val="2300"/>
        </a:lnSpc>
        <a:spcBef>
          <a:spcPts val="0"/>
        </a:spcBef>
        <a:spcAft>
          <a:spcPts val="1200"/>
        </a:spcAft>
        <a:buFont typeface="Arial" panose="020B0604020202020204" pitchFamily="34" charset="0"/>
        <a:buNone/>
        <a:defRPr sz="2000" kern="1200">
          <a:solidFill>
            <a:schemeClr val="tx1"/>
          </a:solidFill>
          <a:latin typeface="+mn-lt"/>
          <a:ea typeface="+mn-ea"/>
          <a:cs typeface="+mn-cs"/>
        </a:defRPr>
      </a:lvl2pPr>
      <a:lvl3pPr marL="180000" indent="-216000" algn="l" defTabSz="914400" rtl="0" eaLnBrk="1" latinLnBrk="0" hangingPunct="1">
        <a:lnSpc>
          <a:spcPts val="2300"/>
        </a:lnSpc>
        <a:spcBef>
          <a:spcPts val="0"/>
        </a:spcBef>
        <a:spcAft>
          <a:spcPts val="1200"/>
        </a:spcAft>
        <a:buFont typeface="Arial" panose="020B0604020202020204" pitchFamily="34" charset="0"/>
        <a:buChar char="•"/>
        <a:defRPr sz="2000" kern="1200">
          <a:solidFill>
            <a:schemeClr val="tx1"/>
          </a:solidFill>
          <a:latin typeface="+mn-lt"/>
          <a:ea typeface="+mn-ea"/>
          <a:cs typeface="+mn-cs"/>
        </a:defRPr>
      </a:lvl3pPr>
      <a:lvl4pPr marL="180000" indent="-216000" algn="l" defTabSz="914400" rtl="0" eaLnBrk="1" latinLnBrk="0" hangingPunct="1">
        <a:lnSpc>
          <a:spcPts val="2300"/>
        </a:lnSpc>
        <a:spcBef>
          <a:spcPts val="0"/>
        </a:spcBef>
        <a:spcAft>
          <a:spcPts val="1200"/>
        </a:spcAft>
        <a:buFont typeface="Arial" panose="020B0604020202020204" pitchFamily="34" charset="0"/>
        <a:buChar char="−"/>
        <a:defRPr sz="2000" kern="1200">
          <a:solidFill>
            <a:schemeClr val="tx1"/>
          </a:solidFill>
          <a:latin typeface="+mn-lt"/>
          <a:ea typeface="+mn-ea"/>
          <a:cs typeface="+mn-cs"/>
        </a:defRPr>
      </a:lvl4pPr>
      <a:lvl5pPr marL="360000" indent="-216000" algn="l" defTabSz="914400" rtl="0" eaLnBrk="1" latinLnBrk="0" hangingPunct="1">
        <a:lnSpc>
          <a:spcPts val="2300"/>
        </a:lnSpc>
        <a:spcBef>
          <a:spcPts val="0"/>
        </a:spcBef>
        <a:spcAft>
          <a:spcPts val="120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0C2BE7D-B7E1-4313-B1CF-1384E03F7E06}"/>
              </a:ext>
            </a:extLst>
          </p:cNvPr>
          <p:cNvSpPr>
            <a:spLocks noGrp="1"/>
          </p:cNvSpPr>
          <p:nvPr>
            <p:ph type="title"/>
          </p:nvPr>
        </p:nvSpPr>
        <p:spPr>
          <a:xfrm>
            <a:off x="468000" y="468000"/>
            <a:ext cx="6666917" cy="900000"/>
          </a:xfrm>
        </p:spPr>
        <p:txBody>
          <a:bodyPr>
            <a:normAutofit/>
          </a:bodyPr>
          <a:lstStyle/>
          <a:p>
            <a:r>
              <a:rPr lang="en-GB" dirty="0"/>
              <a:t>Assessment principles</a:t>
            </a:r>
          </a:p>
        </p:txBody>
      </p:sp>
      <p:sp>
        <p:nvSpPr>
          <p:cNvPr id="4" name="Content Placeholder 3">
            <a:extLst>
              <a:ext uri="{FF2B5EF4-FFF2-40B4-BE49-F238E27FC236}">
                <a16:creationId xmlns:a16="http://schemas.microsoft.com/office/drawing/2014/main" id="{BF0A191D-48A9-4D58-A34D-D9973A46CB8A}"/>
              </a:ext>
            </a:extLst>
          </p:cNvPr>
          <p:cNvSpPr>
            <a:spLocks noGrp="1"/>
          </p:cNvSpPr>
          <p:nvPr>
            <p:ph idx="4294967295"/>
          </p:nvPr>
        </p:nvSpPr>
        <p:spPr>
          <a:xfrm>
            <a:off x="468000" y="1656000"/>
            <a:ext cx="8138976" cy="4428000"/>
          </a:xfrm>
        </p:spPr>
        <p:txBody>
          <a:bodyPr>
            <a:normAutofit/>
          </a:bodyPr>
          <a:lstStyle/>
          <a:p>
            <a:pPr algn="ctr"/>
            <a:r>
              <a:rPr lang="en-GB" dirty="0">
                <a:solidFill>
                  <a:schemeClr val="accent2"/>
                </a:solidFill>
                <a:latin typeface="Gadugi" panose="020B0502040204020203" pitchFamily="34" charset="0"/>
              </a:rPr>
              <a:t>There is no one ‘correct’ method of assessment: but there </a:t>
            </a:r>
            <a:r>
              <a:rPr lang="en-GB" u="sng" dirty="0">
                <a:solidFill>
                  <a:schemeClr val="accent2"/>
                </a:solidFill>
                <a:latin typeface="Gadugi" panose="020B0502040204020203" pitchFamily="34" charset="0"/>
              </a:rPr>
              <a:t>are</a:t>
            </a:r>
            <a:r>
              <a:rPr lang="en-GB" dirty="0">
                <a:solidFill>
                  <a:schemeClr val="accent2"/>
                </a:solidFill>
                <a:latin typeface="Gadugi" panose="020B0502040204020203" pitchFamily="34" charset="0"/>
              </a:rPr>
              <a:t> guiding principles underlying good practice. </a:t>
            </a:r>
          </a:p>
          <a:p>
            <a:pPr algn="ctr"/>
            <a:r>
              <a:rPr lang="en-GB" dirty="0">
                <a:solidFill>
                  <a:schemeClr val="accent2"/>
                </a:solidFill>
                <a:latin typeface="Gadugi" panose="020B0502040204020203" pitchFamily="34" charset="0"/>
              </a:rPr>
              <a:t>Any test or assessment should be</a:t>
            </a:r>
          </a:p>
          <a:p>
            <a:pPr lvl="2"/>
            <a:r>
              <a:rPr lang="en-GB" dirty="0"/>
              <a:t>reliable</a:t>
            </a:r>
          </a:p>
          <a:p>
            <a:pPr lvl="2"/>
            <a:r>
              <a:rPr lang="en-GB" dirty="0"/>
              <a:t>valid</a:t>
            </a:r>
          </a:p>
          <a:p>
            <a:pPr lvl="2"/>
            <a:r>
              <a:rPr lang="en-GB" dirty="0"/>
              <a:t>manageable</a:t>
            </a:r>
          </a:p>
          <a:p>
            <a:pPr marL="0" lvl="2" indent="0">
              <a:buNone/>
            </a:pPr>
            <a:r>
              <a:rPr lang="en-GB" dirty="0"/>
              <a:t> What do these three words mean in daily life?</a:t>
            </a:r>
          </a:p>
        </p:txBody>
      </p:sp>
      <p:sp>
        <p:nvSpPr>
          <p:cNvPr id="9" name="Footer Placeholder 8">
            <a:extLst>
              <a:ext uri="{FF2B5EF4-FFF2-40B4-BE49-F238E27FC236}">
                <a16:creationId xmlns:a16="http://schemas.microsoft.com/office/drawing/2014/main" id="{E40A0B66-FCF7-43E3-879B-A5CE8F81F5F3}"/>
              </a:ext>
            </a:extLst>
          </p:cNvPr>
          <p:cNvSpPr>
            <a:spLocks noGrp="1"/>
          </p:cNvSpPr>
          <p:nvPr>
            <p:ph type="ftr" sz="quarter" idx="3"/>
          </p:nvPr>
        </p:nvSpPr>
        <p:spPr>
          <a:xfrm>
            <a:off x="468000" y="6480000"/>
            <a:ext cx="5486400" cy="252000"/>
          </a:xfrm>
        </p:spPr>
        <p:txBody>
          <a:bodyPr/>
          <a:lstStyle/>
          <a:p>
            <a:r>
              <a:rPr lang="en-GB"/>
              <a:t>Restricted</a:t>
            </a:r>
            <a:endParaRPr lang="en-GB" dirty="0"/>
          </a:p>
        </p:txBody>
      </p:sp>
      <p:sp>
        <p:nvSpPr>
          <p:cNvPr id="10" name="Slide Number Placeholder 9">
            <a:extLst>
              <a:ext uri="{FF2B5EF4-FFF2-40B4-BE49-F238E27FC236}">
                <a16:creationId xmlns:a16="http://schemas.microsoft.com/office/drawing/2014/main" id="{FFCEBAA8-D4B8-404D-8352-77AFEB100500}"/>
              </a:ext>
            </a:extLst>
          </p:cNvPr>
          <p:cNvSpPr>
            <a:spLocks noGrp="1"/>
          </p:cNvSpPr>
          <p:nvPr>
            <p:ph type="sldNum" sz="quarter" idx="4"/>
          </p:nvPr>
        </p:nvSpPr>
        <p:spPr>
          <a:xfrm>
            <a:off x="8172000" y="6480000"/>
            <a:ext cx="506976" cy="252000"/>
          </a:xfrm>
        </p:spPr>
        <p:txBody>
          <a:bodyPr/>
          <a:lstStyle/>
          <a:p>
            <a:fld id="{1608FF17-83F6-4320-ABB9-493BD2F5E45E}" type="slidenum">
              <a:rPr lang="en-GB" smtClean="0"/>
              <a:pPr/>
              <a:t>1</a:t>
            </a:fld>
            <a:endParaRPr lang="en-GB" dirty="0"/>
          </a:p>
        </p:txBody>
      </p:sp>
    </p:spTree>
    <p:extLst>
      <p:ext uri="{BB962C8B-B14F-4D97-AF65-F5344CB8AC3E}">
        <p14:creationId xmlns:p14="http://schemas.microsoft.com/office/powerpoint/2010/main" val="25271717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8000" y="468000"/>
            <a:ext cx="6666917" cy="900000"/>
          </a:xfrm>
        </p:spPr>
        <p:txBody>
          <a:bodyPr/>
          <a:lstStyle/>
          <a:p>
            <a:r>
              <a:rPr lang="en-GB" dirty="0"/>
              <a:t>Manageability</a:t>
            </a:r>
          </a:p>
        </p:txBody>
      </p:sp>
      <p:sp>
        <p:nvSpPr>
          <p:cNvPr id="3" name="Content Placeholder 2"/>
          <p:cNvSpPr>
            <a:spLocks noGrp="1"/>
          </p:cNvSpPr>
          <p:nvPr>
            <p:ph idx="4294967295"/>
          </p:nvPr>
        </p:nvSpPr>
        <p:spPr>
          <a:xfrm>
            <a:off x="468000" y="1656000"/>
            <a:ext cx="8138976" cy="4428000"/>
          </a:xfrm>
        </p:spPr>
        <p:txBody>
          <a:bodyPr/>
          <a:lstStyle/>
          <a:p>
            <a:r>
              <a:rPr lang="en-GB" dirty="0"/>
              <a:t>Making a selection of what to measure, how often to do it and what instruments to use is about </a:t>
            </a:r>
            <a:r>
              <a:rPr lang="en-GB" dirty="0">
                <a:solidFill>
                  <a:schemeClr val="accent2"/>
                </a:solidFill>
              </a:rPr>
              <a:t>manageability</a:t>
            </a:r>
            <a:r>
              <a:rPr lang="en-GB" dirty="0"/>
              <a:t>. </a:t>
            </a:r>
          </a:p>
          <a:p>
            <a:r>
              <a:rPr lang="en-GB" dirty="0"/>
              <a:t>Any assessment system must be manageable and practical for students, teachers, markers and administrators in terms of: </a:t>
            </a:r>
          </a:p>
          <a:p>
            <a:pPr marL="342900" indent="-342900">
              <a:buFont typeface="Arial" panose="020B0604020202020204" pitchFamily="34" charset="0"/>
              <a:buChar char="•"/>
            </a:pPr>
            <a:r>
              <a:rPr lang="en-GB" dirty="0"/>
              <a:t>preparation time</a:t>
            </a:r>
          </a:p>
          <a:p>
            <a:pPr marL="342900" indent="-342900">
              <a:buFont typeface="Arial" panose="020B0604020202020204" pitchFamily="34" charset="0"/>
              <a:buChar char="•"/>
            </a:pPr>
            <a:r>
              <a:rPr lang="en-GB" dirty="0"/>
              <a:t>resources needed</a:t>
            </a:r>
          </a:p>
          <a:p>
            <a:pPr marL="342900" indent="-342900">
              <a:buFont typeface="Arial" panose="020B0604020202020204" pitchFamily="34" charset="0"/>
              <a:buChar char="•"/>
            </a:pPr>
            <a:r>
              <a:rPr lang="en-GB" dirty="0"/>
              <a:t>delivery methods</a:t>
            </a:r>
          </a:p>
          <a:p>
            <a:pPr marL="342900" indent="-342900">
              <a:buFont typeface="Arial" panose="020B0604020202020204" pitchFamily="34" charset="0"/>
              <a:buChar char="•"/>
            </a:pPr>
            <a:r>
              <a:rPr lang="en-GB" dirty="0"/>
              <a:t>ensuring accurate results</a:t>
            </a:r>
          </a:p>
        </p:txBody>
      </p:sp>
      <p:sp>
        <p:nvSpPr>
          <p:cNvPr id="4" name="Footer Placeholder 3"/>
          <p:cNvSpPr>
            <a:spLocks noGrp="1"/>
          </p:cNvSpPr>
          <p:nvPr>
            <p:ph type="ftr" sz="quarter" idx="3"/>
          </p:nvPr>
        </p:nvSpPr>
        <p:spPr>
          <a:xfrm>
            <a:off x="468000" y="6480000"/>
            <a:ext cx="5486400" cy="252000"/>
          </a:xfrm>
        </p:spPr>
        <p:txBody>
          <a:bodyPr/>
          <a:lstStyle/>
          <a:p>
            <a:r>
              <a:rPr lang="en-GB"/>
              <a:t>Restricted</a:t>
            </a:r>
            <a:endParaRPr lang="en-GB" dirty="0"/>
          </a:p>
        </p:txBody>
      </p:sp>
      <p:sp>
        <p:nvSpPr>
          <p:cNvPr id="5" name="Slide Number Placeholder 4"/>
          <p:cNvSpPr>
            <a:spLocks noGrp="1"/>
          </p:cNvSpPr>
          <p:nvPr>
            <p:ph type="sldNum" sz="quarter" idx="4"/>
          </p:nvPr>
        </p:nvSpPr>
        <p:spPr>
          <a:xfrm>
            <a:off x="8172000" y="6480000"/>
            <a:ext cx="506976" cy="252000"/>
          </a:xfrm>
        </p:spPr>
        <p:txBody>
          <a:bodyPr/>
          <a:lstStyle/>
          <a:p>
            <a:fld id="{1608FF17-83F6-4320-ABB9-493BD2F5E45E}" type="slidenum">
              <a:rPr lang="en-GB" smtClean="0"/>
              <a:pPr/>
              <a:t>10</a:t>
            </a:fld>
            <a:endParaRPr lang="en-GB" dirty="0"/>
          </a:p>
        </p:txBody>
      </p:sp>
    </p:spTree>
    <p:extLst>
      <p:ext uri="{BB962C8B-B14F-4D97-AF65-F5344CB8AC3E}">
        <p14:creationId xmlns:p14="http://schemas.microsoft.com/office/powerpoint/2010/main" val="6615850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8000" y="468000"/>
            <a:ext cx="6666917" cy="900000"/>
          </a:xfrm>
        </p:spPr>
        <p:txBody>
          <a:bodyPr/>
          <a:lstStyle/>
          <a:p>
            <a:r>
              <a:rPr lang="en-GB" dirty="0"/>
              <a:t>Balancing the big three</a:t>
            </a:r>
          </a:p>
        </p:txBody>
      </p:sp>
      <p:sp>
        <p:nvSpPr>
          <p:cNvPr id="3" name="Content Placeholder 2"/>
          <p:cNvSpPr>
            <a:spLocks noGrp="1"/>
          </p:cNvSpPr>
          <p:nvPr>
            <p:ph idx="4294967295"/>
          </p:nvPr>
        </p:nvSpPr>
        <p:spPr>
          <a:xfrm>
            <a:off x="468000" y="1656000"/>
            <a:ext cx="8138976" cy="4428000"/>
          </a:xfrm>
        </p:spPr>
        <p:txBody>
          <a:bodyPr/>
          <a:lstStyle/>
          <a:p>
            <a:pPr marL="285750" indent="-285750">
              <a:buFont typeface="Arial" panose="020B0604020202020204" pitchFamily="34" charset="0"/>
              <a:buChar char="•"/>
            </a:pPr>
            <a:r>
              <a:rPr lang="en-US" sz="1800" dirty="0"/>
              <a:t>some forms of assessment might provide reliability at the expense of validity</a:t>
            </a:r>
          </a:p>
          <a:p>
            <a:pPr marL="285750" indent="-285750">
              <a:buFont typeface="Arial" panose="020B0604020202020204" pitchFamily="34" charset="0"/>
              <a:buChar char="•"/>
            </a:pPr>
            <a:r>
              <a:rPr lang="en-US" sz="1800" dirty="0"/>
              <a:t>reliable assessments are not necessarily valid</a:t>
            </a:r>
          </a:p>
          <a:p>
            <a:pPr marL="285750" indent="-285750">
              <a:buFont typeface="Arial" panose="020B0604020202020204" pitchFamily="34" charset="0"/>
              <a:buChar char="•"/>
            </a:pPr>
            <a:r>
              <a:rPr lang="en-US" sz="1800" dirty="0"/>
              <a:t>valid assessments should always be reliable</a:t>
            </a:r>
          </a:p>
          <a:p>
            <a:pPr marL="285750" indent="-285750">
              <a:buFont typeface="Arial" panose="020B0604020202020204" pitchFamily="34" charset="0"/>
              <a:buChar char="•"/>
            </a:pPr>
            <a:r>
              <a:rPr lang="en-GB" sz="1800" dirty="0"/>
              <a:t>validity focuses on the </a:t>
            </a:r>
            <a:r>
              <a:rPr lang="en-GB" sz="1800" dirty="0">
                <a:solidFill>
                  <a:schemeClr val="accent2"/>
                </a:solidFill>
              </a:rPr>
              <a:t>accuracy</a:t>
            </a:r>
            <a:r>
              <a:rPr lang="en-GB" sz="1800" dirty="0"/>
              <a:t> of expected outcomes </a:t>
            </a:r>
          </a:p>
          <a:p>
            <a:pPr marL="285750" indent="-285750">
              <a:buFont typeface="Arial" panose="020B0604020202020204" pitchFamily="34" charset="0"/>
              <a:buChar char="•"/>
            </a:pPr>
            <a:r>
              <a:rPr lang="en-GB" sz="1800" dirty="0"/>
              <a:t>reliability concentrates on precision and measures </a:t>
            </a:r>
            <a:r>
              <a:rPr lang="en-GB" sz="1800" dirty="0">
                <a:solidFill>
                  <a:schemeClr val="accent2"/>
                </a:solidFill>
              </a:rPr>
              <a:t>consistency</a:t>
            </a:r>
            <a:r>
              <a:rPr lang="en-GB" sz="1800" dirty="0"/>
              <a:t> of outcomes</a:t>
            </a:r>
          </a:p>
          <a:p>
            <a:pPr marL="285750" indent="-285750">
              <a:buFont typeface="Arial" panose="020B0604020202020204" pitchFamily="34" charset="0"/>
              <a:buChar char="•"/>
            </a:pPr>
            <a:r>
              <a:rPr lang="en-GB" sz="1800" dirty="0"/>
              <a:t>valid and reliable assessments can only be delivered successfully in a </a:t>
            </a:r>
            <a:r>
              <a:rPr lang="en-GB" sz="1800" dirty="0">
                <a:solidFill>
                  <a:schemeClr val="accent2"/>
                </a:solidFill>
              </a:rPr>
              <a:t>manageable</a:t>
            </a:r>
            <a:r>
              <a:rPr lang="en-GB" sz="1800" dirty="0"/>
              <a:t> context</a:t>
            </a:r>
          </a:p>
          <a:p>
            <a:r>
              <a:rPr lang="en-US" dirty="0"/>
              <a:t>No assessment will be perfect, but awareness of the three principles will lead to improved outcomes for all </a:t>
            </a:r>
          </a:p>
          <a:p>
            <a:endParaRPr lang="en-GB" dirty="0"/>
          </a:p>
        </p:txBody>
      </p:sp>
      <p:sp>
        <p:nvSpPr>
          <p:cNvPr id="4" name="Footer Placeholder 3"/>
          <p:cNvSpPr>
            <a:spLocks noGrp="1"/>
          </p:cNvSpPr>
          <p:nvPr>
            <p:ph type="ftr" sz="quarter" idx="3"/>
          </p:nvPr>
        </p:nvSpPr>
        <p:spPr>
          <a:xfrm>
            <a:off x="468000" y="6480000"/>
            <a:ext cx="5486400" cy="252000"/>
          </a:xfrm>
        </p:spPr>
        <p:txBody>
          <a:bodyPr/>
          <a:lstStyle/>
          <a:p>
            <a:r>
              <a:rPr lang="en-GB"/>
              <a:t>Restricted</a:t>
            </a:r>
            <a:endParaRPr lang="en-GB" dirty="0"/>
          </a:p>
        </p:txBody>
      </p:sp>
      <p:sp>
        <p:nvSpPr>
          <p:cNvPr id="5" name="Slide Number Placeholder 4"/>
          <p:cNvSpPr>
            <a:spLocks noGrp="1"/>
          </p:cNvSpPr>
          <p:nvPr>
            <p:ph type="sldNum" sz="quarter" idx="4"/>
          </p:nvPr>
        </p:nvSpPr>
        <p:spPr>
          <a:xfrm>
            <a:off x="8172000" y="6480000"/>
            <a:ext cx="506976" cy="252000"/>
          </a:xfrm>
        </p:spPr>
        <p:txBody>
          <a:bodyPr/>
          <a:lstStyle/>
          <a:p>
            <a:fld id="{1608FF17-83F6-4320-ABB9-493BD2F5E45E}" type="slidenum">
              <a:rPr lang="en-GB" smtClean="0"/>
              <a:pPr/>
              <a:t>11</a:t>
            </a:fld>
            <a:endParaRPr lang="en-GB" dirty="0"/>
          </a:p>
        </p:txBody>
      </p:sp>
    </p:spTree>
    <p:extLst>
      <p:ext uri="{BB962C8B-B14F-4D97-AF65-F5344CB8AC3E}">
        <p14:creationId xmlns:p14="http://schemas.microsoft.com/office/powerpoint/2010/main" val="26969215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8000" y="468000"/>
            <a:ext cx="6666917" cy="900000"/>
          </a:xfrm>
        </p:spPr>
        <p:txBody>
          <a:bodyPr/>
          <a:lstStyle/>
          <a:p>
            <a:r>
              <a:rPr lang="en-GB" dirty="0"/>
              <a:t>Assessment principles</a:t>
            </a:r>
          </a:p>
        </p:txBody>
      </p:sp>
      <p:sp>
        <p:nvSpPr>
          <p:cNvPr id="3" name="Content Placeholder 2"/>
          <p:cNvSpPr>
            <a:spLocks noGrp="1"/>
          </p:cNvSpPr>
          <p:nvPr>
            <p:ph idx="4294967295"/>
          </p:nvPr>
        </p:nvSpPr>
        <p:spPr>
          <a:xfrm>
            <a:off x="468000" y="1656000"/>
            <a:ext cx="8138976" cy="4428000"/>
          </a:xfrm>
        </p:spPr>
        <p:txBody>
          <a:bodyPr/>
          <a:lstStyle/>
          <a:p>
            <a:r>
              <a:rPr lang="en-GB" dirty="0"/>
              <a:t>These three principles are distinct yet inter-related</a:t>
            </a:r>
          </a:p>
          <a:p>
            <a:pPr marL="342900" indent="-342900">
              <a:buFont typeface="Arial" panose="020B0604020202020204" pitchFamily="34" charset="0"/>
              <a:buChar char="•"/>
            </a:pPr>
            <a:r>
              <a:rPr lang="en-GB" dirty="0"/>
              <a:t>Reliability</a:t>
            </a:r>
          </a:p>
          <a:p>
            <a:pPr marL="342900" indent="-342900">
              <a:buFont typeface="Arial" panose="020B0604020202020204" pitchFamily="34" charset="0"/>
              <a:buChar char="•"/>
            </a:pPr>
            <a:r>
              <a:rPr lang="en-GB" dirty="0"/>
              <a:t>Validity</a:t>
            </a:r>
          </a:p>
          <a:p>
            <a:pPr marL="342900" indent="-342900">
              <a:buFont typeface="Arial" panose="020B0604020202020204" pitchFamily="34" charset="0"/>
              <a:buChar char="•"/>
            </a:pPr>
            <a:r>
              <a:rPr lang="en-GB" dirty="0"/>
              <a:t>Manageability</a:t>
            </a:r>
          </a:p>
          <a:p>
            <a:endParaRPr lang="en-GB" dirty="0"/>
          </a:p>
        </p:txBody>
      </p:sp>
      <p:sp>
        <p:nvSpPr>
          <p:cNvPr id="4" name="Footer Placeholder 3"/>
          <p:cNvSpPr>
            <a:spLocks noGrp="1"/>
          </p:cNvSpPr>
          <p:nvPr>
            <p:ph type="ftr" sz="quarter" idx="3"/>
          </p:nvPr>
        </p:nvSpPr>
        <p:spPr>
          <a:xfrm>
            <a:off x="468000" y="6480000"/>
            <a:ext cx="5486400" cy="252000"/>
          </a:xfrm>
        </p:spPr>
        <p:txBody>
          <a:bodyPr/>
          <a:lstStyle/>
          <a:p>
            <a:r>
              <a:rPr lang="en-GB"/>
              <a:t>Restricted</a:t>
            </a:r>
            <a:endParaRPr lang="en-GB" dirty="0"/>
          </a:p>
        </p:txBody>
      </p:sp>
      <p:sp>
        <p:nvSpPr>
          <p:cNvPr id="5" name="Slide Number Placeholder 4"/>
          <p:cNvSpPr>
            <a:spLocks noGrp="1"/>
          </p:cNvSpPr>
          <p:nvPr>
            <p:ph type="sldNum" sz="quarter" idx="4"/>
          </p:nvPr>
        </p:nvSpPr>
        <p:spPr>
          <a:xfrm>
            <a:off x="8172000" y="6480000"/>
            <a:ext cx="506976" cy="252000"/>
          </a:xfrm>
        </p:spPr>
        <p:txBody>
          <a:bodyPr/>
          <a:lstStyle/>
          <a:p>
            <a:fld id="{1608FF17-83F6-4320-ABB9-493BD2F5E45E}" type="slidenum">
              <a:rPr lang="en-GB" smtClean="0"/>
              <a:pPr/>
              <a:t>2</a:t>
            </a:fld>
            <a:endParaRPr lang="en-GB" dirty="0"/>
          </a:p>
        </p:txBody>
      </p:sp>
    </p:spTree>
    <p:extLst>
      <p:ext uri="{BB962C8B-B14F-4D97-AF65-F5344CB8AC3E}">
        <p14:creationId xmlns:p14="http://schemas.microsoft.com/office/powerpoint/2010/main" val="15613399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8000" y="468000"/>
            <a:ext cx="6666917" cy="900000"/>
          </a:xfrm>
        </p:spPr>
        <p:txBody>
          <a:bodyPr/>
          <a:lstStyle/>
          <a:p>
            <a:r>
              <a:rPr lang="en-GB" dirty="0"/>
              <a:t>Reliability</a:t>
            </a:r>
          </a:p>
        </p:txBody>
      </p:sp>
      <p:sp>
        <p:nvSpPr>
          <p:cNvPr id="3" name="Content Placeholder 2"/>
          <p:cNvSpPr>
            <a:spLocks noGrp="1"/>
          </p:cNvSpPr>
          <p:nvPr>
            <p:ph idx="4294967295"/>
          </p:nvPr>
        </p:nvSpPr>
        <p:spPr>
          <a:xfrm>
            <a:off x="468000" y="1656000"/>
            <a:ext cx="8138976" cy="4428000"/>
          </a:xfrm>
        </p:spPr>
        <p:txBody>
          <a:bodyPr/>
          <a:lstStyle/>
          <a:p>
            <a:r>
              <a:rPr lang="en-GB" b="0" dirty="0"/>
              <a:t>Reliability is a complex statistical idea.</a:t>
            </a:r>
          </a:p>
          <a:p>
            <a:endParaRPr lang="en-GB" b="0" dirty="0"/>
          </a:p>
          <a:p>
            <a:endParaRPr lang="en-GB" b="0" dirty="0"/>
          </a:p>
          <a:p>
            <a:endParaRPr lang="en-GB" b="0" dirty="0"/>
          </a:p>
          <a:p>
            <a:endParaRPr lang="en-GB" b="0" dirty="0"/>
          </a:p>
          <a:p>
            <a:endParaRPr lang="en-GB" b="0" dirty="0"/>
          </a:p>
          <a:p>
            <a:endParaRPr lang="en-GB" b="0" dirty="0"/>
          </a:p>
          <a:p>
            <a:endParaRPr lang="en-GB" b="0" dirty="0"/>
          </a:p>
          <a:p>
            <a:r>
              <a:rPr lang="en-GB" b="0" dirty="0"/>
              <a:t>However, the main points of reliability are easy to grasp. </a:t>
            </a:r>
          </a:p>
        </p:txBody>
      </p:sp>
      <p:sp>
        <p:nvSpPr>
          <p:cNvPr id="4" name="Footer Placeholder 3"/>
          <p:cNvSpPr>
            <a:spLocks noGrp="1"/>
          </p:cNvSpPr>
          <p:nvPr>
            <p:ph type="ftr" sz="quarter" idx="3"/>
          </p:nvPr>
        </p:nvSpPr>
        <p:spPr>
          <a:xfrm>
            <a:off x="468000" y="6480000"/>
            <a:ext cx="5486400" cy="252000"/>
          </a:xfrm>
        </p:spPr>
        <p:txBody>
          <a:bodyPr/>
          <a:lstStyle/>
          <a:p>
            <a:r>
              <a:rPr lang="en-GB"/>
              <a:t>Restricted</a:t>
            </a:r>
            <a:endParaRPr lang="en-GB" dirty="0"/>
          </a:p>
        </p:txBody>
      </p:sp>
      <p:sp>
        <p:nvSpPr>
          <p:cNvPr id="5" name="Slide Number Placeholder 4"/>
          <p:cNvSpPr>
            <a:spLocks noGrp="1"/>
          </p:cNvSpPr>
          <p:nvPr>
            <p:ph type="sldNum" sz="quarter" idx="4"/>
          </p:nvPr>
        </p:nvSpPr>
        <p:spPr>
          <a:xfrm>
            <a:off x="8172000" y="6480000"/>
            <a:ext cx="506976" cy="252000"/>
          </a:xfrm>
        </p:spPr>
        <p:txBody>
          <a:bodyPr/>
          <a:lstStyle/>
          <a:p>
            <a:fld id="{1608FF17-83F6-4320-ABB9-493BD2F5E45E}" type="slidenum">
              <a:rPr lang="en-GB" smtClean="0"/>
              <a:pPr/>
              <a:t>3</a:t>
            </a:fld>
            <a:endParaRPr lang="en-GB" dirty="0"/>
          </a:p>
        </p:txBody>
      </p:sp>
      <p:sp>
        <p:nvSpPr>
          <p:cNvPr id="6" name="AutoShape 2" descr="Image result for weighing scale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8" name="Picture 7"/>
          <p:cNvPicPr>
            <a:picLocks noChangeAspect="1"/>
          </p:cNvPicPr>
          <p:nvPr/>
        </p:nvPicPr>
        <p:blipFill>
          <a:blip r:embed="rId3"/>
          <a:stretch>
            <a:fillRect/>
          </a:stretch>
        </p:blipFill>
        <p:spPr>
          <a:xfrm>
            <a:off x="3027435" y="2359085"/>
            <a:ext cx="3020106" cy="2413867"/>
          </a:xfrm>
          <a:prstGeom prst="rect">
            <a:avLst/>
          </a:prstGeom>
        </p:spPr>
      </p:pic>
    </p:spTree>
    <p:extLst>
      <p:ext uri="{BB962C8B-B14F-4D97-AF65-F5344CB8AC3E}">
        <p14:creationId xmlns:p14="http://schemas.microsoft.com/office/powerpoint/2010/main" val="2339542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8000" y="468000"/>
            <a:ext cx="6666917" cy="900000"/>
          </a:xfrm>
        </p:spPr>
        <p:txBody>
          <a:bodyPr/>
          <a:lstStyle/>
          <a:p>
            <a:r>
              <a:rPr lang="en-GB" dirty="0"/>
              <a:t>Reliability</a:t>
            </a:r>
          </a:p>
        </p:txBody>
      </p:sp>
      <p:sp>
        <p:nvSpPr>
          <p:cNvPr id="3" name="Content Placeholder 2"/>
          <p:cNvSpPr>
            <a:spLocks noGrp="1"/>
          </p:cNvSpPr>
          <p:nvPr>
            <p:ph idx="4294967295"/>
          </p:nvPr>
        </p:nvSpPr>
        <p:spPr>
          <a:xfrm>
            <a:off x="468000" y="1656000"/>
            <a:ext cx="8138976" cy="4428000"/>
          </a:xfrm>
        </p:spPr>
        <p:txBody>
          <a:bodyPr/>
          <a:lstStyle/>
          <a:p>
            <a:r>
              <a:rPr lang="en-GB" b="0" dirty="0"/>
              <a:t>A term often used in relation to </a:t>
            </a:r>
            <a:r>
              <a:rPr lang="en-GB" b="0" dirty="0">
                <a:solidFill>
                  <a:schemeClr val="accent2"/>
                </a:solidFill>
              </a:rPr>
              <a:t>statistical reliability </a:t>
            </a:r>
            <a:r>
              <a:rPr lang="en-GB" b="0" dirty="0"/>
              <a:t>when discussing assessment</a:t>
            </a:r>
          </a:p>
          <a:p>
            <a:r>
              <a:rPr lang="en-GB" b="0" dirty="0"/>
              <a:t>But for our purposes today let us consider reliability as:</a:t>
            </a:r>
          </a:p>
          <a:p>
            <a:r>
              <a:rPr lang="en-GB" b="0" dirty="0"/>
              <a:t>a weighing scales </a:t>
            </a:r>
          </a:p>
          <a:p>
            <a:endParaRPr lang="en-GB" b="0" dirty="0"/>
          </a:p>
          <a:p>
            <a:r>
              <a:rPr lang="en-GB" b="0" dirty="0"/>
              <a:t>This tool would not be of very much use if it gave a different result every time you weighed the same object</a:t>
            </a:r>
          </a:p>
          <a:p>
            <a:r>
              <a:rPr lang="en-GB" b="0" dirty="0"/>
              <a:t>In the same way a test (and individual questions within the test) should give reliable results when answered by a large number of students over an extended period of time</a:t>
            </a:r>
          </a:p>
        </p:txBody>
      </p:sp>
      <p:sp>
        <p:nvSpPr>
          <p:cNvPr id="4" name="Footer Placeholder 3"/>
          <p:cNvSpPr>
            <a:spLocks noGrp="1"/>
          </p:cNvSpPr>
          <p:nvPr>
            <p:ph type="ftr" sz="quarter" idx="3"/>
          </p:nvPr>
        </p:nvSpPr>
        <p:spPr>
          <a:xfrm>
            <a:off x="468000" y="6480000"/>
            <a:ext cx="5486400" cy="252000"/>
          </a:xfrm>
        </p:spPr>
        <p:txBody>
          <a:bodyPr/>
          <a:lstStyle/>
          <a:p>
            <a:r>
              <a:rPr lang="en-GB" dirty="0"/>
              <a:t>Restricted</a:t>
            </a:r>
          </a:p>
        </p:txBody>
      </p:sp>
      <p:sp>
        <p:nvSpPr>
          <p:cNvPr id="5" name="Slide Number Placeholder 4"/>
          <p:cNvSpPr>
            <a:spLocks noGrp="1"/>
          </p:cNvSpPr>
          <p:nvPr>
            <p:ph type="sldNum" sz="quarter" idx="4"/>
          </p:nvPr>
        </p:nvSpPr>
        <p:spPr>
          <a:xfrm>
            <a:off x="8172000" y="6480000"/>
            <a:ext cx="506976" cy="252000"/>
          </a:xfrm>
        </p:spPr>
        <p:txBody>
          <a:bodyPr/>
          <a:lstStyle/>
          <a:p>
            <a:fld id="{1608FF17-83F6-4320-ABB9-493BD2F5E45E}" type="slidenum">
              <a:rPr lang="en-GB" smtClean="0"/>
              <a:pPr/>
              <a:t>4</a:t>
            </a:fld>
            <a:endParaRPr lang="en-GB" dirty="0"/>
          </a:p>
        </p:txBody>
      </p:sp>
      <p:sp>
        <p:nvSpPr>
          <p:cNvPr id="6" name="AutoShape 2" descr="Image result for weighing scale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7" name="Picture 6"/>
          <p:cNvPicPr>
            <a:picLocks noChangeAspect="1"/>
          </p:cNvPicPr>
          <p:nvPr/>
        </p:nvPicPr>
        <p:blipFill>
          <a:blip r:embed="rId3"/>
          <a:stretch>
            <a:fillRect/>
          </a:stretch>
        </p:blipFill>
        <p:spPr>
          <a:xfrm>
            <a:off x="6844166" y="1967200"/>
            <a:ext cx="1980520" cy="1565076"/>
          </a:xfrm>
          <a:prstGeom prst="rect">
            <a:avLst/>
          </a:prstGeom>
        </p:spPr>
      </p:pic>
    </p:spTree>
    <p:extLst>
      <p:ext uri="{BB962C8B-B14F-4D97-AF65-F5344CB8AC3E}">
        <p14:creationId xmlns:p14="http://schemas.microsoft.com/office/powerpoint/2010/main" val="5403371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8000" y="468000"/>
            <a:ext cx="6666917" cy="900000"/>
          </a:xfrm>
        </p:spPr>
        <p:txBody>
          <a:bodyPr/>
          <a:lstStyle/>
          <a:p>
            <a:r>
              <a:rPr lang="en-GB" dirty="0"/>
              <a:t>Reliability</a:t>
            </a:r>
          </a:p>
        </p:txBody>
      </p:sp>
      <p:sp>
        <p:nvSpPr>
          <p:cNvPr id="3" name="Content Placeholder 2"/>
          <p:cNvSpPr>
            <a:spLocks noGrp="1"/>
          </p:cNvSpPr>
          <p:nvPr>
            <p:ph idx="4294967295"/>
          </p:nvPr>
        </p:nvSpPr>
        <p:spPr>
          <a:xfrm>
            <a:off x="468000" y="1656000"/>
            <a:ext cx="8138976" cy="4428000"/>
          </a:xfrm>
        </p:spPr>
        <p:txBody>
          <a:bodyPr/>
          <a:lstStyle/>
          <a:p>
            <a:pPr marL="342900" indent="-342900">
              <a:buFont typeface="Arial" panose="020B0604020202020204" pitchFamily="34" charset="0"/>
              <a:buChar char="•"/>
            </a:pPr>
            <a:r>
              <a:rPr lang="en-GB" b="0" dirty="0"/>
              <a:t>If a test is working properly, the most competent students should perform better in comparison with less competent students.</a:t>
            </a:r>
          </a:p>
          <a:p>
            <a:pPr marL="342900" indent="-342900">
              <a:buFont typeface="Arial" panose="020B0604020202020204" pitchFamily="34" charset="0"/>
              <a:buChar char="•"/>
            </a:pPr>
            <a:r>
              <a:rPr lang="en-GB" b="0" dirty="0"/>
              <a:t>If the same test is taken by several classes of students and produces similar results, i.e. distinguishes between the most and least competent students, it is a </a:t>
            </a:r>
            <a:r>
              <a:rPr lang="en-GB" b="0" dirty="0">
                <a:solidFill>
                  <a:schemeClr val="accent2"/>
                </a:solidFill>
              </a:rPr>
              <a:t>reliable assessment </a:t>
            </a:r>
            <a:r>
              <a:rPr lang="en-GB" b="0" dirty="0"/>
              <a:t>which can be used time after time with broadly similar results in terms of performance.</a:t>
            </a:r>
          </a:p>
          <a:p>
            <a:pPr marL="342900" indent="-342900">
              <a:buFont typeface="Arial" panose="020B0604020202020204" pitchFamily="34" charset="0"/>
              <a:buChar char="•"/>
            </a:pPr>
            <a:r>
              <a:rPr lang="en-GB" b="0" dirty="0"/>
              <a:t>A reliable question is one where able students are more likely to get it right and less able students are more likely to get it wrong no matter who is taking the test.</a:t>
            </a:r>
          </a:p>
          <a:p>
            <a:endParaRPr lang="en-GB" dirty="0"/>
          </a:p>
        </p:txBody>
      </p:sp>
      <p:sp>
        <p:nvSpPr>
          <p:cNvPr id="4" name="Footer Placeholder 3"/>
          <p:cNvSpPr>
            <a:spLocks noGrp="1"/>
          </p:cNvSpPr>
          <p:nvPr>
            <p:ph type="ftr" sz="quarter" idx="3"/>
          </p:nvPr>
        </p:nvSpPr>
        <p:spPr>
          <a:xfrm>
            <a:off x="468000" y="6480000"/>
            <a:ext cx="5486400" cy="252000"/>
          </a:xfrm>
        </p:spPr>
        <p:txBody>
          <a:bodyPr/>
          <a:lstStyle/>
          <a:p>
            <a:r>
              <a:rPr lang="en-GB"/>
              <a:t>Restricted</a:t>
            </a:r>
            <a:endParaRPr lang="en-GB" dirty="0"/>
          </a:p>
        </p:txBody>
      </p:sp>
      <p:sp>
        <p:nvSpPr>
          <p:cNvPr id="5" name="Slide Number Placeholder 4"/>
          <p:cNvSpPr>
            <a:spLocks noGrp="1"/>
          </p:cNvSpPr>
          <p:nvPr>
            <p:ph type="sldNum" sz="quarter" idx="4"/>
          </p:nvPr>
        </p:nvSpPr>
        <p:spPr>
          <a:xfrm>
            <a:off x="8172000" y="6480000"/>
            <a:ext cx="506976" cy="252000"/>
          </a:xfrm>
        </p:spPr>
        <p:txBody>
          <a:bodyPr/>
          <a:lstStyle/>
          <a:p>
            <a:fld id="{1608FF17-83F6-4320-ABB9-493BD2F5E45E}" type="slidenum">
              <a:rPr lang="en-GB" smtClean="0"/>
              <a:pPr/>
              <a:t>5</a:t>
            </a:fld>
            <a:endParaRPr lang="en-GB" dirty="0"/>
          </a:p>
        </p:txBody>
      </p:sp>
    </p:spTree>
    <p:extLst>
      <p:ext uri="{BB962C8B-B14F-4D97-AF65-F5344CB8AC3E}">
        <p14:creationId xmlns:p14="http://schemas.microsoft.com/office/powerpoint/2010/main" val="27196580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8000" y="468000"/>
            <a:ext cx="6666917" cy="900000"/>
          </a:xfrm>
        </p:spPr>
        <p:txBody>
          <a:bodyPr/>
          <a:lstStyle/>
          <a:p>
            <a:r>
              <a:rPr lang="en-GB" dirty="0"/>
              <a:t>Internal factors affecting reliability</a:t>
            </a:r>
          </a:p>
        </p:txBody>
      </p:sp>
      <p:sp>
        <p:nvSpPr>
          <p:cNvPr id="3" name="Content Placeholder 2"/>
          <p:cNvSpPr>
            <a:spLocks noGrp="1"/>
          </p:cNvSpPr>
          <p:nvPr>
            <p:ph idx="4294967295"/>
          </p:nvPr>
        </p:nvSpPr>
        <p:spPr>
          <a:xfrm>
            <a:off x="468000" y="1656000"/>
            <a:ext cx="8138976" cy="4428000"/>
          </a:xfrm>
        </p:spPr>
        <p:txBody>
          <a:bodyPr>
            <a:normAutofit/>
          </a:bodyPr>
          <a:lstStyle/>
          <a:p>
            <a:r>
              <a:rPr lang="en-GB" sz="1800" b="0" dirty="0">
                <a:solidFill>
                  <a:schemeClr val="accent2"/>
                </a:solidFill>
              </a:rPr>
              <a:t>Question type </a:t>
            </a:r>
            <a:r>
              <a:rPr lang="en-GB" sz="1800" b="0" dirty="0"/>
              <a:t>– closed responses e.g. multiple choice, can make a test more reliable (one correct answer)</a:t>
            </a:r>
          </a:p>
          <a:p>
            <a:r>
              <a:rPr lang="en-GB" sz="1800" b="0" dirty="0">
                <a:solidFill>
                  <a:schemeClr val="accent2"/>
                </a:solidFill>
              </a:rPr>
              <a:t>Length of test </a:t>
            </a:r>
            <a:r>
              <a:rPr lang="en-GB" sz="1800" b="0" dirty="0"/>
              <a:t>– the longer a test and the greater the number of questions, the more reliable it should be. BUT if a test is </a:t>
            </a:r>
            <a:r>
              <a:rPr lang="en-GB" sz="1800" b="0" u="sng" dirty="0"/>
              <a:t>too</a:t>
            </a:r>
            <a:r>
              <a:rPr lang="en-GB" sz="1800" b="0" dirty="0"/>
              <a:t> long, some students will not attempt all questions, making it less reliable.</a:t>
            </a:r>
          </a:p>
          <a:p>
            <a:r>
              <a:rPr lang="en-GB" sz="1800" b="0" dirty="0">
                <a:solidFill>
                  <a:schemeClr val="accent2"/>
                </a:solidFill>
              </a:rPr>
              <a:t>Facts are </a:t>
            </a:r>
            <a:r>
              <a:rPr lang="en-GB" sz="1800" b="0" dirty="0"/>
              <a:t>easier to assess reliably than opinions and attitudes</a:t>
            </a:r>
          </a:p>
          <a:p>
            <a:r>
              <a:rPr lang="en-GB" sz="1800" b="0" dirty="0">
                <a:solidFill>
                  <a:schemeClr val="accent2"/>
                </a:solidFill>
              </a:rPr>
              <a:t>Bias </a:t>
            </a:r>
            <a:r>
              <a:rPr lang="en-GB" sz="1800" b="0" dirty="0"/>
              <a:t>can affect reliability, for example if a question favours girls rather than boys, students from rural/urban locations</a:t>
            </a:r>
          </a:p>
          <a:p>
            <a:r>
              <a:rPr lang="en-GB" sz="1800" b="0" dirty="0">
                <a:solidFill>
                  <a:schemeClr val="accent2"/>
                </a:solidFill>
              </a:rPr>
              <a:t>Marking guide </a:t>
            </a:r>
            <a:r>
              <a:rPr lang="en-GB" sz="1800" b="0" dirty="0"/>
              <a:t>– unclear or insufficient instructions on how to award marks will lead to inconsistent and unreliable marking </a:t>
            </a:r>
          </a:p>
          <a:p>
            <a:r>
              <a:rPr lang="en-GB" sz="1800" b="0" dirty="0">
                <a:solidFill>
                  <a:schemeClr val="accent2"/>
                </a:solidFill>
              </a:rPr>
              <a:t>Objective marking </a:t>
            </a:r>
            <a:r>
              <a:rPr lang="en-GB" sz="1800" b="0" dirty="0"/>
              <a:t>is generally more reliable than subjective marking </a:t>
            </a:r>
          </a:p>
          <a:p>
            <a:endParaRPr lang="en-GB" dirty="0"/>
          </a:p>
        </p:txBody>
      </p:sp>
      <p:sp>
        <p:nvSpPr>
          <p:cNvPr id="4" name="Footer Placeholder 3"/>
          <p:cNvSpPr>
            <a:spLocks noGrp="1"/>
          </p:cNvSpPr>
          <p:nvPr>
            <p:ph type="ftr" sz="quarter" idx="3"/>
          </p:nvPr>
        </p:nvSpPr>
        <p:spPr>
          <a:xfrm>
            <a:off x="465024" y="6480000"/>
            <a:ext cx="5486400" cy="252000"/>
          </a:xfrm>
        </p:spPr>
        <p:txBody>
          <a:bodyPr/>
          <a:lstStyle/>
          <a:p>
            <a:r>
              <a:rPr lang="en-GB"/>
              <a:t>Restricted</a:t>
            </a:r>
            <a:endParaRPr lang="en-GB" dirty="0"/>
          </a:p>
        </p:txBody>
      </p:sp>
      <p:sp>
        <p:nvSpPr>
          <p:cNvPr id="5" name="Slide Number Placeholder 4"/>
          <p:cNvSpPr>
            <a:spLocks noGrp="1"/>
          </p:cNvSpPr>
          <p:nvPr>
            <p:ph type="sldNum" sz="quarter" idx="4"/>
          </p:nvPr>
        </p:nvSpPr>
        <p:spPr>
          <a:xfrm>
            <a:off x="8172000" y="6480000"/>
            <a:ext cx="506976" cy="252000"/>
          </a:xfrm>
        </p:spPr>
        <p:txBody>
          <a:bodyPr/>
          <a:lstStyle/>
          <a:p>
            <a:fld id="{1608FF17-83F6-4320-ABB9-493BD2F5E45E}" type="slidenum">
              <a:rPr lang="en-GB" smtClean="0"/>
              <a:pPr/>
              <a:t>6</a:t>
            </a:fld>
            <a:endParaRPr lang="en-GB" dirty="0"/>
          </a:p>
        </p:txBody>
      </p:sp>
    </p:spTree>
    <p:extLst>
      <p:ext uri="{BB962C8B-B14F-4D97-AF65-F5344CB8AC3E}">
        <p14:creationId xmlns:p14="http://schemas.microsoft.com/office/powerpoint/2010/main" val="10519200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0C2BE7D-B7E1-4313-B1CF-1384E03F7E06}"/>
              </a:ext>
            </a:extLst>
          </p:cNvPr>
          <p:cNvSpPr>
            <a:spLocks noGrp="1"/>
          </p:cNvSpPr>
          <p:nvPr>
            <p:ph type="title"/>
          </p:nvPr>
        </p:nvSpPr>
        <p:spPr>
          <a:xfrm>
            <a:off x="468000" y="468000"/>
            <a:ext cx="6666917" cy="900000"/>
          </a:xfrm>
        </p:spPr>
        <p:txBody>
          <a:bodyPr>
            <a:normAutofit/>
          </a:bodyPr>
          <a:lstStyle/>
          <a:p>
            <a:r>
              <a:rPr lang="en-GB" dirty="0"/>
              <a:t>Validity</a:t>
            </a:r>
          </a:p>
        </p:txBody>
      </p:sp>
      <p:sp>
        <p:nvSpPr>
          <p:cNvPr id="4" name="Content Placeholder 3">
            <a:extLst>
              <a:ext uri="{FF2B5EF4-FFF2-40B4-BE49-F238E27FC236}">
                <a16:creationId xmlns:a16="http://schemas.microsoft.com/office/drawing/2014/main" id="{BF0A191D-48A9-4D58-A34D-D9973A46CB8A}"/>
              </a:ext>
            </a:extLst>
          </p:cNvPr>
          <p:cNvSpPr>
            <a:spLocks noGrp="1"/>
          </p:cNvSpPr>
          <p:nvPr>
            <p:ph idx="4294967295"/>
          </p:nvPr>
        </p:nvSpPr>
        <p:spPr>
          <a:xfrm>
            <a:off x="468000" y="1656000"/>
            <a:ext cx="8138976" cy="4734000"/>
          </a:xfrm>
        </p:spPr>
        <p:txBody>
          <a:bodyPr>
            <a:normAutofit/>
          </a:bodyPr>
          <a:lstStyle/>
          <a:p>
            <a:r>
              <a:rPr lang="en-GB" dirty="0"/>
              <a:t>Assessment is designed to measure </a:t>
            </a:r>
            <a:r>
              <a:rPr lang="en-GB" dirty="0">
                <a:solidFill>
                  <a:schemeClr val="accent2"/>
                </a:solidFill>
              </a:rPr>
              <a:t>specific competencies that matter</a:t>
            </a:r>
            <a:r>
              <a:rPr lang="en-GB" dirty="0"/>
              <a:t> within the subject and are appropriate to the ability of the student. </a:t>
            </a:r>
          </a:p>
          <a:p>
            <a:r>
              <a:rPr lang="en-GB" dirty="0"/>
              <a:t>If the assessment measures what it is intended to, then the assessment is valid (or has validity). </a:t>
            </a:r>
          </a:p>
          <a:p>
            <a:r>
              <a:rPr lang="en-GB" dirty="0"/>
              <a:t>A valid assessment produces an outcome that is</a:t>
            </a:r>
            <a:r>
              <a:rPr lang="en-GB" dirty="0">
                <a:solidFill>
                  <a:schemeClr val="accent2"/>
                </a:solidFill>
              </a:rPr>
              <a:t> representative of the skills learned </a:t>
            </a:r>
            <a:r>
              <a:rPr lang="en-GB" dirty="0"/>
              <a:t>and so gives a meaningful picture of achievement. </a:t>
            </a:r>
          </a:p>
          <a:p>
            <a:r>
              <a:rPr lang="en-GB" dirty="0"/>
              <a:t>In other words: it actually tests the thing it sets out to test</a:t>
            </a:r>
          </a:p>
          <a:p>
            <a:r>
              <a:rPr lang="en-GB" dirty="0"/>
              <a:t>Why is validity so important?</a:t>
            </a:r>
          </a:p>
          <a:p>
            <a:pPr marL="342900" indent="-342900">
              <a:buFont typeface="Arial" panose="020B0604020202020204" pitchFamily="34" charset="0"/>
              <a:buChar char="•"/>
            </a:pPr>
            <a:r>
              <a:rPr lang="en-GB" dirty="0"/>
              <a:t>promotes confidence in teacher judgements</a:t>
            </a:r>
          </a:p>
          <a:p>
            <a:pPr marL="342900" indent="-342900">
              <a:buFont typeface="Arial" panose="020B0604020202020204" pitchFamily="34" charset="0"/>
              <a:buChar char="•"/>
            </a:pPr>
            <a:r>
              <a:rPr lang="en-GB" dirty="0"/>
              <a:t>helps teachers to accurately guide future learning</a:t>
            </a:r>
          </a:p>
          <a:p>
            <a:pPr marL="342900" indent="-342900">
              <a:buFont typeface="Arial" panose="020B0604020202020204" pitchFamily="34" charset="0"/>
              <a:buChar char="•"/>
            </a:pPr>
            <a:endParaRPr lang="en-GB" dirty="0"/>
          </a:p>
          <a:p>
            <a:endParaRPr lang="en-GB" dirty="0"/>
          </a:p>
        </p:txBody>
      </p:sp>
      <p:sp>
        <p:nvSpPr>
          <p:cNvPr id="9" name="Footer Placeholder 8">
            <a:extLst>
              <a:ext uri="{FF2B5EF4-FFF2-40B4-BE49-F238E27FC236}">
                <a16:creationId xmlns:a16="http://schemas.microsoft.com/office/drawing/2014/main" id="{E40A0B66-FCF7-43E3-879B-A5CE8F81F5F3}"/>
              </a:ext>
            </a:extLst>
          </p:cNvPr>
          <p:cNvSpPr>
            <a:spLocks noGrp="1"/>
          </p:cNvSpPr>
          <p:nvPr>
            <p:ph type="ftr" sz="quarter" idx="3"/>
          </p:nvPr>
        </p:nvSpPr>
        <p:spPr>
          <a:xfrm>
            <a:off x="468000" y="6480000"/>
            <a:ext cx="5486400" cy="252000"/>
          </a:xfrm>
        </p:spPr>
        <p:txBody>
          <a:bodyPr/>
          <a:lstStyle/>
          <a:p>
            <a:r>
              <a:rPr lang="en-GB"/>
              <a:t>Restricted</a:t>
            </a:r>
            <a:endParaRPr lang="en-GB" dirty="0"/>
          </a:p>
        </p:txBody>
      </p:sp>
      <p:sp>
        <p:nvSpPr>
          <p:cNvPr id="10" name="Slide Number Placeholder 9">
            <a:extLst>
              <a:ext uri="{FF2B5EF4-FFF2-40B4-BE49-F238E27FC236}">
                <a16:creationId xmlns:a16="http://schemas.microsoft.com/office/drawing/2014/main" id="{FFCEBAA8-D4B8-404D-8352-77AFEB100500}"/>
              </a:ext>
            </a:extLst>
          </p:cNvPr>
          <p:cNvSpPr>
            <a:spLocks noGrp="1"/>
          </p:cNvSpPr>
          <p:nvPr>
            <p:ph type="sldNum" sz="quarter" idx="4"/>
          </p:nvPr>
        </p:nvSpPr>
        <p:spPr>
          <a:xfrm>
            <a:off x="8172000" y="6480000"/>
            <a:ext cx="506976" cy="252000"/>
          </a:xfrm>
        </p:spPr>
        <p:txBody>
          <a:bodyPr/>
          <a:lstStyle/>
          <a:p>
            <a:fld id="{1608FF17-83F6-4320-ABB9-493BD2F5E45E}" type="slidenum">
              <a:rPr lang="en-GB" smtClean="0"/>
              <a:pPr/>
              <a:t>7</a:t>
            </a:fld>
            <a:endParaRPr lang="en-GB" dirty="0"/>
          </a:p>
        </p:txBody>
      </p:sp>
    </p:spTree>
    <p:extLst>
      <p:ext uri="{BB962C8B-B14F-4D97-AF65-F5344CB8AC3E}">
        <p14:creationId xmlns:p14="http://schemas.microsoft.com/office/powerpoint/2010/main" val="22445623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8000" y="468000"/>
            <a:ext cx="6666917" cy="900000"/>
          </a:xfrm>
        </p:spPr>
        <p:txBody>
          <a:bodyPr/>
          <a:lstStyle/>
          <a:p>
            <a:r>
              <a:rPr lang="en-GB" dirty="0"/>
              <a:t>What is a valid test?</a:t>
            </a:r>
          </a:p>
        </p:txBody>
      </p:sp>
      <p:sp>
        <p:nvSpPr>
          <p:cNvPr id="3" name="Content Placeholder 2"/>
          <p:cNvSpPr>
            <a:spLocks noGrp="1"/>
          </p:cNvSpPr>
          <p:nvPr>
            <p:ph idx="4294967295"/>
          </p:nvPr>
        </p:nvSpPr>
        <p:spPr>
          <a:xfrm>
            <a:off x="468000" y="1656000"/>
            <a:ext cx="8138976" cy="4428000"/>
          </a:xfrm>
        </p:spPr>
        <p:txBody>
          <a:bodyPr/>
          <a:lstStyle/>
          <a:p>
            <a:r>
              <a:rPr lang="en-GB" dirty="0"/>
              <a:t>Discuss the following examples of assessments in terms of whether they are valid i.e. will assess what is intended:</a:t>
            </a:r>
          </a:p>
          <a:p>
            <a:pPr marL="514350" indent="-514350">
              <a:buAutoNum type="arabicPeriod"/>
            </a:pPr>
            <a:r>
              <a:rPr lang="en-GB" dirty="0"/>
              <a:t>A written test for deciding whether or not a student is able/ready to drive</a:t>
            </a:r>
          </a:p>
          <a:p>
            <a:pPr marL="514350" indent="-514350">
              <a:buAutoNum type="arabicPeriod"/>
            </a:pPr>
            <a:r>
              <a:rPr lang="en-GB" dirty="0"/>
              <a:t>A physics examination for 15 year olds that covers subject content from a university course</a:t>
            </a:r>
          </a:p>
          <a:p>
            <a:pPr marL="514350" indent="-514350">
              <a:buAutoNum type="arabicPeriod"/>
            </a:pPr>
            <a:r>
              <a:rPr lang="en-GB" dirty="0"/>
              <a:t>An examination testing creative writing which requires students to read a story and answer questions on it</a:t>
            </a:r>
          </a:p>
          <a:p>
            <a:pPr marL="514350" indent="-514350">
              <a:buAutoNum type="arabicPeriod"/>
            </a:pPr>
            <a:r>
              <a:rPr lang="en-GB" dirty="0"/>
              <a:t>A multiple choice test to determine whether a person is  suitable to look after young children</a:t>
            </a:r>
          </a:p>
          <a:p>
            <a:r>
              <a:rPr lang="en-GB" dirty="0"/>
              <a:t>Small group discussion (5 </a:t>
            </a:r>
            <a:r>
              <a:rPr lang="en-GB" dirty="0" err="1"/>
              <a:t>mins</a:t>
            </a:r>
            <a:r>
              <a:rPr lang="en-GB" dirty="0"/>
              <a:t>)</a:t>
            </a:r>
          </a:p>
        </p:txBody>
      </p:sp>
      <p:sp>
        <p:nvSpPr>
          <p:cNvPr id="4" name="Footer Placeholder 3"/>
          <p:cNvSpPr>
            <a:spLocks noGrp="1"/>
          </p:cNvSpPr>
          <p:nvPr>
            <p:ph type="ftr" sz="quarter" idx="3"/>
          </p:nvPr>
        </p:nvSpPr>
        <p:spPr>
          <a:xfrm>
            <a:off x="468000" y="6480000"/>
            <a:ext cx="5486400" cy="252000"/>
          </a:xfrm>
        </p:spPr>
        <p:txBody>
          <a:bodyPr/>
          <a:lstStyle/>
          <a:p>
            <a:r>
              <a:rPr lang="en-GB"/>
              <a:t>Restricted</a:t>
            </a:r>
            <a:endParaRPr lang="en-GB" dirty="0"/>
          </a:p>
        </p:txBody>
      </p:sp>
      <p:sp>
        <p:nvSpPr>
          <p:cNvPr id="5" name="Slide Number Placeholder 4"/>
          <p:cNvSpPr>
            <a:spLocks noGrp="1"/>
          </p:cNvSpPr>
          <p:nvPr>
            <p:ph type="sldNum" sz="quarter" idx="4"/>
          </p:nvPr>
        </p:nvSpPr>
        <p:spPr>
          <a:xfrm>
            <a:off x="8172000" y="6480000"/>
            <a:ext cx="506976" cy="252000"/>
          </a:xfrm>
        </p:spPr>
        <p:txBody>
          <a:bodyPr/>
          <a:lstStyle/>
          <a:p>
            <a:fld id="{1608FF17-83F6-4320-ABB9-493BD2F5E45E}" type="slidenum">
              <a:rPr lang="en-GB" smtClean="0"/>
              <a:pPr/>
              <a:t>8</a:t>
            </a:fld>
            <a:endParaRPr lang="en-GB" dirty="0"/>
          </a:p>
        </p:txBody>
      </p:sp>
    </p:spTree>
    <p:extLst>
      <p:ext uri="{BB962C8B-B14F-4D97-AF65-F5344CB8AC3E}">
        <p14:creationId xmlns:p14="http://schemas.microsoft.com/office/powerpoint/2010/main" val="37739033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8000" y="468000"/>
            <a:ext cx="6666917" cy="900000"/>
          </a:xfrm>
        </p:spPr>
        <p:txBody>
          <a:bodyPr/>
          <a:lstStyle/>
          <a:p>
            <a:r>
              <a:rPr lang="en-GB" dirty="0"/>
              <a:t>Building in validity</a:t>
            </a:r>
          </a:p>
        </p:txBody>
      </p:sp>
      <p:sp>
        <p:nvSpPr>
          <p:cNvPr id="3" name="Content Placeholder 2"/>
          <p:cNvSpPr>
            <a:spLocks noGrp="1"/>
          </p:cNvSpPr>
          <p:nvPr>
            <p:ph idx="4294967295"/>
          </p:nvPr>
        </p:nvSpPr>
        <p:spPr>
          <a:xfrm>
            <a:off x="468000" y="1656000"/>
            <a:ext cx="8138976" cy="4428000"/>
          </a:xfrm>
        </p:spPr>
        <p:txBody>
          <a:bodyPr/>
          <a:lstStyle/>
          <a:p>
            <a:r>
              <a:rPr lang="en-GB" dirty="0"/>
              <a:t>When designing assessments we should ensure that:</a:t>
            </a:r>
          </a:p>
          <a:p>
            <a:pPr marL="342900" indent="-342900">
              <a:buFont typeface="Arial" panose="020B0604020202020204" pitchFamily="34" charset="0"/>
              <a:buChar char="•"/>
            </a:pPr>
            <a:r>
              <a:rPr lang="en-GB" dirty="0"/>
              <a:t>the purpose is clear</a:t>
            </a:r>
          </a:p>
          <a:p>
            <a:pPr marL="342900" indent="-342900">
              <a:buFont typeface="Arial" panose="020B0604020202020204" pitchFamily="34" charset="0"/>
              <a:buChar char="•"/>
            </a:pPr>
            <a:r>
              <a:rPr lang="en-GB" dirty="0"/>
              <a:t>everyone understands how results will be used</a:t>
            </a:r>
          </a:p>
          <a:p>
            <a:pPr marL="342900" indent="-342900">
              <a:buFont typeface="Arial" panose="020B0604020202020204" pitchFamily="34" charset="0"/>
              <a:buChar char="•"/>
            </a:pPr>
            <a:r>
              <a:rPr lang="en-GB" dirty="0"/>
              <a:t>assessment is linked to curriculum units and specific learning objectives</a:t>
            </a:r>
          </a:p>
          <a:p>
            <a:pPr marL="342900" indent="-342900">
              <a:buFont typeface="Arial" panose="020B0604020202020204" pitchFamily="34" charset="0"/>
              <a:buChar char="•"/>
            </a:pPr>
            <a:r>
              <a:rPr lang="en-GB" dirty="0"/>
              <a:t>your students are interpreting your assessment items in the way that you meant for them to be interpreted</a:t>
            </a:r>
          </a:p>
          <a:p>
            <a:pPr marL="342900" indent="-342900">
              <a:buFont typeface="Arial" panose="020B0604020202020204" pitchFamily="34" charset="0"/>
              <a:buChar char="•"/>
            </a:pPr>
            <a:r>
              <a:rPr lang="en-GB" dirty="0"/>
              <a:t>questions are fair for </a:t>
            </a:r>
            <a:r>
              <a:rPr lang="en-GB" u="sng" dirty="0"/>
              <a:t>all</a:t>
            </a:r>
            <a:r>
              <a:rPr lang="en-GB" dirty="0"/>
              <a:t> students i.e. not biased</a:t>
            </a:r>
          </a:p>
          <a:p>
            <a:pPr marL="342900" indent="-342900">
              <a:buFont typeface="Arial" panose="020B0604020202020204" pitchFamily="34" charset="0"/>
              <a:buChar char="•"/>
            </a:pPr>
            <a:r>
              <a:rPr lang="en-GB" dirty="0"/>
              <a:t>marking guidance contains clear criteria by which to judge responses   </a:t>
            </a:r>
          </a:p>
          <a:p>
            <a:pPr marL="342900" indent="-342900">
              <a:buFont typeface="Arial" panose="020B0604020202020204" pitchFamily="34" charset="0"/>
              <a:buChar char="•"/>
            </a:pPr>
            <a:endParaRPr lang="en-GB" dirty="0"/>
          </a:p>
        </p:txBody>
      </p:sp>
      <p:sp>
        <p:nvSpPr>
          <p:cNvPr id="4" name="Footer Placeholder 3"/>
          <p:cNvSpPr>
            <a:spLocks noGrp="1"/>
          </p:cNvSpPr>
          <p:nvPr>
            <p:ph type="ftr" sz="quarter" idx="3"/>
          </p:nvPr>
        </p:nvSpPr>
        <p:spPr>
          <a:xfrm>
            <a:off x="468000" y="6480000"/>
            <a:ext cx="5486400" cy="252000"/>
          </a:xfrm>
        </p:spPr>
        <p:txBody>
          <a:bodyPr/>
          <a:lstStyle/>
          <a:p>
            <a:r>
              <a:rPr lang="en-GB"/>
              <a:t>Restricted</a:t>
            </a:r>
            <a:endParaRPr lang="en-GB" dirty="0"/>
          </a:p>
        </p:txBody>
      </p:sp>
      <p:sp>
        <p:nvSpPr>
          <p:cNvPr id="5" name="Slide Number Placeholder 4"/>
          <p:cNvSpPr>
            <a:spLocks noGrp="1"/>
          </p:cNvSpPr>
          <p:nvPr>
            <p:ph type="sldNum" sz="quarter" idx="4"/>
          </p:nvPr>
        </p:nvSpPr>
        <p:spPr>
          <a:xfrm>
            <a:off x="8172000" y="6480000"/>
            <a:ext cx="506976" cy="252000"/>
          </a:xfrm>
        </p:spPr>
        <p:txBody>
          <a:bodyPr/>
          <a:lstStyle/>
          <a:p>
            <a:fld id="{1608FF17-83F6-4320-ABB9-493BD2F5E45E}" type="slidenum">
              <a:rPr lang="en-GB" smtClean="0"/>
              <a:pPr/>
              <a:t>9</a:t>
            </a:fld>
            <a:endParaRPr lang="en-GB" dirty="0"/>
          </a:p>
        </p:txBody>
      </p:sp>
    </p:spTree>
    <p:extLst>
      <p:ext uri="{BB962C8B-B14F-4D97-AF65-F5344CB8AC3E}">
        <p14:creationId xmlns:p14="http://schemas.microsoft.com/office/powerpoint/2010/main" val="1490643318"/>
      </p:ext>
    </p:extLst>
  </p:cSld>
  <p:clrMapOvr>
    <a:masterClrMapping/>
  </p:clrMapOvr>
</p:sld>
</file>

<file path=ppt/theme/theme1.xml><?xml version="1.0" encoding="utf-8"?>
<a:theme xmlns:a="http://schemas.openxmlformats.org/drawingml/2006/main" name="Office Theme">
  <a:themeElements>
    <a:clrScheme name="NFER Theme Colours">
      <a:dk1>
        <a:sysClr val="windowText" lastClr="000000"/>
      </a:dk1>
      <a:lt1>
        <a:sysClr val="window" lastClr="FFFFFF"/>
      </a:lt1>
      <a:dk2>
        <a:srgbClr val="3C3C3B"/>
      </a:dk2>
      <a:lt2>
        <a:srgbClr val="CACBCC"/>
      </a:lt2>
      <a:accent1>
        <a:srgbClr val="95569E"/>
      </a:accent1>
      <a:accent2>
        <a:srgbClr val="3EAD5C"/>
      </a:accent2>
      <a:accent3>
        <a:srgbClr val="00AACA"/>
      </a:accent3>
      <a:accent4>
        <a:srgbClr val="E9425C"/>
      </a:accent4>
      <a:accent5>
        <a:srgbClr val="F3953F"/>
      </a:accent5>
      <a:accent6>
        <a:srgbClr val="C3D32B"/>
      </a:accent6>
      <a:hlink>
        <a:srgbClr val="000000"/>
      </a:hlink>
      <a:folHlink>
        <a:srgbClr val="A7A8AA"/>
      </a:folHlink>
    </a:clrScheme>
    <a:fontScheme name="NFER Theme Fonts">
      <a:majorFont>
        <a:latin typeface="Arial"/>
        <a:ea typeface=""/>
        <a:cs typeface=""/>
      </a:majorFont>
      <a:minorFont>
        <a:latin typeface="Arial"/>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2"/>
        </a:solidFill>
        <a:ln>
          <a:solidFill>
            <a:schemeClr val="accent2"/>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NFER_Presentation_International [Read-Only]" id="{8C5E3391-1C63-4C2E-B777-6385684C928B}" vid="{DA28824A-306E-4106-B1E5-20BD0728E61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917BE4B911F9AE41BA0FC601C30FA8FA" ma:contentTypeVersion="1" ma:contentTypeDescription="Create a new document." ma:contentTypeScope="" ma:versionID="8b0d123980221e2bb94440191b98bbeb">
  <xsd:schema xmlns:xsd="http://www.w3.org/2001/XMLSchema" xmlns:xs="http://www.w3.org/2001/XMLSchema" xmlns:p="http://schemas.microsoft.com/office/2006/metadata/properties" xmlns:ns2="ec1b7740-8e62-4669-8af8-11b17589a693" targetNamespace="http://schemas.microsoft.com/office/2006/metadata/properties" ma:root="true" ma:fieldsID="f7ab8c3bb70e15c5593068901e7284cc" ns2:_="">
    <xsd:import namespace="ec1b7740-8e62-4669-8af8-11b17589a693"/>
    <xsd:element name="properties">
      <xsd:complexType>
        <xsd:sequence>
          <xsd:element name="documentManagement">
            <xsd:complexType>
              <xsd:all>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c1b7740-8e62-4669-8af8-11b17589a693"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0033076-9427-45BB-87DA-460EB383A914}">
  <ds:schemaRefs>
    <ds:schemaRef ds:uri="http://schemas.microsoft.com/sharepoint/v3/contenttype/forms"/>
  </ds:schemaRefs>
</ds:datastoreItem>
</file>

<file path=customXml/itemProps2.xml><?xml version="1.0" encoding="utf-8"?>
<ds:datastoreItem xmlns:ds="http://schemas.openxmlformats.org/officeDocument/2006/customXml" ds:itemID="{EDF75B34-8DB1-4761-B1E0-582792607AF1}">
  <ds:schemaRefs>
    <ds:schemaRef ds:uri="http://purl.org/dc/dcmitype/"/>
    <ds:schemaRef ds:uri="http://schemas.microsoft.com/office/infopath/2007/PartnerControls"/>
    <ds:schemaRef ds:uri="http://purl.org/dc/terms/"/>
    <ds:schemaRef ds:uri="http://schemas.microsoft.com/office/2006/documentManagement/types"/>
    <ds:schemaRef ds:uri="http://purl.org/dc/elements/1.1/"/>
    <ds:schemaRef ds:uri="http://schemas.openxmlformats.org/package/2006/metadata/core-properties"/>
    <ds:schemaRef ds:uri="ec1b7740-8e62-4669-8af8-11b17589a693"/>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26D202DA-B6A7-491A-B034-8A08692B4A0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c1b7740-8e62-4669-8af8-11b17589a69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NFER_Presentation_International (1)</Template>
  <TotalTime>644</TotalTime>
  <Words>1556</Words>
  <Application>Microsoft Office PowerPoint</Application>
  <PresentationFormat>On-screen Show (4:3)</PresentationFormat>
  <Paragraphs>146</Paragraphs>
  <Slides>11</Slides>
  <Notes>11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Gadugi</vt:lpstr>
      <vt:lpstr>Office Theme</vt:lpstr>
      <vt:lpstr>Assessment principles</vt:lpstr>
      <vt:lpstr>Assessment principles</vt:lpstr>
      <vt:lpstr>Reliability</vt:lpstr>
      <vt:lpstr>Reliability</vt:lpstr>
      <vt:lpstr>Reliability</vt:lpstr>
      <vt:lpstr>Internal factors affecting reliability</vt:lpstr>
      <vt:lpstr>Validity</vt:lpstr>
      <vt:lpstr>What is a valid test?</vt:lpstr>
      <vt:lpstr>Building in validity</vt:lpstr>
      <vt:lpstr>Manageability</vt:lpstr>
      <vt:lpstr>Balancing the big three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Heading over one  or two lines</dc:title>
  <dc:creator>Simcock, David</dc:creator>
  <cp:lastModifiedBy>Family Wriberg</cp:lastModifiedBy>
  <cp:revision>46</cp:revision>
  <cp:lastPrinted>2019-02-22T18:11:14Z</cp:lastPrinted>
  <dcterms:created xsi:type="dcterms:W3CDTF">2019-02-13T10:26:49Z</dcterms:created>
  <dcterms:modified xsi:type="dcterms:W3CDTF">2019-02-28T10:02:46Z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0x010100917BE4B911F9AE41BA0FC601C30FA8FA</vt:lpwstr>
  </property>
  <property fmtid="{D5CDD505-2E9C-101B-9397-08002B2CF9AE}" pid="3" name="Order">
    <vt:r8>45900</vt:r8>
  </property>
  <property fmtid="{D5CDD505-2E9C-101B-9397-08002B2CF9AE}" pid="4" name="xd_ProgID">
    <vt:lpwstr/>
  </property>
  <property fmtid="{D5CDD505-2E9C-101B-9397-08002B2CF9AE}" pid="5" name="TemplateUrl">
    <vt:lpwstr/>
  </property>
</Properties>
</file>