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handoutMasterIdLst>
    <p:handoutMasterId r:id="rId13"/>
  </p:handoutMasterIdLst>
  <p:sldIdLst>
    <p:sldId id="258" r:id="rId5"/>
    <p:sldId id="264" r:id="rId6"/>
    <p:sldId id="265" r:id="rId7"/>
    <p:sldId id="268" r:id="rId8"/>
    <p:sldId id="266" r:id="rId9"/>
    <p:sldId id="269" r:id="rId10"/>
    <p:sldId id="263" r:id="rId11"/>
  </p:sldIdLst>
  <p:sldSz cx="9144000" cy="6858000" type="screen4x3"/>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65306" autoAdjust="0"/>
  </p:normalViewPr>
  <p:slideViewPr>
    <p:cSldViewPr snapToGrid="0">
      <p:cViewPr varScale="1">
        <p:scale>
          <a:sx n="43" d="100"/>
          <a:sy n="43" d="100"/>
        </p:scale>
        <p:origin x="2028" y="54"/>
      </p:cViewPr>
      <p:guideLst/>
    </p:cSldViewPr>
  </p:slideViewPr>
  <p:notesTextViewPr>
    <p:cViewPr>
      <p:scale>
        <a:sx n="1" d="1"/>
        <a:sy n="1" d="1"/>
      </p:scale>
      <p:origin x="0" y="0"/>
    </p:cViewPr>
  </p:notesTextViewPr>
  <p:notesViewPr>
    <p:cSldViewPr snapToGrid="0">
      <p:cViewPr varScale="1">
        <p:scale>
          <a:sx n="49" d="100"/>
          <a:sy n="49" d="100"/>
        </p:scale>
        <p:origin x="214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4EAB07-1A91-48C4-8328-BB6A6877152D}"/>
              </a:ext>
            </a:extLst>
          </p:cNvPr>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4" name="Footer Placeholder 3">
            <a:extLst>
              <a:ext uri="{FF2B5EF4-FFF2-40B4-BE49-F238E27FC236}">
                <a16:creationId xmlns:a16="http://schemas.microsoft.com/office/drawing/2014/main" id="{D5285F8C-046B-4565-8954-0C4A3C790EFB}"/>
              </a:ext>
            </a:extLst>
          </p:cNvPr>
          <p:cNvSpPr>
            <a:spLocks noGrp="1"/>
          </p:cNvSpPr>
          <p:nvPr>
            <p:ph type="ftr" sz="quarter" idx="2"/>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6F768E4C-972B-4D45-97E4-96EA5329086B}"/>
              </a:ext>
            </a:extLst>
          </p:cNvPr>
          <p:cNvSpPr>
            <a:spLocks noGrp="1"/>
          </p:cNvSpPr>
          <p:nvPr>
            <p:ph type="sldNum" sz="quarter" idx="3"/>
          </p:nvPr>
        </p:nvSpPr>
        <p:spPr>
          <a:xfrm>
            <a:off x="3901698" y="9517547"/>
            <a:ext cx="2984871" cy="502754"/>
          </a:xfrm>
          <a:prstGeom prst="rect">
            <a:avLst/>
          </a:prstGeom>
        </p:spPr>
        <p:txBody>
          <a:bodyPr vert="horz" lIns="96616" tIns="48308" rIns="96616" bIns="48308" rtlCol="0" anchor="b"/>
          <a:lstStyle>
            <a:lvl1pPr algn="r">
              <a:defRPr sz="1300"/>
            </a:lvl1pPr>
          </a:lstStyle>
          <a:p>
            <a:fld id="{5C86E3AD-7A7C-4383-8436-6CAD2F08CAA2}" type="slidenum">
              <a:rPr lang="en-GB" smtClean="0"/>
              <a:t>‹#›</a:t>
            </a:fld>
            <a:endParaRPr lang="en-GB"/>
          </a:p>
        </p:txBody>
      </p:sp>
    </p:spTree>
    <p:extLst>
      <p:ext uri="{BB962C8B-B14F-4D97-AF65-F5344CB8AC3E}">
        <p14:creationId xmlns:p14="http://schemas.microsoft.com/office/powerpoint/2010/main" val="4245702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56F4F00D-A1F1-4AAD-8E87-FD06BF5A472B}" type="datetimeFigureOut">
              <a:rPr lang="en-GB" smtClean="0"/>
              <a:t>28/02/2019</a:t>
            </a:fld>
            <a:endParaRPr lang="en-GB"/>
          </a:p>
        </p:txBody>
      </p:sp>
      <p:sp>
        <p:nvSpPr>
          <p:cNvPr id="4" name="Slide Image Placeholder 3"/>
          <p:cNvSpPr>
            <a:spLocks noGrp="1" noRot="1" noChangeAspect="1"/>
          </p:cNvSpPr>
          <p:nvPr>
            <p:ph type="sldImg" idx="2"/>
          </p:nvPr>
        </p:nvSpPr>
        <p:spPr>
          <a:xfrm>
            <a:off x="1190625" y="1252538"/>
            <a:ext cx="4506913" cy="3381375"/>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E64F0672-232E-4C5B-A17C-18881AD76DE1}" type="slidenum">
              <a:rPr lang="en-GB" smtClean="0"/>
              <a:t>‹#›</a:t>
            </a:fld>
            <a:endParaRPr lang="en-GB"/>
          </a:p>
        </p:txBody>
      </p:sp>
    </p:spTree>
    <p:extLst>
      <p:ext uri="{BB962C8B-B14F-4D97-AF65-F5344CB8AC3E}">
        <p14:creationId xmlns:p14="http://schemas.microsoft.com/office/powerpoint/2010/main" val="225686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defTabSz="966155">
              <a:buFont typeface="Arial" panose="020B0604020202020204" pitchFamily="34" charset="0"/>
              <a:buChar char="•"/>
              <a:defRPr/>
            </a:pPr>
            <a:endParaRPr lang="en-GB" dirty="0"/>
          </a:p>
          <a:p>
            <a:pPr marL="181154" indent="-181154">
              <a:buFont typeface="Arial" panose="020B0604020202020204" pitchFamily="34" charset="0"/>
              <a:buChar char="•"/>
            </a:pPr>
            <a:r>
              <a:rPr lang="en-GB" dirty="0"/>
              <a:t>So far we have mainly focused on writing questions, but the task you have been set is to write tests.</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 These are some of the key features of a good question, but what makes a good test? </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How might it be possible to have written nine good questions that meet all of these criteria but when you put them together they would not add up to a good test?</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 Could say that a test is like a cake and the questions are the ingredients. If you have a key ingredient missing, or you add too much of one and not enough of another, or mix them in the wrong order the cake will be spoiled.</a:t>
            </a:r>
          </a:p>
          <a:p>
            <a:pPr marL="181154" indent="-181154">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1</a:t>
            </a:fld>
            <a:endParaRPr lang="en-GB"/>
          </a:p>
        </p:txBody>
      </p:sp>
    </p:spTree>
    <p:extLst>
      <p:ext uri="{BB962C8B-B14F-4D97-AF65-F5344CB8AC3E}">
        <p14:creationId xmlns:p14="http://schemas.microsoft.com/office/powerpoint/2010/main" val="3797834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Set the question- give ten minutes to discuss</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Take feedback from groups, one key point per table</a:t>
            </a:r>
          </a:p>
        </p:txBody>
      </p:sp>
      <p:sp>
        <p:nvSpPr>
          <p:cNvPr id="4" name="Slide Number Placeholder 3"/>
          <p:cNvSpPr>
            <a:spLocks noGrp="1"/>
          </p:cNvSpPr>
          <p:nvPr>
            <p:ph type="sldNum" sz="quarter" idx="5"/>
          </p:nvPr>
        </p:nvSpPr>
        <p:spPr/>
        <p:txBody>
          <a:bodyPr/>
          <a:lstStyle/>
          <a:p>
            <a:fld id="{E64F0672-232E-4C5B-A17C-18881AD76DE1}" type="slidenum">
              <a:rPr lang="en-GB" smtClean="0"/>
              <a:t>2</a:t>
            </a:fld>
            <a:endParaRPr lang="en-GB"/>
          </a:p>
        </p:txBody>
      </p:sp>
    </p:spTree>
    <p:extLst>
      <p:ext uri="{BB962C8B-B14F-4D97-AF65-F5344CB8AC3E}">
        <p14:creationId xmlns:p14="http://schemas.microsoft.com/office/powerpoint/2010/main" val="2992800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b="1" dirty="0"/>
              <a:t>Does it test the whole unit? </a:t>
            </a:r>
            <a:r>
              <a:rPr lang="en-GB" dirty="0"/>
              <a:t>Imagine in Computer science you were writing a test on Boolean algebra and logic gates. You could have nine questions that were excellent individually, but if they are all on Boolean algebra and there are none on logic gates then it’s not a good test of the unit. Remember, the test as a whole should address the assessment criteria for the unit – when you have constructed your test, check what the questions add up to. Do they tell you enough about the whole of the assessment criteria? If there are too many learning objectives to assess in nine or ten questions, have you asked questions on the most important ones?</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b="1" dirty="0"/>
              <a:t>Is the test balanced? </a:t>
            </a:r>
            <a:r>
              <a:rPr lang="en-GB" dirty="0"/>
              <a:t>While all the key parts of a unit should be represented by questions in the test it doesn’t necessarily mean that if there are two main themes, ideas or concepts in the unit that there should be even numbers of questions or marks. For example, if one of the areas of the unit is more important than the other or has more learning objectives then it is fine to have more questions on it. Remember, we suggested ticking off the leaning objectives in a unit as you wrote questions for them. Use this to help check you have covered the most important points or if there are gaps.</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b="1" dirty="0"/>
              <a:t>Is the test at an appropriate level of difficulty? </a:t>
            </a:r>
            <a:r>
              <a:rPr lang="en-GB" b="0" dirty="0"/>
              <a:t>It may sound obvious, but a test made up of questions that nearly all the students can answer, or hardly any of the students can answer won’t give you any useful formative information. There needs to be a variety of demand in the questions across a test so you can see at what point different students start to find the questions difficult</a:t>
            </a:r>
            <a:r>
              <a:rPr lang="en-GB" b="0" u="none" dirty="0"/>
              <a:t>. The </a:t>
            </a:r>
            <a:r>
              <a:rPr lang="en-GB" b="0" dirty="0"/>
              <a:t>questions you write should be accessible to all your students, even the less able (this means they should be able to understand what they are asking and attempt them even if they get the answer wrong); but there still needs to be some questions that will challenge the most able students.  One way to monitor this is by checking that the test contains a range of different competences from across the different bands we discussed earlier: Lower (knowledge), Medium (understanding and applying) and Higher (analysing, reviewing and creating)</a:t>
            </a:r>
          </a:p>
          <a:p>
            <a:pPr marL="181154" indent="-181154">
              <a:buFont typeface="Arial" panose="020B0604020202020204" pitchFamily="34" charset="0"/>
              <a:buChar char="•"/>
            </a:pPr>
            <a:endParaRPr lang="en-GB" b="0" dirty="0"/>
          </a:p>
          <a:p>
            <a:pPr marL="181154" indent="-181154">
              <a:buFont typeface="Arial" panose="020B0604020202020204" pitchFamily="34" charset="0"/>
              <a:buChar char="•"/>
            </a:pPr>
            <a:r>
              <a:rPr lang="en-GB" b="1" dirty="0"/>
              <a:t>Does the demand of the questions increase through the test? </a:t>
            </a:r>
            <a:r>
              <a:rPr lang="en-GB" b="0" dirty="0"/>
              <a:t>The order of the questions is important- even though these are formative tests and not high stakes, students may be nervous and unfamiliar with the e-assessment format. We don’t want that to affect the student’s performance so it is best where possible to start with more straightforward questions so they can get used to the format and build their confidence. </a:t>
            </a:r>
            <a:endParaRPr lang="en-GB" b="1" dirty="0"/>
          </a:p>
        </p:txBody>
      </p:sp>
      <p:sp>
        <p:nvSpPr>
          <p:cNvPr id="4" name="Slide Number Placeholder 3"/>
          <p:cNvSpPr>
            <a:spLocks noGrp="1"/>
          </p:cNvSpPr>
          <p:nvPr>
            <p:ph type="sldNum" sz="quarter" idx="5"/>
          </p:nvPr>
        </p:nvSpPr>
        <p:spPr/>
        <p:txBody>
          <a:bodyPr/>
          <a:lstStyle/>
          <a:p>
            <a:fld id="{E64F0672-232E-4C5B-A17C-18881AD76DE1}" type="slidenum">
              <a:rPr lang="en-GB" smtClean="0"/>
              <a:t>3</a:t>
            </a:fld>
            <a:endParaRPr lang="en-GB"/>
          </a:p>
        </p:txBody>
      </p:sp>
    </p:spTree>
    <p:extLst>
      <p:ext uri="{BB962C8B-B14F-4D97-AF65-F5344CB8AC3E}">
        <p14:creationId xmlns:p14="http://schemas.microsoft.com/office/powerpoint/2010/main" val="347918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marR="0" lvl="0" indent="-181154"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t>Are there a range of question formats? </a:t>
            </a:r>
            <a:r>
              <a:rPr lang="en-GB" b="0" dirty="0"/>
              <a:t>We have discussed choosing the best question format to suit what is being assessed- if there isn’t a range then it may be a sign that you are not taking full advantage of the different types available. A variety of question types is also a good way of keeping the students engaged and stopping them guessing (e.g. if you have too many multiple choice questions in a row, they might start looking for patterns – “the last two answers were a, so it can’t be a again this time”.</a:t>
            </a:r>
          </a:p>
          <a:p>
            <a:pPr marL="181154" marR="0" lvl="0" indent="-181154"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t>Are the questions distinct? </a:t>
            </a:r>
            <a:r>
              <a:rPr lang="en-GB" b="0" dirty="0"/>
              <a:t>While it is ok to have several questions on one area of the unit (e.g. in a unit for physics you might have several questions on projectile motion, but they should be assessing different aspects of it – one question projectile motion related to linear and another on projectile motion in vertical components). If questions are too similar they won’t give you any additional formative information- if a student can do one, they can probably do the other, if they can’t do one, they probably can’t do the other. There will be a limited number of questions in the test so we have to make sure they maximise the coverage of the unit and what they tell us about what the student can do and where they need to improve.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Another thing to check when you are putting the test together is questions which may give the answer to another question away- for example If one question asks ‘When was the treaty of Versailles signed?’  you do not want a later question to ask something like ‘When the first world war ended in 1919 with the treaty of Versailles, what were the main outcomes for Germany?- these questions are often called ‘enemies’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t>Do the questions address any of the generic competencies? </a:t>
            </a:r>
            <a:r>
              <a:rPr lang="en-GB" b="0" dirty="0"/>
              <a:t>The generic competences are an important part of the CBC and shouldn’t be forgotten- it’s not possible to assess all of them in an online test (we can only test their co-operation in group work or their lifelong learning over time) but it is possible that questions in the test may give some evidence for communication (can they use appropriate language and relevant vocabulary); research (can they use information to answer questions); Creativity (use imagination and generate new ideas) or critical or problem </a:t>
            </a:r>
            <a:r>
              <a:rPr lang="en-GB" b="0"/>
              <a:t>solving skills.</a:t>
            </a:r>
            <a:endParaRPr lang="en-GB" b="1"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Remember- no matter how good the individual questions are, if they are not selected and sequenced appropriately or don’t cover the most important parts of the unit they will lead to a poor test.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 When writing a question, you should be asking yourself- what does this contribute to the test as a whole? What information will it give me that I can use formatively?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 When constructing the test you should be asking yourself- what do the questions add up to? Do they adequately reflect the unit and its assessment criteria?</a:t>
            </a:r>
            <a:endParaRPr lang="en-GB" b="1" dirty="0"/>
          </a:p>
          <a:p>
            <a:pPr marL="181154" indent="-181154">
              <a:buFont typeface="Arial" panose="020B0604020202020204" pitchFamily="34" charset="0"/>
              <a:buChar char="•"/>
            </a:pPr>
            <a:endParaRPr lang="en-GB" b="1" dirty="0"/>
          </a:p>
        </p:txBody>
      </p:sp>
      <p:sp>
        <p:nvSpPr>
          <p:cNvPr id="4" name="Slide Number Placeholder 3"/>
          <p:cNvSpPr>
            <a:spLocks noGrp="1"/>
          </p:cNvSpPr>
          <p:nvPr>
            <p:ph type="sldNum" sz="quarter" idx="5"/>
          </p:nvPr>
        </p:nvSpPr>
        <p:spPr/>
        <p:txBody>
          <a:bodyPr/>
          <a:lstStyle/>
          <a:p>
            <a:fld id="{E64F0672-232E-4C5B-A17C-18881AD76DE1}" type="slidenum">
              <a:rPr lang="en-GB" smtClean="0"/>
              <a:t>4</a:t>
            </a:fld>
            <a:endParaRPr lang="en-GB"/>
          </a:p>
        </p:txBody>
      </p:sp>
    </p:spTree>
    <p:extLst>
      <p:ext uri="{BB962C8B-B14F-4D97-AF65-F5344CB8AC3E}">
        <p14:creationId xmlns:p14="http://schemas.microsoft.com/office/powerpoint/2010/main" val="2130537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Introduce task – ask them to review what the questions they have already written in the light of what we have discussed</a:t>
            </a:r>
          </a:p>
          <a:p>
            <a:pPr marL="171450" indent="-171450">
              <a:buFont typeface="Arial" panose="020B0604020202020204" pitchFamily="34" charset="0"/>
              <a:buChar char="•"/>
            </a:pPr>
            <a:r>
              <a:rPr lang="en-GB" dirty="0"/>
              <a:t>Make a note of any gaps and use it to plan what  </a:t>
            </a:r>
          </a:p>
          <a:p>
            <a:pPr marL="171450" indent="-171450">
              <a:buFont typeface="Arial" panose="020B0604020202020204" pitchFamily="34" charset="0"/>
              <a:buChar char="•"/>
            </a:pPr>
            <a:r>
              <a:rPr lang="en-GB" dirty="0"/>
              <a:t>May be they can address several gaps by writing a single question- for example if most the questions you have written so far have been lower competence and using the multiple choice format, you might want to find a learning objective that you haven’t covered yet and write a medium competence matching question or a higher competence open question that assesses that learning objective. NB. Give a word of warning – make sure that the question format and competence fits the learning objective, don’t try to twist it to fill a gap.</a:t>
            </a:r>
          </a:p>
        </p:txBody>
      </p:sp>
      <p:sp>
        <p:nvSpPr>
          <p:cNvPr id="4" name="Slide Number Placeholder 3"/>
          <p:cNvSpPr>
            <a:spLocks noGrp="1"/>
          </p:cNvSpPr>
          <p:nvPr>
            <p:ph type="sldNum" sz="quarter" idx="5"/>
          </p:nvPr>
        </p:nvSpPr>
        <p:spPr/>
        <p:txBody>
          <a:bodyPr/>
          <a:lstStyle/>
          <a:p>
            <a:fld id="{E64F0672-232E-4C5B-A17C-18881AD76DE1}" type="slidenum">
              <a:rPr lang="en-GB" smtClean="0"/>
              <a:t>5</a:t>
            </a:fld>
            <a:endParaRPr lang="en-GB"/>
          </a:p>
        </p:txBody>
      </p:sp>
    </p:spTree>
    <p:extLst>
      <p:ext uri="{BB962C8B-B14F-4D97-AF65-F5344CB8AC3E}">
        <p14:creationId xmlns:p14="http://schemas.microsoft.com/office/powerpoint/2010/main" val="1688660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endParaRPr lang="en-GB" b="1" dirty="0"/>
          </a:p>
        </p:txBody>
      </p:sp>
      <p:sp>
        <p:nvSpPr>
          <p:cNvPr id="4" name="Slide Number Placeholder 3"/>
          <p:cNvSpPr>
            <a:spLocks noGrp="1"/>
          </p:cNvSpPr>
          <p:nvPr>
            <p:ph type="sldNum" sz="quarter" idx="5"/>
          </p:nvPr>
        </p:nvSpPr>
        <p:spPr/>
        <p:txBody>
          <a:bodyPr/>
          <a:lstStyle/>
          <a:p>
            <a:fld id="{E64F0672-232E-4C5B-A17C-18881AD76DE1}" type="slidenum">
              <a:rPr lang="en-GB" smtClean="0"/>
              <a:t>6</a:t>
            </a:fld>
            <a:endParaRPr lang="en-GB"/>
          </a:p>
        </p:txBody>
      </p:sp>
    </p:spTree>
    <p:extLst>
      <p:ext uri="{BB962C8B-B14F-4D97-AF65-F5344CB8AC3E}">
        <p14:creationId xmlns:p14="http://schemas.microsoft.com/office/powerpoint/2010/main" val="2542443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64F0672-232E-4C5B-A17C-18881AD76DE1}" type="slidenum">
              <a:rPr lang="en-GB" smtClean="0"/>
              <a:t>7</a:t>
            </a:fld>
            <a:endParaRPr lang="en-GB"/>
          </a:p>
        </p:txBody>
      </p:sp>
    </p:spTree>
    <p:extLst>
      <p:ext uri="{BB962C8B-B14F-4D97-AF65-F5344CB8AC3E}">
        <p14:creationId xmlns:p14="http://schemas.microsoft.com/office/powerpoint/2010/main" val="37785107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A close up of a sign&#10;&#10;Description generated with very high confidence">
            <a:extLst>
              <a:ext uri="{FF2B5EF4-FFF2-40B4-BE49-F238E27FC236}">
                <a16:creationId xmlns:a16="http://schemas.microsoft.com/office/drawing/2014/main" id="{10BD3771-2762-4ABF-AD6D-DD5265F8C6F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grpSp>
        <p:nvGrpSpPr>
          <p:cNvPr id="4" name="Group 3">
            <a:extLst>
              <a:ext uri="{FF2B5EF4-FFF2-40B4-BE49-F238E27FC236}">
                <a16:creationId xmlns:a16="http://schemas.microsoft.com/office/drawing/2014/main" id="{CB86FC03-CC7A-49B6-8E9A-A0AE5B45E5D1}"/>
              </a:ext>
            </a:extLst>
          </p:cNvPr>
          <p:cNvGrpSpPr/>
          <p:nvPr userDrawn="1"/>
        </p:nvGrpSpPr>
        <p:grpSpPr>
          <a:xfrm>
            <a:off x="6739689" y="3624724"/>
            <a:ext cx="1972311" cy="2260600"/>
            <a:chOff x="6739689" y="3624724"/>
            <a:chExt cx="1972311" cy="2260600"/>
          </a:xfrm>
        </p:grpSpPr>
        <p:sp>
          <p:nvSpPr>
            <p:cNvPr id="22" name="Oval 21">
              <a:extLst>
                <a:ext uri="{FF2B5EF4-FFF2-40B4-BE49-F238E27FC236}">
                  <a16:creationId xmlns:a16="http://schemas.microsoft.com/office/drawing/2014/main" id="{8F5952BC-6C1B-4BDD-91B5-B8D4D713CF04}"/>
                </a:ext>
              </a:extLst>
            </p:cNvPr>
            <p:cNvSpPr/>
            <p:nvPr userDrawn="1"/>
          </p:nvSpPr>
          <p:spPr>
            <a:xfrm>
              <a:off x="6739689" y="362472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7565D552-A246-40F6-9CD6-F0C29BA9F8DB}"/>
                </a:ext>
              </a:extLst>
            </p:cNvPr>
            <p:cNvSpPr/>
            <p:nvPr userDrawn="1"/>
          </p:nvSpPr>
          <p:spPr>
            <a:xfrm>
              <a:off x="7431525" y="4042642"/>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523BB731-0F13-49F8-8AEE-84900E758FD4}"/>
                </a:ext>
              </a:extLst>
            </p:cNvPr>
            <p:cNvSpPr/>
            <p:nvPr userDrawn="1"/>
          </p:nvSpPr>
          <p:spPr>
            <a:xfrm>
              <a:off x="8136413" y="4473619"/>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F5292E9B-34DD-4672-A526-2EA2259C43ED}"/>
                </a:ext>
              </a:extLst>
            </p:cNvPr>
            <p:cNvSpPr/>
            <p:nvPr userDrawn="1"/>
          </p:nvSpPr>
          <p:spPr>
            <a:xfrm>
              <a:off x="6739689" y="4473619"/>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7F9325D3-CE9C-4282-980B-3E044137A762}"/>
                </a:ext>
              </a:extLst>
            </p:cNvPr>
            <p:cNvSpPr/>
            <p:nvPr userDrawn="1"/>
          </p:nvSpPr>
          <p:spPr>
            <a:xfrm>
              <a:off x="7444578" y="4891537"/>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D41AF343-1E3E-4E79-912C-FD5C246E26FC}"/>
                </a:ext>
              </a:extLst>
            </p:cNvPr>
            <p:cNvSpPr/>
            <p:nvPr userDrawn="1"/>
          </p:nvSpPr>
          <p:spPr>
            <a:xfrm>
              <a:off x="6739689" y="530945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8" name="Text Placeholder 7">
            <a:extLst>
              <a:ext uri="{FF2B5EF4-FFF2-40B4-BE49-F238E27FC236}">
                <a16:creationId xmlns:a16="http://schemas.microsoft.com/office/drawing/2014/main" id="{B408FF0F-97FA-4964-BCA6-FC0BF8322C49}"/>
              </a:ext>
            </a:extLst>
          </p:cNvPr>
          <p:cNvSpPr>
            <a:spLocks noGrp="1"/>
          </p:cNvSpPr>
          <p:nvPr userDrawn="1">
            <p:ph type="body" sz="quarter" idx="10" hasCustomPrompt="1"/>
          </p:nvPr>
        </p:nvSpPr>
        <p:spPr>
          <a:xfrm>
            <a:off x="468000" y="1803103"/>
            <a:ext cx="8204120" cy="1053177"/>
          </a:xfrm>
        </p:spPr>
        <p:txBody>
          <a:bodyPr>
            <a:noAutofit/>
          </a:bodyPr>
          <a:lstStyle>
            <a:lvl1pPr>
              <a:lnSpc>
                <a:spcPts val="4000"/>
              </a:lnSpc>
              <a:spcAft>
                <a:spcPts val="0"/>
              </a:spcAft>
              <a:defRPr sz="3600" b="1">
                <a:solidFill>
                  <a:schemeClr val="accent2"/>
                </a:solidFill>
              </a:defRPr>
            </a:lvl1pPr>
            <a:lvl2pPr>
              <a:lnSpc>
                <a:spcPts val="4000"/>
              </a:lnSpc>
              <a:spcAft>
                <a:spcPts val="0"/>
              </a:spcAft>
              <a:defRPr sz="3600" b="1">
                <a:solidFill>
                  <a:schemeClr val="accent1"/>
                </a:solidFill>
              </a:defRPr>
            </a:lvl2pPr>
          </a:lstStyle>
          <a:p>
            <a:r>
              <a:rPr lang="en-GB" dirty="0"/>
              <a:t>Title here over one</a:t>
            </a:r>
          </a:p>
          <a:p>
            <a:r>
              <a:rPr lang="en-GB" dirty="0"/>
              <a:t>or two lines</a:t>
            </a:r>
          </a:p>
        </p:txBody>
      </p:sp>
      <p:cxnSp>
        <p:nvCxnSpPr>
          <p:cNvPr id="23" name="Straight Connector 22">
            <a:extLst>
              <a:ext uri="{FF2B5EF4-FFF2-40B4-BE49-F238E27FC236}">
                <a16:creationId xmlns:a16="http://schemas.microsoft.com/office/drawing/2014/main" id="{5C2936E9-F440-4AB1-9E3C-36C9A1E2B6B6}"/>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B395CD20-C764-4A8B-87FB-AA7A0C010FD2}"/>
              </a:ext>
            </a:extLst>
          </p:cNvPr>
          <p:cNvSpPr>
            <a:spLocks noGrp="1"/>
          </p:cNvSpPr>
          <p:nvPr userDrawn="1">
            <p:ph type="body" sz="quarter" idx="11" hasCustomPrompt="1"/>
          </p:nvPr>
        </p:nvSpPr>
        <p:spPr>
          <a:xfrm>
            <a:off x="468000" y="4718199"/>
            <a:ext cx="6142332" cy="1167125"/>
          </a:xfrm>
        </p:spPr>
        <p:txBody>
          <a:bodyPr>
            <a:normAutofit/>
          </a:bodyPr>
          <a:lstStyle>
            <a:lvl1pPr>
              <a:lnSpc>
                <a:spcPts val="2000"/>
              </a:lnSpc>
              <a:spcAft>
                <a:spcPts val="0"/>
              </a:spcAft>
              <a:defRPr sz="2000" b="0">
                <a:solidFill>
                  <a:schemeClr val="tx1"/>
                </a:solidFill>
              </a:defRPr>
            </a:lvl1pPr>
            <a:lvl2pPr>
              <a:lnSpc>
                <a:spcPts val="3600"/>
              </a:lnSpc>
              <a:spcBef>
                <a:spcPts val="1200"/>
              </a:spcBef>
              <a:spcAft>
                <a:spcPts val="0"/>
              </a:spcAft>
              <a:defRPr sz="2600" b="1">
                <a:solidFill>
                  <a:schemeClr val="tx1"/>
                </a:solidFill>
              </a:defRPr>
            </a:lvl2pPr>
          </a:lstStyle>
          <a:p>
            <a:r>
              <a:rPr lang="en-GB" dirty="0"/>
              <a:t>Presenter/Author</a:t>
            </a:r>
          </a:p>
        </p:txBody>
      </p:sp>
      <p:cxnSp>
        <p:nvCxnSpPr>
          <p:cNvPr id="18" name="Straight Connector 17">
            <a:extLst>
              <a:ext uri="{FF2B5EF4-FFF2-40B4-BE49-F238E27FC236}">
                <a16:creationId xmlns:a16="http://schemas.microsoft.com/office/drawing/2014/main" id="{21A33F50-9C33-47CB-9A70-ED813DE59BD2}"/>
              </a:ext>
            </a:extLst>
          </p:cNvPr>
          <p:cNvCxnSpPr/>
          <p:nvPr userDrawn="1"/>
        </p:nvCxnSpPr>
        <p:spPr>
          <a:xfrm>
            <a:off x="468000" y="2919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8FA699B-B65A-4A3A-8FA6-D7DB88EC629D}"/>
              </a:ext>
            </a:extLst>
          </p:cNvPr>
          <p:cNvCxnSpPr/>
          <p:nvPr userDrawn="1"/>
        </p:nvCxnSpPr>
        <p:spPr>
          <a:xfrm>
            <a:off x="468000" y="1691149"/>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20" name="Text Placeholder 7">
            <a:extLst>
              <a:ext uri="{FF2B5EF4-FFF2-40B4-BE49-F238E27FC236}">
                <a16:creationId xmlns:a16="http://schemas.microsoft.com/office/drawing/2014/main" id="{9B83ADF7-C4D0-4E8B-9038-81921E708BC8}"/>
              </a:ext>
            </a:extLst>
          </p:cNvPr>
          <p:cNvSpPr>
            <a:spLocks noGrp="1"/>
          </p:cNvSpPr>
          <p:nvPr userDrawn="1">
            <p:ph type="body" sz="quarter" idx="12" hasCustomPrompt="1"/>
          </p:nvPr>
        </p:nvSpPr>
        <p:spPr>
          <a:xfrm>
            <a:off x="468000" y="3340970"/>
            <a:ext cx="6142332" cy="1053177"/>
          </a:xfrm>
        </p:spPr>
        <p:txBody>
          <a:bodyPr>
            <a:noAutofit/>
          </a:bodyPr>
          <a:lstStyle>
            <a:lvl1pPr>
              <a:lnSpc>
                <a:spcPts val="2800"/>
              </a:lnSpc>
              <a:spcAft>
                <a:spcPts val="0"/>
              </a:spcAft>
              <a:defRPr sz="2800" b="1">
                <a:solidFill>
                  <a:schemeClr val="tx1"/>
                </a:solidFill>
              </a:defRPr>
            </a:lvl1pPr>
            <a:lvl2pPr>
              <a:lnSpc>
                <a:spcPts val="4000"/>
              </a:lnSpc>
              <a:spcAft>
                <a:spcPts val="0"/>
              </a:spcAft>
              <a:defRPr sz="3600" b="1">
                <a:solidFill>
                  <a:schemeClr val="accent1"/>
                </a:solidFill>
              </a:defRPr>
            </a:lvl2pPr>
          </a:lstStyle>
          <a:p>
            <a:r>
              <a:rPr lang="en-GB" dirty="0"/>
              <a:t>Subtitle here</a:t>
            </a:r>
          </a:p>
        </p:txBody>
      </p:sp>
      <p:sp>
        <p:nvSpPr>
          <p:cNvPr id="29" name="Footer Placeholder 4">
            <a:extLst>
              <a:ext uri="{FF2B5EF4-FFF2-40B4-BE49-F238E27FC236}">
                <a16:creationId xmlns:a16="http://schemas.microsoft.com/office/drawing/2014/main" id="{E8D2A0BA-632B-4530-9B6F-F844B96E9DBC}"/>
              </a:ext>
            </a:extLst>
          </p:cNvPr>
          <p:cNvSpPr>
            <a:spLocks noGrp="1"/>
          </p:cNvSpPr>
          <p:nvPr userDrawn="1">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Tree>
    <p:extLst>
      <p:ext uri="{BB962C8B-B14F-4D97-AF65-F5344CB8AC3E}">
        <p14:creationId xmlns:p14="http://schemas.microsoft.com/office/powerpoint/2010/main" val="3257123434"/>
      </p:ext>
    </p:extLst>
  </p:cSld>
  <p:clrMapOvr>
    <a:masterClrMapping/>
  </p:clrMapOvr>
  <p:extLst mod="1">
    <p:ext uri="{DCECCB84-F9BA-43D5-87BE-67443E8EF086}">
      <p15:sldGuideLst xmlns:p15="http://schemas.microsoft.com/office/powerpoint/2012/main">
        <p15:guide id="1" orient="horz" pos="4110" userDrawn="1">
          <p15:clr>
            <a:srgbClr val="FBAE40"/>
          </p15:clr>
        </p15:guide>
        <p15:guide id="2" pos="51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4E3B159-54E0-4A96-B272-516CE429BDDB}"/>
              </a:ext>
            </a:extLst>
          </p:cNvPr>
          <p:cNvSpPr/>
          <p:nvPr userDrawn="1"/>
        </p:nvSpPr>
        <p:spPr>
          <a:xfrm>
            <a:off x="0" y="1676401"/>
            <a:ext cx="9144000" cy="518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B408FF0F-97FA-4964-BCA6-FC0BF8322C49}"/>
              </a:ext>
            </a:extLst>
          </p:cNvPr>
          <p:cNvSpPr>
            <a:spLocks noGrp="1"/>
          </p:cNvSpPr>
          <p:nvPr>
            <p:ph type="body" sz="quarter" idx="10"/>
          </p:nvPr>
        </p:nvSpPr>
        <p:spPr>
          <a:xfrm>
            <a:off x="4320000" y="2160000"/>
            <a:ext cx="4019549" cy="1139208"/>
          </a:xfrm>
        </p:spPr>
        <p:txBody>
          <a:bodyPr>
            <a:normAutofit/>
          </a:bodyPr>
          <a:lstStyle>
            <a:lvl1pPr>
              <a:lnSpc>
                <a:spcPts val="3200"/>
              </a:lnSpc>
              <a:spcAft>
                <a:spcPts val="0"/>
              </a:spcAft>
              <a:defRPr sz="2800" b="0">
                <a:solidFill>
                  <a:schemeClr val="bg1"/>
                </a:solidFill>
              </a:defRPr>
            </a:lvl1pPr>
            <a:lvl2pPr>
              <a:lnSpc>
                <a:spcPts val="3200"/>
              </a:lnSpc>
              <a:spcAft>
                <a:spcPts val="0"/>
              </a:spcAft>
              <a:defRPr sz="2800">
                <a:solidFill>
                  <a:schemeClr val="bg1"/>
                </a:solidFill>
              </a:defRPr>
            </a:lvl2pPr>
          </a:lstStyle>
          <a:p>
            <a:pPr lvl="0"/>
            <a:r>
              <a:rPr lang="en-US"/>
              <a:t>Edit Master text styles</a:t>
            </a:r>
          </a:p>
          <a:p>
            <a:pPr lvl="1"/>
            <a:r>
              <a:rPr lang="en-US"/>
              <a:t>Second level</a:t>
            </a:r>
          </a:p>
        </p:txBody>
      </p:sp>
      <p:grpSp>
        <p:nvGrpSpPr>
          <p:cNvPr id="9" name="Group 8">
            <a:extLst>
              <a:ext uri="{FF2B5EF4-FFF2-40B4-BE49-F238E27FC236}">
                <a16:creationId xmlns:a16="http://schemas.microsoft.com/office/drawing/2014/main" id="{F77E2162-A6A4-4D05-92D7-0C0278883F36}"/>
              </a:ext>
            </a:extLst>
          </p:cNvPr>
          <p:cNvGrpSpPr>
            <a:grpSpLocks noChangeAspect="1"/>
          </p:cNvGrpSpPr>
          <p:nvPr userDrawn="1"/>
        </p:nvGrpSpPr>
        <p:grpSpPr>
          <a:xfrm>
            <a:off x="539999" y="2265973"/>
            <a:ext cx="3060000" cy="3507273"/>
            <a:chOff x="0" y="0"/>
            <a:chExt cx="1973726" cy="2261109"/>
          </a:xfrm>
          <a:solidFill>
            <a:schemeClr val="bg1"/>
          </a:solidFill>
        </p:grpSpPr>
        <p:sp>
          <p:nvSpPr>
            <p:cNvPr id="10" name="Oval 9">
              <a:extLst>
                <a:ext uri="{FF2B5EF4-FFF2-40B4-BE49-F238E27FC236}">
                  <a16:creationId xmlns:a16="http://schemas.microsoft.com/office/drawing/2014/main" id="{BB31D5BE-F747-4573-8F75-38E0ABC309D9}"/>
                </a:ext>
              </a:extLst>
            </p:cNvPr>
            <p:cNvSpPr/>
            <p:nvPr userDrawn="1"/>
          </p:nvSpPr>
          <p:spPr>
            <a:xfrm>
              <a:off x="0" y="0"/>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823715E7-1CC8-470B-93CC-27FA2E9020BF}"/>
                </a:ext>
              </a:extLst>
            </p:cNvPr>
            <p:cNvSpPr/>
            <p:nvPr userDrawn="1"/>
          </p:nvSpPr>
          <p:spPr>
            <a:xfrm>
              <a:off x="692332" y="418012"/>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458F3F55-A39F-4353-BBB0-2DA9A3ECDB1C}"/>
                </a:ext>
              </a:extLst>
            </p:cNvPr>
            <p:cNvSpPr/>
            <p:nvPr userDrawn="1"/>
          </p:nvSpPr>
          <p:spPr>
            <a:xfrm>
              <a:off x="1397726" y="849086"/>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C749DD86-6062-4A6F-8E79-654F1C799BA1}"/>
                </a:ext>
              </a:extLst>
            </p:cNvPr>
            <p:cNvSpPr/>
            <p:nvPr userDrawn="1"/>
          </p:nvSpPr>
          <p:spPr>
            <a:xfrm>
              <a:off x="0" y="849086"/>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46F0904D-EEF2-4DEA-BB7D-2FF6ED5023F0}"/>
                </a:ext>
              </a:extLst>
            </p:cNvPr>
            <p:cNvSpPr/>
            <p:nvPr userDrawn="1"/>
          </p:nvSpPr>
          <p:spPr>
            <a:xfrm>
              <a:off x="705395" y="1267098"/>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65680B54-7CA4-41C0-BB5B-09949F910FA8}"/>
                </a:ext>
              </a:extLst>
            </p:cNvPr>
            <p:cNvSpPr/>
            <p:nvPr userDrawn="1"/>
          </p:nvSpPr>
          <p:spPr>
            <a:xfrm>
              <a:off x="0" y="1685109"/>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16" name="Text Placeholder 7">
            <a:extLst>
              <a:ext uri="{FF2B5EF4-FFF2-40B4-BE49-F238E27FC236}">
                <a16:creationId xmlns:a16="http://schemas.microsoft.com/office/drawing/2014/main" id="{314E7544-9D63-413F-8A2F-89157C1730C0}"/>
              </a:ext>
            </a:extLst>
          </p:cNvPr>
          <p:cNvSpPr>
            <a:spLocks noGrp="1"/>
          </p:cNvSpPr>
          <p:nvPr>
            <p:ph type="body" sz="quarter" idx="11"/>
          </p:nvPr>
        </p:nvSpPr>
        <p:spPr>
          <a:xfrm>
            <a:off x="4320000" y="3996000"/>
            <a:ext cx="4413600" cy="1642529"/>
          </a:xfrm>
        </p:spPr>
        <p:txBody>
          <a:bodyPr>
            <a:normAutofit/>
          </a:bodyPr>
          <a:lstStyle>
            <a:lvl1pPr>
              <a:lnSpc>
                <a:spcPts val="1250"/>
              </a:lnSpc>
              <a:spcAft>
                <a:spcPts val="600"/>
              </a:spcAft>
              <a:defRPr sz="1000" b="0">
                <a:solidFill>
                  <a:schemeClr val="bg1"/>
                </a:solidFill>
              </a:defRPr>
            </a:lvl1pPr>
            <a:lvl2pPr>
              <a:lnSpc>
                <a:spcPts val="1250"/>
              </a:lnSpc>
              <a:spcBef>
                <a:spcPts val="1200"/>
              </a:spcBef>
              <a:spcAft>
                <a:spcPts val="0"/>
              </a:spcAft>
              <a:defRPr sz="1000" b="1">
                <a:solidFill>
                  <a:schemeClr val="bg1"/>
                </a:solidFill>
              </a:defRPr>
            </a:lvl2pPr>
          </a:lstStyle>
          <a:p>
            <a:pPr lvl="0"/>
            <a:r>
              <a:rPr lang="en-US"/>
              <a:t>Edit Master text styles</a:t>
            </a:r>
          </a:p>
          <a:p>
            <a:pPr lvl="1"/>
            <a:r>
              <a:rPr lang="en-US"/>
              <a:t>Second level</a:t>
            </a:r>
          </a:p>
        </p:txBody>
      </p:sp>
      <p:cxnSp>
        <p:nvCxnSpPr>
          <p:cNvPr id="19" name="Straight Connector 18">
            <a:extLst>
              <a:ext uri="{FF2B5EF4-FFF2-40B4-BE49-F238E27FC236}">
                <a16:creationId xmlns:a16="http://schemas.microsoft.com/office/drawing/2014/main" id="{787CDEC1-0392-4E1E-A03F-5DC41BC88447}"/>
              </a:ext>
            </a:extLst>
          </p:cNvPr>
          <p:cNvCxnSpPr/>
          <p:nvPr userDrawn="1"/>
        </p:nvCxnSpPr>
        <p:spPr>
          <a:xfrm>
            <a:off x="468000" y="6380771"/>
            <a:ext cx="8244000"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8" name="Picture 17" descr="A close up of a sign&#10;&#10;Description generated with very high confidence">
            <a:extLst>
              <a:ext uri="{FF2B5EF4-FFF2-40B4-BE49-F238E27FC236}">
                <a16:creationId xmlns:a16="http://schemas.microsoft.com/office/drawing/2014/main" id="{CD8E03B2-EBC2-4803-957F-EE3162B7266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spTree>
    <p:extLst>
      <p:ext uri="{BB962C8B-B14F-4D97-AF65-F5344CB8AC3E}">
        <p14:creationId xmlns:p14="http://schemas.microsoft.com/office/powerpoint/2010/main" val="122386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13" name="Content Placeholder 2"/>
          <p:cNvSpPr>
            <a:spLocks noGrp="1"/>
          </p:cNvSpPr>
          <p:nvPr>
            <p:ph idx="1"/>
          </p:nvPr>
        </p:nvSpPr>
        <p:spPr>
          <a:xfrm>
            <a:off x="468000" y="1656000"/>
            <a:ext cx="8138976" cy="4428000"/>
          </a:xfrm>
        </p:spPr>
        <p:txBody>
          <a:bodyPr>
            <a:normAutofit/>
          </a:bodyPr>
          <a:lstStyle>
            <a:lvl1pPr>
              <a:lnSpc>
                <a:spcPts val="2300"/>
              </a:lnSpc>
              <a:defRPr sz="2000"/>
            </a:lvl1pPr>
            <a:lvl2pPr>
              <a:lnSpc>
                <a:spcPts val="2300"/>
              </a:lnSpc>
              <a:defRPr sz="2000"/>
            </a:lvl2pPr>
            <a:lvl3pPr indent="-216000">
              <a:lnSpc>
                <a:spcPts val="2300"/>
              </a:lnSpc>
              <a:defRPr sz="2000"/>
            </a:lvl3pPr>
            <a:lvl4pPr indent="-216000">
              <a:lnSpc>
                <a:spcPts val="2300"/>
              </a:lnSpc>
              <a:defRPr sz="2000"/>
            </a:lvl4pPr>
            <a:lvl5pPr indent="-216000">
              <a:lnSpc>
                <a:spcPts val="2300"/>
              </a:lnSpc>
              <a:defRPr sz="20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6"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7"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8" name="Straight Connector 17">
            <a:extLst>
              <a:ext uri="{FF2B5EF4-FFF2-40B4-BE49-F238E27FC236}">
                <a16:creationId xmlns:a16="http://schemas.microsoft.com/office/drawing/2014/main" id="{52D7CC97-37F9-40CF-8FBA-620C835D53FC}"/>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50C7EA2-19D2-4638-8404-0FA802FAFDA9}"/>
              </a:ext>
            </a:extLst>
          </p:cNvPr>
          <p:cNvCxnSpPr/>
          <p:nvPr userDrawn="1"/>
        </p:nvCxnSpPr>
        <p:spPr>
          <a:xfrm>
            <a:off x="468000" y="1427825"/>
            <a:ext cx="6666917"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20" name="Picture 19" descr="A close up of a sign&#10;&#10;Description generated with very high confidence">
            <a:extLst>
              <a:ext uri="{FF2B5EF4-FFF2-40B4-BE49-F238E27FC236}">
                <a16:creationId xmlns:a16="http://schemas.microsoft.com/office/drawing/2014/main" id="{57C51C41-C3E4-4824-8F8F-B2B02A30BF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0976" y="254753"/>
            <a:ext cx="1368000" cy="426494"/>
          </a:xfrm>
          <a:prstGeom prst="rect">
            <a:avLst/>
          </a:prstGeom>
        </p:spPr>
      </p:pic>
      <p:pic>
        <p:nvPicPr>
          <p:cNvPr id="21" name="Picture 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62413" y="799582"/>
            <a:ext cx="1265126" cy="798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657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
        <p:nvSpPr>
          <p:cNvPr id="9" name="Content Placeholder 2">
            <a:extLst>
              <a:ext uri="{FF2B5EF4-FFF2-40B4-BE49-F238E27FC236}">
                <a16:creationId xmlns:a16="http://schemas.microsoft.com/office/drawing/2014/main" id="{1D984E90-BD12-4243-AEA2-39307CF034D0}"/>
              </a:ext>
            </a:extLst>
          </p:cNvPr>
          <p:cNvSpPr>
            <a:spLocks noGrp="1"/>
          </p:cNvSpPr>
          <p:nvPr>
            <p:ph idx="10"/>
          </p:nvPr>
        </p:nvSpPr>
        <p:spPr>
          <a:xfrm>
            <a:off x="4767286"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12" name="Straight Connector 11">
            <a:extLst>
              <a:ext uri="{FF2B5EF4-FFF2-40B4-BE49-F238E27FC236}">
                <a16:creationId xmlns:a16="http://schemas.microsoft.com/office/drawing/2014/main" id="{5E8FE561-343D-4E5D-941B-01D327A4851A}"/>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4A90A47-D75B-4FCF-A91D-0CC6ECB3BDE3}"/>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C0598198-7362-495A-988D-1D01720D6A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195857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4F80258-C443-4394-B5F3-4AC5C7C3330C}"/>
              </a:ext>
            </a:extLst>
          </p:cNvPr>
          <p:cNvSpPr>
            <a:spLocks noGrp="1"/>
          </p:cNvSpPr>
          <p:nvPr>
            <p:ph type="pic" sz="quarter" idx="11"/>
          </p:nvPr>
        </p:nvSpPr>
        <p:spPr>
          <a:xfrm>
            <a:off x="4767263" y="1656000"/>
            <a:ext cx="3908425" cy="4428000"/>
          </a:xfrm>
        </p:spPr>
        <p:txBody>
          <a:bodyPr anchor="ctr"/>
          <a:lstStyle>
            <a:lvl1pPr algn="ctr">
              <a:defRPr b="0"/>
            </a:lvl1pPr>
          </a:lstStyle>
          <a:p>
            <a:r>
              <a:rPr lang="en-US"/>
              <a:t>Click icon to add picture</a:t>
            </a:r>
            <a:endParaRPr lang="en-GB"/>
          </a:p>
        </p:txBody>
      </p:sp>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2" name="Straight Connector 11">
            <a:extLst>
              <a:ext uri="{FF2B5EF4-FFF2-40B4-BE49-F238E27FC236}">
                <a16:creationId xmlns:a16="http://schemas.microsoft.com/office/drawing/2014/main" id="{C46467F7-A563-4DA2-91E7-E89E905727D0}"/>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DE34463-7D39-4C02-A8A4-F1FA8B348916}"/>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AB41C0DC-167A-40CC-A6D5-0DD9BD4D15B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312119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F85B1191-F79C-4EE2-8A37-65F94175FF18}"/>
              </a:ext>
            </a:extLst>
          </p:cNvPr>
          <p:cNvSpPr>
            <a:spLocks noGrp="1"/>
          </p:cNvSpPr>
          <p:nvPr>
            <p:ph type="pic" sz="quarter" idx="10"/>
          </p:nvPr>
        </p:nvSpPr>
        <p:spPr>
          <a:xfrm>
            <a:off x="0" y="0"/>
            <a:ext cx="9144000" cy="6012000"/>
          </a:xfrm>
        </p:spPr>
        <p:txBody>
          <a:bodyPr anchor="ctr"/>
          <a:lstStyle>
            <a:lvl1pPr algn="ctr">
              <a:defRPr b="0"/>
            </a:lvl1pPr>
          </a:lstStyle>
          <a:p>
            <a:r>
              <a:rPr lang="en-US"/>
              <a:t>Click icon to add picture</a:t>
            </a:r>
            <a:endParaRPr lang="en-GB"/>
          </a:p>
        </p:txBody>
      </p:sp>
      <p:sp>
        <p:nvSpPr>
          <p:cNvPr id="11" name="Footer Placeholder 4">
            <a:extLst>
              <a:ext uri="{FF2B5EF4-FFF2-40B4-BE49-F238E27FC236}">
                <a16:creationId xmlns:a16="http://schemas.microsoft.com/office/drawing/2014/main" id="{2D7D82B0-DC80-4FF4-A027-502A06445818}"/>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4" name="Slide Number Placeholder 5">
            <a:extLst>
              <a:ext uri="{FF2B5EF4-FFF2-40B4-BE49-F238E27FC236}">
                <a16:creationId xmlns:a16="http://schemas.microsoft.com/office/drawing/2014/main" id="{B7E38B93-B966-494A-A5B0-DFF419B9289C}"/>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7" name="Straight Connector 16">
            <a:extLst>
              <a:ext uri="{FF2B5EF4-FFF2-40B4-BE49-F238E27FC236}">
                <a16:creationId xmlns:a16="http://schemas.microsoft.com/office/drawing/2014/main" id="{3070999A-EFB4-4561-9E77-672351612DBB}"/>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77740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468000"/>
            <a:ext cx="6667200" cy="900000"/>
          </a:xfrm>
          <a:prstGeom prst="rect">
            <a:avLst/>
          </a:prstGeom>
        </p:spPr>
        <p:txBody>
          <a:bodyPr vert="horz" lIns="0" tIns="0" rIns="0" bIns="0" rtlCol="0" anchor="t" anchorCtr="0">
            <a:normAutofit/>
          </a:bodyPr>
          <a:lstStyle/>
          <a:p>
            <a:r>
              <a:rPr lang="en-GB" noProof="0" dirty="0"/>
              <a:t>Heading over one </a:t>
            </a:r>
            <a:br>
              <a:rPr lang="en-GB" noProof="0" dirty="0"/>
            </a:br>
            <a:r>
              <a:rPr lang="en-GB" noProof="0" dirty="0"/>
              <a:t>or two lines</a:t>
            </a:r>
          </a:p>
        </p:txBody>
      </p:sp>
      <p:sp>
        <p:nvSpPr>
          <p:cNvPr id="3" name="Text Placeholder 2"/>
          <p:cNvSpPr>
            <a:spLocks noGrp="1"/>
          </p:cNvSpPr>
          <p:nvPr>
            <p:ph type="body" idx="1"/>
          </p:nvPr>
        </p:nvSpPr>
        <p:spPr>
          <a:xfrm>
            <a:off x="468000" y="1656000"/>
            <a:ext cx="8136000" cy="4428000"/>
          </a:xfrm>
          <a:prstGeom prst="rect">
            <a:avLst/>
          </a:prstGeom>
        </p:spPr>
        <p:txBody>
          <a:bodyPr vert="horz" lIns="0" tIns="0" rIns="0" bIns="0" rtlCol="0" anchor="t" anchorCtr="0">
            <a:normAutofit/>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Footer Placeholder 4"/>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6" name="Slide Number Placeholder 5"/>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Tree>
    <p:extLst>
      <p:ext uri="{BB962C8B-B14F-4D97-AF65-F5344CB8AC3E}">
        <p14:creationId xmlns:p14="http://schemas.microsoft.com/office/powerpoint/2010/main" val="30965922"/>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75" r:id="rId3"/>
    <p:sldLayoutId id="2147483673" r:id="rId4"/>
    <p:sldLayoutId id="2147483674" r:id="rId5"/>
    <p:sldLayoutId id="2147483666" r:id="rId6"/>
  </p:sldLayoutIdLst>
  <p:hf hdr="0" dt="0"/>
  <p:txStyles>
    <p:titleStyle>
      <a:lvl1pPr algn="l" defTabSz="914400" rtl="0" eaLnBrk="1" latinLnBrk="0" hangingPunct="1">
        <a:lnSpc>
          <a:spcPts val="35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ts val="2300"/>
        </a:lnSpc>
        <a:spcBef>
          <a:spcPts val="0"/>
        </a:spcBef>
        <a:spcAft>
          <a:spcPts val="12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ts val="2300"/>
        </a:lnSpc>
        <a:spcBef>
          <a:spcPts val="0"/>
        </a:spcBef>
        <a:spcAft>
          <a:spcPts val="1200"/>
        </a:spcAft>
        <a:buFont typeface="Arial" panose="020B0604020202020204" pitchFamily="34" charset="0"/>
        <a:buNone/>
        <a:defRPr sz="2000" kern="1200">
          <a:solidFill>
            <a:schemeClr val="tx1"/>
          </a:solidFill>
          <a:latin typeface="+mn-lt"/>
          <a:ea typeface="+mn-ea"/>
          <a:cs typeface="+mn-cs"/>
        </a:defRPr>
      </a:lvl2pPr>
      <a:lvl3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3pPr>
      <a:lvl4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4pPr>
      <a:lvl5pPr marL="36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Constructing a Test</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lstStyle/>
          <a:p>
            <a:r>
              <a:rPr lang="en-GB" dirty="0"/>
              <a:t>We now know what makes a good question:</a:t>
            </a:r>
          </a:p>
          <a:p>
            <a:pPr marL="342900" indent="-342900">
              <a:buFont typeface="Arial" panose="020B0604020202020204" pitchFamily="34" charset="0"/>
              <a:buChar char="•"/>
            </a:pPr>
            <a:r>
              <a:rPr lang="en-GB" dirty="0"/>
              <a:t>Valid-</a:t>
            </a:r>
            <a:r>
              <a:rPr lang="en-GB" b="0" dirty="0"/>
              <a:t> it tests the thing it sets out to test</a:t>
            </a:r>
          </a:p>
          <a:p>
            <a:pPr marL="342900" indent="-342900">
              <a:buFont typeface="Arial" panose="020B0604020202020204" pitchFamily="34" charset="0"/>
              <a:buChar char="•"/>
            </a:pPr>
            <a:r>
              <a:rPr lang="en-GB" dirty="0"/>
              <a:t>Reliable</a:t>
            </a:r>
            <a:r>
              <a:rPr lang="en-GB" b="0" dirty="0"/>
              <a:t>- it delivers consistent results for students of similar ability</a:t>
            </a:r>
          </a:p>
          <a:p>
            <a:pPr marL="342900" indent="-342900">
              <a:buFont typeface="Arial" panose="020B0604020202020204" pitchFamily="34" charset="0"/>
              <a:buChar char="•"/>
            </a:pPr>
            <a:r>
              <a:rPr lang="en-GB" dirty="0"/>
              <a:t>Clear </a:t>
            </a:r>
          </a:p>
          <a:p>
            <a:r>
              <a:rPr lang="en-GB" dirty="0"/>
              <a:t>- Direct  and concise-</a:t>
            </a:r>
            <a:r>
              <a:rPr lang="en-GB" b="0" dirty="0"/>
              <a:t> the question uses the simplest language appropriate to the task and is direct in what it wants the student to do</a:t>
            </a:r>
          </a:p>
          <a:p>
            <a:r>
              <a:rPr lang="en-GB" dirty="0"/>
              <a:t>- Unambiguous marking guide- </a:t>
            </a:r>
            <a:r>
              <a:rPr lang="en-GB" b="0" dirty="0"/>
              <a:t>the marking guide makes it easy for the teacher to see what should be credited and what should not.</a:t>
            </a:r>
            <a:endParaRPr lang="en-GB" dirty="0"/>
          </a:p>
          <a:p>
            <a:pPr marL="342900" indent="-342900">
              <a:buFont typeface="Arial" panose="020B0604020202020204" pitchFamily="34" charset="0"/>
              <a:buChar char="•"/>
            </a:pPr>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dirty="0"/>
              <a:t>Restricted</a:t>
            </a:r>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a:t>
            </a:fld>
            <a:endParaRPr lang="en-GB" dirty="0"/>
          </a:p>
        </p:txBody>
      </p:sp>
    </p:spTree>
    <p:extLst>
      <p:ext uri="{BB962C8B-B14F-4D97-AF65-F5344CB8AC3E}">
        <p14:creationId xmlns:p14="http://schemas.microsoft.com/office/powerpoint/2010/main" val="2527171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Constructing a Test</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lstStyle/>
          <a:p>
            <a:pPr marL="0" lvl="3" indent="0">
              <a:buNone/>
            </a:pPr>
            <a:r>
              <a:rPr lang="en-GB" b="1" dirty="0"/>
              <a:t>Discussion: What makes a good test? </a:t>
            </a:r>
          </a:p>
          <a:p>
            <a:pPr marL="0" lvl="3" indent="0">
              <a:buNone/>
            </a:pPr>
            <a:r>
              <a:rPr lang="en-GB" dirty="0"/>
              <a:t>Think about:</a:t>
            </a:r>
          </a:p>
          <a:p>
            <a:pPr marL="342900" lvl="3" indent="-342900"/>
            <a:r>
              <a:rPr lang="en-GB" dirty="0"/>
              <a:t>How it relates to the unit</a:t>
            </a:r>
          </a:p>
          <a:p>
            <a:pPr marL="342900" lvl="3" indent="-342900"/>
            <a:r>
              <a:rPr lang="en-GB" dirty="0"/>
              <a:t>The level of difficulty</a:t>
            </a:r>
          </a:p>
          <a:p>
            <a:pPr marL="342900" lvl="3" indent="-342900"/>
            <a:r>
              <a:rPr lang="en-GB" dirty="0"/>
              <a:t>The range of questions</a:t>
            </a:r>
          </a:p>
          <a:p>
            <a:pPr marL="342900" lvl="3" indent="-342900"/>
            <a:r>
              <a:rPr lang="en-GB" dirty="0"/>
              <a:t>The combination of questions</a:t>
            </a:r>
          </a:p>
          <a:p>
            <a:pPr marL="342900" lvl="3" indent="-342900"/>
            <a:r>
              <a:rPr lang="en-GB" dirty="0"/>
              <a:t>The experience of the student taking the test</a:t>
            </a:r>
          </a:p>
          <a:p>
            <a:pPr marL="0" lvl="2" indent="0">
              <a:buNone/>
            </a:pPr>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2</a:t>
            </a:fld>
            <a:endParaRPr lang="en-GB" dirty="0"/>
          </a:p>
        </p:txBody>
      </p:sp>
    </p:spTree>
    <p:extLst>
      <p:ext uri="{BB962C8B-B14F-4D97-AF65-F5344CB8AC3E}">
        <p14:creationId xmlns:p14="http://schemas.microsoft.com/office/powerpoint/2010/main" val="2244562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Constructing a Test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3</a:t>
            </a:fld>
            <a:endParaRPr lang="en-GB" dirty="0"/>
          </a:p>
        </p:txBody>
      </p:sp>
      <p:sp>
        <p:nvSpPr>
          <p:cNvPr id="4" name="Content Placeholder 3">
            <a:extLst>
              <a:ext uri="{FF2B5EF4-FFF2-40B4-BE49-F238E27FC236}">
                <a16:creationId xmlns:a16="http://schemas.microsoft.com/office/drawing/2014/main" id="{86BCA894-9970-4181-8795-D94AFF7E514F}"/>
              </a:ext>
            </a:extLst>
          </p:cNvPr>
          <p:cNvSpPr>
            <a:spLocks noGrp="1"/>
          </p:cNvSpPr>
          <p:nvPr>
            <p:ph idx="4294967295"/>
          </p:nvPr>
        </p:nvSpPr>
        <p:spPr>
          <a:xfrm>
            <a:off x="468000" y="1656000"/>
            <a:ext cx="8138976" cy="4428000"/>
          </a:xfrm>
        </p:spPr>
        <p:txBody>
          <a:bodyPr/>
          <a:lstStyle/>
          <a:p>
            <a:r>
              <a:rPr lang="en-GB" dirty="0"/>
              <a:t>Things to consider when planning a test</a:t>
            </a:r>
          </a:p>
          <a:p>
            <a:pPr marL="342900" indent="-342900">
              <a:buFont typeface="Arial" panose="020B0604020202020204" pitchFamily="34" charset="0"/>
              <a:buChar char="•"/>
            </a:pPr>
            <a:r>
              <a:rPr lang="en-GB" dirty="0"/>
              <a:t>Does it test the whole unit? </a:t>
            </a:r>
            <a:r>
              <a:rPr lang="en-GB" b="0" dirty="0"/>
              <a:t>Check the test against the assessment criteria for the unit.</a:t>
            </a:r>
          </a:p>
          <a:p>
            <a:pPr marL="342900" indent="-342900">
              <a:buFont typeface="Arial" panose="020B0604020202020204" pitchFamily="34" charset="0"/>
              <a:buChar char="•"/>
            </a:pPr>
            <a:r>
              <a:rPr lang="en-GB" dirty="0"/>
              <a:t>Is the test balanced? </a:t>
            </a:r>
            <a:r>
              <a:rPr lang="en-GB" b="0" dirty="0"/>
              <a:t>The number of questions or marks should reflect the weighting of the learning objectives.</a:t>
            </a:r>
          </a:p>
          <a:p>
            <a:pPr marL="342900" indent="-342900">
              <a:buFont typeface="Arial" panose="020B0604020202020204" pitchFamily="34" charset="0"/>
              <a:buChar char="•"/>
            </a:pPr>
            <a:r>
              <a:rPr lang="en-GB" dirty="0"/>
              <a:t>Is the test at an appropriate level of difficulty? </a:t>
            </a:r>
            <a:r>
              <a:rPr lang="en-GB" b="0" dirty="0"/>
              <a:t>There should be a range of question difficulty, including competences from the lower, medium and higher bands.</a:t>
            </a:r>
          </a:p>
          <a:p>
            <a:pPr marL="342900" indent="-342900">
              <a:buFont typeface="Arial" panose="020B0604020202020204" pitchFamily="34" charset="0"/>
              <a:buChar char="•"/>
            </a:pPr>
            <a:r>
              <a:rPr lang="en-GB" dirty="0"/>
              <a:t>Does the demand of the questions increase through the test? </a:t>
            </a:r>
            <a:r>
              <a:rPr lang="en-GB" b="0" dirty="0"/>
              <a:t>Start with the most accessible questions and finish with the most demanding.</a:t>
            </a:r>
            <a:endParaRPr lang="en-GB" dirty="0"/>
          </a:p>
        </p:txBody>
      </p:sp>
    </p:spTree>
    <p:extLst>
      <p:ext uri="{BB962C8B-B14F-4D97-AF65-F5344CB8AC3E}">
        <p14:creationId xmlns:p14="http://schemas.microsoft.com/office/powerpoint/2010/main" val="152133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Constructing a Test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4</a:t>
            </a:fld>
            <a:endParaRPr lang="en-GB" dirty="0"/>
          </a:p>
        </p:txBody>
      </p:sp>
      <p:sp>
        <p:nvSpPr>
          <p:cNvPr id="4" name="Content Placeholder 3">
            <a:extLst>
              <a:ext uri="{FF2B5EF4-FFF2-40B4-BE49-F238E27FC236}">
                <a16:creationId xmlns:a16="http://schemas.microsoft.com/office/drawing/2014/main" id="{86BCA894-9970-4181-8795-D94AFF7E514F}"/>
              </a:ext>
            </a:extLst>
          </p:cNvPr>
          <p:cNvSpPr>
            <a:spLocks noGrp="1"/>
          </p:cNvSpPr>
          <p:nvPr>
            <p:ph idx="4294967295"/>
          </p:nvPr>
        </p:nvSpPr>
        <p:spPr>
          <a:xfrm>
            <a:off x="468000" y="1656000"/>
            <a:ext cx="8138976" cy="4428000"/>
          </a:xfrm>
        </p:spPr>
        <p:txBody>
          <a:bodyPr/>
          <a:lstStyle/>
          <a:p>
            <a:r>
              <a:rPr lang="en-GB" dirty="0"/>
              <a:t>Things to consider when planning a test</a:t>
            </a:r>
          </a:p>
          <a:p>
            <a:pPr marL="342900" indent="-342900">
              <a:buFont typeface="Arial" panose="020B0604020202020204" pitchFamily="34" charset="0"/>
              <a:buChar char="•"/>
            </a:pPr>
            <a:r>
              <a:rPr lang="en-GB" dirty="0"/>
              <a:t>Are there a range of question formats? </a:t>
            </a:r>
            <a:r>
              <a:rPr lang="en-GB" b="0" dirty="0"/>
              <a:t>Try to avoid having a run of questions with the same format.</a:t>
            </a:r>
          </a:p>
          <a:p>
            <a:pPr marL="342900" indent="-342900">
              <a:buFont typeface="Arial" panose="020B0604020202020204" pitchFamily="34" charset="0"/>
              <a:buChar char="•"/>
            </a:pPr>
            <a:r>
              <a:rPr lang="en-GB" dirty="0"/>
              <a:t>Are the questions distinct? </a:t>
            </a:r>
            <a:r>
              <a:rPr lang="en-GB" b="0" dirty="0"/>
              <a:t>Every question should assess something unique within the unit and should not give away the answer to another question.</a:t>
            </a:r>
          </a:p>
          <a:p>
            <a:pPr marL="342900" indent="-342900">
              <a:buFont typeface="Arial" panose="020B0604020202020204" pitchFamily="34" charset="0"/>
              <a:buChar char="•"/>
            </a:pPr>
            <a:r>
              <a:rPr lang="en-GB" dirty="0"/>
              <a:t>Do the questions address any of the generic competencies? </a:t>
            </a:r>
            <a:r>
              <a:rPr lang="en-GB" b="0" dirty="0"/>
              <a:t>For example do they require critical or problem solving skills?</a:t>
            </a:r>
            <a:endParaRPr lang="en-GB" dirty="0"/>
          </a:p>
          <a:p>
            <a:endParaRPr lang="en-GB" dirty="0"/>
          </a:p>
        </p:txBody>
      </p:sp>
    </p:spTree>
    <p:extLst>
      <p:ext uri="{BB962C8B-B14F-4D97-AF65-F5344CB8AC3E}">
        <p14:creationId xmlns:p14="http://schemas.microsoft.com/office/powerpoint/2010/main" val="4259616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Constructing a Test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4" name="Content Placeholder 3">
            <a:extLst>
              <a:ext uri="{FF2B5EF4-FFF2-40B4-BE49-F238E27FC236}">
                <a16:creationId xmlns:a16="http://schemas.microsoft.com/office/drawing/2014/main" id="{C8A14012-8E8F-484F-9D51-0A106DEA2BE5}"/>
              </a:ext>
            </a:extLst>
          </p:cNvPr>
          <p:cNvSpPr>
            <a:spLocks noGrp="1"/>
          </p:cNvSpPr>
          <p:nvPr>
            <p:ph idx="4294967295"/>
          </p:nvPr>
        </p:nvSpPr>
        <p:spPr>
          <a:xfrm>
            <a:off x="468000" y="1443249"/>
            <a:ext cx="8208000" cy="5022000"/>
          </a:xfrm>
        </p:spPr>
        <p:txBody>
          <a:bodyPr>
            <a:noAutofit/>
          </a:bodyPr>
          <a:lstStyle/>
          <a:p>
            <a:r>
              <a:rPr lang="en-GB" dirty="0"/>
              <a:t>Task: Planning your own test</a:t>
            </a:r>
          </a:p>
          <a:p>
            <a:r>
              <a:rPr lang="en-GB" dirty="0"/>
              <a:t>1. </a:t>
            </a:r>
            <a:r>
              <a:rPr lang="en-GB" b="0" dirty="0"/>
              <a:t>Review the questions you have written so far using the criteria we have just discussed:</a:t>
            </a:r>
          </a:p>
          <a:p>
            <a:pPr marL="342900" indent="-342900">
              <a:buFont typeface="Arial" panose="020B0604020202020204" pitchFamily="34" charset="0"/>
              <a:buChar char="•"/>
            </a:pPr>
            <a:r>
              <a:rPr lang="en-GB" b="0" dirty="0"/>
              <a:t>What learning objectives have you not yet covered?</a:t>
            </a:r>
          </a:p>
          <a:p>
            <a:pPr marL="342900" indent="-342900">
              <a:buFont typeface="Arial" panose="020B0604020202020204" pitchFamily="34" charset="0"/>
              <a:buChar char="•"/>
            </a:pPr>
            <a:r>
              <a:rPr lang="en-GB" b="0" dirty="0"/>
              <a:t>What question formats have you not yet tried?</a:t>
            </a:r>
          </a:p>
          <a:p>
            <a:pPr marL="342900" indent="-342900">
              <a:buFont typeface="Arial" panose="020B0604020202020204" pitchFamily="34" charset="0"/>
              <a:buChar char="•"/>
            </a:pPr>
            <a:r>
              <a:rPr lang="en-GB" b="0" dirty="0"/>
              <a:t>What competences have you not yet addressed (Lower, medium and higher)?</a:t>
            </a:r>
          </a:p>
          <a:p>
            <a:r>
              <a:rPr lang="en-GB" dirty="0"/>
              <a:t>2. </a:t>
            </a:r>
            <a:r>
              <a:rPr lang="en-GB" b="0" dirty="0"/>
              <a:t>Make a note of any gaps that need to be filled to  produce a good test of the unit.</a:t>
            </a:r>
          </a:p>
          <a:p>
            <a:r>
              <a:rPr lang="en-GB" dirty="0"/>
              <a:t>3. </a:t>
            </a:r>
            <a:r>
              <a:rPr lang="en-GB" b="0" dirty="0"/>
              <a:t>Plan the test- minimum of ten questions. What  have you got already? What questions are needed to fill gaps? What order should the questions come in? Which questions will you not include?</a:t>
            </a:r>
          </a:p>
          <a:p>
            <a:r>
              <a:rPr lang="en-GB" dirty="0"/>
              <a:t>4. </a:t>
            </a:r>
            <a:r>
              <a:rPr lang="en-GB" b="0" dirty="0"/>
              <a:t>Start writing the questions.</a:t>
            </a:r>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5</a:t>
            </a:fld>
            <a:endParaRPr lang="en-GB" dirty="0"/>
          </a:p>
        </p:txBody>
      </p:sp>
    </p:spTree>
    <p:extLst>
      <p:ext uri="{BB962C8B-B14F-4D97-AF65-F5344CB8AC3E}">
        <p14:creationId xmlns:p14="http://schemas.microsoft.com/office/powerpoint/2010/main" val="2911011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Constructing a Test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6</a:t>
            </a:fld>
            <a:endParaRPr lang="en-GB" dirty="0"/>
          </a:p>
        </p:txBody>
      </p:sp>
      <p:sp>
        <p:nvSpPr>
          <p:cNvPr id="4" name="Content Placeholder 3">
            <a:extLst>
              <a:ext uri="{FF2B5EF4-FFF2-40B4-BE49-F238E27FC236}">
                <a16:creationId xmlns:a16="http://schemas.microsoft.com/office/drawing/2014/main" id="{86BCA894-9970-4181-8795-D94AFF7E514F}"/>
              </a:ext>
            </a:extLst>
          </p:cNvPr>
          <p:cNvSpPr>
            <a:spLocks noGrp="1"/>
          </p:cNvSpPr>
          <p:nvPr>
            <p:ph idx="4294967295"/>
          </p:nvPr>
        </p:nvSpPr>
        <p:spPr>
          <a:xfrm>
            <a:off x="468000" y="1656000"/>
            <a:ext cx="8138976" cy="4428000"/>
          </a:xfrm>
        </p:spPr>
        <p:txBody>
          <a:bodyPr>
            <a:normAutofit/>
          </a:bodyPr>
          <a:lstStyle/>
          <a:p>
            <a:r>
              <a:rPr lang="en-GB" dirty="0"/>
              <a:t>Things to consider when planning a test</a:t>
            </a:r>
          </a:p>
          <a:p>
            <a:pPr marL="342900" indent="-342900">
              <a:buFont typeface="Arial" panose="020B0604020202020204" pitchFamily="34" charset="0"/>
              <a:buChar char="•"/>
            </a:pPr>
            <a:r>
              <a:rPr lang="en-GB" b="0" dirty="0"/>
              <a:t>Does it test the whole unit? </a:t>
            </a:r>
          </a:p>
          <a:p>
            <a:pPr marL="342900" indent="-342900">
              <a:buFont typeface="Arial" panose="020B0604020202020204" pitchFamily="34" charset="0"/>
              <a:buChar char="•"/>
            </a:pPr>
            <a:r>
              <a:rPr lang="en-GB" b="0" dirty="0"/>
              <a:t>Is the test balanced?</a:t>
            </a:r>
          </a:p>
          <a:p>
            <a:pPr marL="342900" indent="-342900">
              <a:buFont typeface="Arial" panose="020B0604020202020204" pitchFamily="34" charset="0"/>
              <a:buChar char="•"/>
            </a:pPr>
            <a:r>
              <a:rPr lang="en-GB" b="0" dirty="0"/>
              <a:t> Is the test at an appropriate level of difficulty? </a:t>
            </a:r>
          </a:p>
          <a:p>
            <a:pPr marL="342900" indent="-342900">
              <a:buFont typeface="Arial" panose="020B0604020202020204" pitchFamily="34" charset="0"/>
              <a:buChar char="•"/>
            </a:pPr>
            <a:r>
              <a:rPr lang="en-GB" b="0" dirty="0"/>
              <a:t>Does the demand of the questions increase through the test?</a:t>
            </a:r>
          </a:p>
          <a:p>
            <a:pPr marL="342900" indent="-342900">
              <a:buFont typeface="Arial" panose="020B0604020202020204" pitchFamily="34" charset="0"/>
              <a:buChar char="•"/>
            </a:pPr>
            <a:r>
              <a:rPr lang="en-GB" b="0" dirty="0"/>
              <a:t>Are there a range of question formats? </a:t>
            </a:r>
          </a:p>
          <a:p>
            <a:pPr marL="342900" indent="-342900">
              <a:buFont typeface="Arial" panose="020B0604020202020204" pitchFamily="34" charset="0"/>
              <a:buChar char="•"/>
            </a:pPr>
            <a:r>
              <a:rPr lang="en-GB" b="0" dirty="0"/>
              <a:t>Are the questions distinct?</a:t>
            </a:r>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2681302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879992-3F41-4B46-BA25-E7177D817D8A}"/>
              </a:ext>
            </a:extLst>
          </p:cNvPr>
          <p:cNvSpPr>
            <a:spLocks noGrp="1"/>
          </p:cNvSpPr>
          <p:nvPr>
            <p:ph type="body" sz="quarter" idx="10"/>
          </p:nvPr>
        </p:nvSpPr>
        <p:spPr/>
        <p:txBody>
          <a:bodyPr/>
          <a:lstStyle/>
          <a:p>
            <a:r>
              <a:rPr lang="en-GB"/>
              <a:t>Evidence for excellence </a:t>
            </a:r>
          </a:p>
          <a:p>
            <a:r>
              <a:rPr lang="en-GB"/>
              <a:t>in education</a:t>
            </a:r>
            <a:endParaRPr lang="en-GB" dirty="0"/>
          </a:p>
        </p:txBody>
      </p:sp>
      <p:sp>
        <p:nvSpPr>
          <p:cNvPr id="3" name="Text Placeholder 2">
            <a:extLst>
              <a:ext uri="{FF2B5EF4-FFF2-40B4-BE49-F238E27FC236}">
                <a16:creationId xmlns:a16="http://schemas.microsoft.com/office/drawing/2014/main" id="{025718DA-E511-49D0-BF8F-901B935FD0CF}"/>
              </a:ext>
            </a:extLst>
          </p:cNvPr>
          <p:cNvSpPr>
            <a:spLocks noGrp="1"/>
          </p:cNvSpPr>
          <p:nvPr>
            <p:ph type="body" sz="quarter" idx="11"/>
          </p:nvPr>
        </p:nvSpPr>
        <p:spPr>
          <a:xfrm>
            <a:off x="4324348" y="4004292"/>
            <a:ext cx="4536000" cy="1642529"/>
          </a:xfrm>
        </p:spPr>
        <p:txBody>
          <a:bodyPr/>
          <a:lstStyle/>
          <a:p>
            <a:r>
              <a:rPr lang="en-GB" dirty="0"/>
              <a:t>© </a:t>
            </a:r>
            <a:r>
              <a:rPr lang="en-GB" b="1" dirty="0"/>
              <a:t>National Foundation for Educational Research 2018</a:t>
            </a:r>
          </a:p>
          <a:p>
            <a:r>
              <a:rPr lang="en-GB" dirty="0"/>
              <a:t>All rights reserved. No part of this document may be reproduced or transmitted </a:t>
            </a:r>
            <a:br>
              <a:rPr lang="en-GB" dirty="0"/>
            </a:br>
            <a:r>
              <a:rPr lang="en-GB" dirty="0"/>
              <a:t>in any form or by any means, electronic, mechanical, photocopying, or otherwise, without prior written permission of NFER.</a:t>
            </a:r>
          </a:p>
          <a:p>
            <a:r>
              <a:rPr lang="en-GB" dirty="0"/>
              <a:t>The Mere, Upton Park, Slough, Berks SL1 2DQ </a:t>
            </a:r>
            <a:br>
              <a:rPr lang="en-GB" dirty="0"/>
            </a:br>
            <a:r>
              <a:rPr lang="en-GB" b="1" dirty="0"/>
              <a:t>T: </a:t>
            </a:r>
            <a:r>
              <a:rPr lang="en-GB" dirty="0"/>
              <a:t>+44 (0)1753 574123 •</a:t>
            </a:r>
            <a:r>
              <a:rPr lang="en-GB" b="1" dirty="0"/>
              <a:t> F: </a:t>
            </a:r>
            <a:r>
              <a:rPr lang="en-GB" dirty="0"/>
              <a:t>+44 (0)1753 691632 • enquiries@nfer.ac.uk</a:t>
            </a:r>
          </a:p>
          <a:p>
            <a:pPr lvl="1"/>
            <a:r>
              <a:rPr lang="en-GB" b="1" dirty="0"/>
              <a:t>www.nfer.ac.uk</a:t>
            </a:r>
          </a:p>
          <a:p>
            <a:endParaRPr lang="en-GB" dirty="0"/>
          </a:p>
        </p:txBody>
      </p:sp>
    </p:spTree>
    <p:extLst>
      <p:ext uri="{BB962C8B-B14F-4D97-AF65-F5344CB8AC3E}">
        <p14:creationId xmlns:p14="http://schemas.microsoft.com/office/powerpoint/2010/main" val="2278346685"/>
      </p:ext>
    </p:extLst>
  </p:cSld>
  <p:clrMapOvr>
    <a:masterClrMapping/>
  </p:clrMapOvr>
</p:sld>
</file>

<file path=ppt/theme/theme1.xml><?xml version="1.0" encoding="utf-8"?>
<a:theme xmlns:a="http://schemas.openxmlformats.org/drawingml/2006/main" name="Office Theme">
  <a:themeElements>
    <a:clrScheme name="NFER Theme Colours">
      <a:dk1>
        <a:sysClr val="windowText" lastClr="000000"/>
      </a:dk1>
      <a:lt1>
        <a:sysClr val="window" lastClr="FFFFFF"/>
      </a:lt1>
      <a:dk2>
        <a:srgbClr val="3C3C3B"/>
      </a:dk2>
      <a:lt2>
        <a:srgbClr val="CACBCC"/>
      </a:lt2>
      <a:accent1>
        <a:srgbClr val="95569E"/>
      </a:accent1>
      <a:accent2>
        <a:srgbClr val="3EAD5C"/>
      </a:accent2>
      <a:accent3>
        <a:srgbClr val="00AACA"/>
      </a:accent3>
      <a:accent4>
        <a:srgbClr val="E9425C"/>
      </a:accent4>
      <a:accent5>
        <a:srgbClr val="F3953F"/>
      </a:accent5>
      <a:accent6>
        <a:srgbClr val="C3D32B"/>
      </a:accent6>
      <a:hlink>
        <a:srgbClr val="000000"/>
      </a:hlink>
      <a:folHlink>
        <a:srgbClr val="A7A8AA"/>
      </a:folHlink>
    </a:clrScheme>
    <a:fontScheme name="NFER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FER_Presentation_International [Read-Only]" id="{8C5E3391-1C63-4C2E-B777-6385684C928B}" vid="{DA28824A-306E-4106-B1E5-20BD0728E6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7BE4B911F9AE41BA0FC601C30FA8FA" ma:contentTypeVersion="1" ma:contentTypeDescription="Create a new document." ma:contentTypeScope="" ma:versionID="8b0d123980221e2bb94440191b98bbeb">
  <xsd:schema xmlns:xsd="http://www.w3.org/2001/XMLSchema" xmlns:xs="http://www.w3.org/2001/XMLSchema" xmlns:p="http://schemas.microsoft.com/office/2006/metadata/properties" xmlns:ns2="ec1b7740-8e62-4669-8af8-11b17589a693" targetNamespace="http://schemas.microsoft.com/office/2006/metadata/properties" ma:root="true" ma:fieldsID="f7ab8c3bb70e15c5593068901e7284cc" ns2:_="">
    <xsd:import namespace="ec1b7740-8e62-4669-8af8-11b17589a69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b7740-8e62-4669-8af8-11b17589a69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495D9E61-4670-412F-A590-EFC59476AD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b7740-8e62-4669-8af8-11b17589a6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033076-9427-45BB-87DA-460EB383A914}">
  <ds:schemaRefs>
    <ds:schemaRef ds:uri="http://schemas.microsoft.com/sharepoint/v3/contenttype/forms"/>
  </ds:schemaRefs>
</ds:datastoreItem>
</file>

<file path=customXml/itemProps3.xml><?xml version="1.0" encoding="utf-8"?>
<ds:datastoreItem xmlns:ds="http://schemas.openxmlformats.org/officeDocument/2006/customXml" ds:itemID="{EDF75B34-8DB1-4761-B1E0-582792607AF1}">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ec1b7740-8e62-4669-8af8-11b17589a69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NFER_Presentation_International (1)</Template>
  <TotalTime>655</TotalTime>
  <Words>1837</Words>
  <Application>Microsoft Office PowerPoint</Application>
  <PresentationFormat>On-screen Show (4:3)</PresentationFormat>
  <Paragraphs>102</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Constructing a Test</vt:lpstr>
      <vt:lpstr>Constructing a Test</vt:lpstr>
      <vt:lpstr>Constructing a Test</vt:lpstr>
      <vt:lpstr>Constructing a Test</vt:lpstr>
      <vt:lpstr>Constructing a Test</vt:lpstr>
      <vt:lpstr>Constructing a Test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over one  or two lines</dc:title>
  <dc:creator>Simcock, David</dc:creator>
  <cp:lastModifiedBy>Family Wriberg</cp:lastModifiedBy>
  <cp:revision>52</cp:revision>
  <cp:lastPrinted>2019-02-18T15:23:02Z</cp:lastPrinted>
  <dcterms:created xsi:type="dcterms:W3CDTF">2019-02-13T10:26:49Z</dcterms:created>
  <dcterms:modified xsi:type="dcterms:W3CDTF">2019-02-28T10:17:50Z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0x010100917BE4B911F9AE41BA0FC601C30FA8FA</vt:lpwstr>
  </property>
  <property fmtid="{D5CDD505-2E9C-101B-9397-08002B2CF9AE}" pid="3" name="Order">
    <vt:r8>45900</vt:r8>
  </property>
  <property fmtid="{D5CDD505-2E9C-101B-9397-08002B2CF9AE}" pid="4" name="xd_ProgID">
    <vt:lpwstr/>
  </property>
  <property fmtid="{D5CDD505-2E9C-101B-9397-08002B2CF9AE}" pid="5" name="TemplateUrl">
    <vt:lpwstr/>
  </property>
</Properties>
</file>