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handoutMasterIdLst>
    <p:handoutMasterId r:id="rId21"/>
  </p:handoutMasterIdLst>
  <p:sldIdLst>
    <p:sldId id="258" r:id="rId5"/>
    <p:sldId id="276" r:id="rId6"/>
    <p:sldId id="275" r:id="rId7"/>
    <p:sldId id="274" r:id="rId8"/>
    <p:sldId id="264" r:id="rId9"/>
    <p:sldId id="277" r:id="rId10"/>
    <p:sldId id="266" r:id="rId11"/>
    <p:sldId id="278" r:id="rId12"/>
    <p:sldId id="267" r:id="rId13"/>
    <p:sldId id="279" r:id="rId14"/>
    <p:sldId id="280" r:id="rId15"/>
    <p:sldId id="281" r:id="rId16"/>
    <p:sldId id="272" r:id="rId17"/>
    <p:sldId id="269" r:id="rId18"/>
    <p:sldId id="268"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83235" autoAdjust="0"/>
  </p:normalViewPr>
  <p:slideViewPr>
    <p:cSldViewPr snapToGrid="0">
      <p:cViewPr varScale="1">
        <p:scale>
          <a:sx n="56" d="100"/>
          <a:sy n="56" d="100"/>
        </p:scale>
        <p:origin x="1668" y="72"/>
      </p:cViewPr>
      <p:guideLst/>
    </p:cSldViewPr>
  </p:slideViewPr>
  <p:notesTextViewPr>
    <p:cViewPr>
      <p:scale>
        <a:sx n="1" d="1"/>
        <a:sy n="1" d="1"/>
      </p:scale>
      <p:origin x="0" y="0"/>
    </p:cViewPr>
  </p:notesTextViewPr>
  <p:notesViewPr>
    <p:cSldViewPr snapToGrid="0">
      <p:cViewPr varScale="1">
        <p:scale>
          <a:sx n="49" d="100"/>
          <a:sy n="49" d="100"/>
        </p:scale>
        <p:origin x="21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F4F00D-A1F1-4AAD-8E87-FD06BF5A472B}" type="datetimeFigureOut">
              <a:rPr lang="en-GB" smtClean="0"/>
              <a:t>28/02/2019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Paul and David can extemporise</a:t>
            </a:r>
            <a:r>
              <a:rPr lang="en-GB" baseline="0" dirty="0"/>
              <a:t> a bit on the extensiveness of the QA procedures they use on tests in the UK.</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a:t>
            </a:fld>
            <a:endParaRPr lang="en-GB"/>
          </a:p>
        </p:txBody>
      </p:sp>
    </p:spTree>
    <p:extLst>
      <p:ext uri="{BB962C8B-B14F-4D97-AF65-F5344CB8AC3E}">
        <p14:creationId xmlns:p14="http://schemas.microsoft.com/office/powerpoint/2010/main" val="2562694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a:t>
            </a:r>
            <a:r>
              <a:rPr lang="en-GB" baseline="0" dirty="0"/>
              <a:t> not done before, brainstorm factors that could make a question unfair: language barriers, life experiences (richer or poorer students), cultural issues.</a:t>
            </a:r>
          </a:p>
          <a:p>
            <a:r>
              <a:rPr lang="en-GB" baseline="0" dirty="0"/>
              <a:t>Note that Q8 is a reminder to check that they’ve done it – and that tags are required.</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11</a:t>
            </a:fld>
            <a:endParaRPr lang="en-GB"/>
          </a:p>
        </p:txBody>
      </p:sp>
    </p:spTree>
    <p:extLst>
      <p:ext uri="{BB962C8B-B14F-4D97-AF65-F5344CB8AC3E}">
        <p14:creationId xmlns:p14="http://schemas.microsoft.com/office/powerpoint/2010/main" val="38327646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12</a:t>
            </a:fld>
            <a:endParaRPr lang="en-GB"/>
          </a:p>
        </p:txBody>
      </p:sp>
    </p:spTree>
    <p:extLst>
      <p:ext uri="{BB962C8B-B14F-4D97-AF65-F5344CB8AC3E}">
        <p14:creationId xmlns:p14="http://schemas.microsoft.com/office/powerpoint/2010/main" val="26002235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this should have</a:t>
            </a:r>
            <a:r>
              <a:rPr lang="en-GB" baseline="0" dirty="0"/>
              <a:t> been covered already. Questioning opportunities </a:t>
            </a:r>
          </a:p>
          <a:p>
            <a:endParaRPr lang="en-GB" baseline="0" dirty="0"/>
          </a:p>
          <a:p>
            <a:r>
              <a:rPr lang="en-GB" baseline="0" dirty="0"/>
              <a:t>For each one – especially Q5 onwards – why does this matter?</a:t>
            </a:r>
          </a:p>
          <a:p>
            <a:endParaRPr lang="en-GB" baseline="0" dirty="0"/>
          </a:p>
          <a:p>
            <a:r>
              <a:rPr lang="en-GB" baseline="0" dirty="0"/>
              <a:t>Q9 – what is this called (an enemy).</a:t>
            </a:r>
          </a:p>
          <a:p>
            <a:endParaRPr lang="en-GB" dirty="0"/>
          </a:p>
          <a:p>
            <a:r>
              <a:rPr lang="en-GB" dirty="0"/>
              <a:t>Note Q20.</a:t>
            </a:r>
          </a:p>
        </p:txBody>
      </p:sp>
      <p:sp>
        <p:nvSpPr>
          <p:cNvPr id="4" name="Slide Number Placeholder 3"/>
          <p:cNvSpPr>
            <a:spLocks noGrp="1"/>
          </p:cNvSpPr>
          <p:nvPr>
            <p:ph type="sldNum" sz="quarter" idx="10"/>
          </p:nvPr>
        </p:nvSpPr>
        <p:spPr/>
        <p:txBody>
          <a:bodyPr/>
          <a:lstStyle/>
          <a:p>
            <a:fld id="{E64F0672-232E-4C5B-A17C-18881AD76DE1}" type="slidenum">
              <a:rPr lang="en-GB" smtClean="0"/>
              <a:t>14</a:t>
            </a:fld>
            <a:endParaRPr lang="en-GB"/>
          </a:p>
        </p:txBody>
      </p:sp>
    </p:spTree>
    <p:extLst>
      <p:ext uri="{BB962C8B-B14F-4D97-AF65-F5344CB8AC3E}">
        <p14:creationId xmlns:p14="http://schemas.microsoft.com/office/powerpoint/2010/main" val="3115965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that</a:t>
            </a:r>
            <a:r>
              <a:rPr lang="en-GB" baseline="0" dirty="0"/>
              <a:t> we </a:t>
            </a:r>
            <a:r>
              <a:rPr lang="en-GB" u="sng" baseline="0" dirty="0"/>
              <a:t>don’t</a:t>
            </a:r>
            <a:r>
              <a:rPr lang="en-GB" u="none" baseline="0" dirty="0"/>
              <a:t> expect them to send us the results of their QA – but it’s good to do it because it’ll increase quality and help them develop as question writers.</a:t>
            </a:r>
          </a:p>
          <a:p>
            <a:r>
              <a:rPr lang="en-GB" u="none" baseline="0" dirty="0"/>
              <a:t>REB – show that this is a potential use – as time goes on and system becomes self-sustaining, REB staff might use this checklist also.</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15</a:t>
            </a:fld>
            <a:endParaRPr lang="en-GB"/>
          </a:p>
        </p:txBody>
      </p:sp>
    </p:spTree>
    <p:extLst>
      <p:ext uri="{BB962C8B-B14F-4D97-AF65-F5344CB8AC3E}">
        <p14:creationId xmlns:p14="http://schemas.microsoft.com/office/powerpoint/2010/main" val="9707987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A good demonstration of how easy it is to ask nonsensical questions – even when it’s your full time job not to do so.</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850784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Here an unfairly hard term slipped through (and it was a bad wording anyway). </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3</a:t>
            </a:fld>
            <a:endParaRPr lang="en-GB"/>
          </a:p>
        </p:txBody>
      </p:sp>
    </p:spTree>
    <p:extLst>
      <p:ext uri="{BB962C8B-B14F-4D97-AF65-F5344CB8AC3E}">
        <p14:creationId xmlns:p14="http://schemas.microsoft.com/office/powerpoint/2010/main" val="3043586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Paul and David can extemporise</a:t>
            </a:r>
            <a:r>
              <a:rPr lang="en-GB" baseline="0" dirty="0"/>
              <a:t> a bit on the extensiveness of the QA procedures they use on tests in the UK. Examination authorities use external expert reviews, for instance.</a:t>
            </a:r>
          </a:p>
          <a:p>
            <a:r>
              <a:rPr lang="en-GB" baseline="0" dirty="0"/>
              <a:t>Stress the problem of knowledge – things you can’t see when you know them.</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4</a:t>
            </a:fld>
            <a:endParaRPr lang="en-GB"/>
          </a:p>
        </p:txBody>
      </p:sp>
    </p:spTree>
    <p:extLst>
      <p:ext uri="{BB962C8B-B14F-4D97-AF65-F5344CB8AC3E}">
        <p14:creationId xmlns:p14="http://schemas.microsoft.com/office/powerpoint/2010/main" val="3144655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6</a:t>
            </a:fld>
            <a:endParaRPr lang="en-GB"/>
          </a:p>
        </p:txBody>
      </p:sp>
    </p:spTree>
    <p:extLst>
      <p:ext uri="{BB962C8B-B14F-4D97-AF65-F5344CB8AC3E}">
        <p14:creationId xmlns:p14="http://schemas.microsoft.com/office/powerpoint/2010/main" val="3939556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7</a:t>
            </a:fld>
            <a:endParaRPr lang="en-GB"/>
          </a:p>
        </p:txBody>
      </p:sp>
    </p:spTree>
    <p:extLst>
      <p:ext uri="{BB962C8B-B14F-4D97-AF65-F5344CB8AC3E}">
        <p14:creationId xmlns:p14="http://schemas.microsoft.com/office/powerpoint/2010/main" val="1587599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that this is the item-by-item</a:t>
            </a:r>
            <a:r>
              <a:rPr lang="en-GB" baseline="0" dirty="0"/>
              <a:t> part</a:t>
            </a:r>
            <a:endParaRPr lang="en-GB" dirty="0"/>
          </a:p>
          <a:p>
            <a:endParaRPr lang="en-GB" dirty="0"/>
          </a:p>
          <a:p>
            <a:r>
              <a:rPr lang="en-GB" dirty="0"/>
              <a:t>Draw</a:t>
            </a:r>
            <a:r>
              <a:rPr lang="en-GB" baseline="0" dirty="0"/>
              <a:t> out the most important features of the checklist:</a:t>
            </a:r>
          </a:p>
          <a:p>
            <a:endParaRPr lang="en-GB" baseline="0" dirty="0"/>
          </a:p>
          <a:p>
            <a:r>
              <a:rPr lang="en-GB" baseline="0" dirty="0"/>
              <a:t>8 questions</a:t>
            </a:r>
          </a:p>
          <a:p>
            <a:r>
              <a:rPr lang="en-GB" baseline="0" dirty="0"/>
              <a:t>A separate column for every question – explain why – because it’s easy to flick through and forget things.</a:t>
            </a:r>
          </a:p>
          <a:p>
            <a:endParaRPr lang="en-GB" baseline="0" dirty="0"/>
          </a:p>
          <a:p>
            <a:r>
              <a:rPr lang="en-GB" dirty="0"/>
              <a:t>This</a:t>
            </a:r>
            <a:r>
              <a:rPr lang="en-GB" baseline="0" dirty="0"/>
              <a:t> is how NFER checks that its tests have no errors in them.</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8</a:t>
            </a:fld>
            <a:endParaRPr lang="en-GB"/>
          </a:p>
        </p:txBody>
      </p:sp>
    </p:spTree>
    <p:extLst>
      <p:ext uri="{BB962C8B-B14F-4D97-AF65-F5344CB8AC3E}">
        <p14:creationId xmlns:p14="http://schemas.microsoft.com/office/powerpoint/2010/main" val="2089414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Most of these points will have been covered in previous training.</a:t>
            </a:r>
            <a:r>
              <a:rPr lang="en-GB" baseline="0" dirty="0"/>
              <a:t> Perhaps ask “why would that be a problem” for selected ones (e.g. none able to answer).</a:t>
            </a:r>
          </a:p>
          <a:p>
            <a:endParaRPr lang="en-GB" baseline="0" dirty="0"/>
          </a:p>
          <a:p>
            <a:r>
              <a:rPr lang="en-GB" baseline="0" dirty="0"/>
              <a:t>For 2, add that it’s important for the grammar and spelling to be right.</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9</a:t>
            </a:fld>
            <a:endParaRPr lang="en-GB"/>
          </a:p>
        </p:txBody>
      </p:sp>
    </p:spTree>
    <p:extLst>
      <p:ext uri="{BB962C8B-B14F-4D97-AF65-F5344CB8AC3E}">
        <p14:creationId xmlns:p14="http://schemas.microsoft.com/office/powerpoint/2010/main" val="3074977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for 6</a:t>
            </a:r>
            <a:r>
              <a:rPr lang="en-GB" baseline="0" dirty="0"/>
              <a:t> that this applies even for closed questions – this is where the fresh pair of eyes can be helpful in trying to “break” the questions.</a:t>
            </a:r>
          </a:p>
          <a:p>
            <a:endParaRPr lang="en-GB" dirty="0"/>
          </a:p>
          <a:p>
            <a:r>
              <a:rPr lang="en-GB" dirty="0"/>
              <a:t>Again,</a:t>
            </a:r>
            <a:r>
              <a:rPr lang="en-GB" baseline="0" dirty="0"/>
              <a:t> questions like “what happens if this goes wrong” and “what might this look like”.</a:t>
            </a:r>
            <a:endParaRPr lang="en-GB" dirty="0"/>
          </a:p>
        </p:txBody>
      </p:sp>
      <p:sp>
        <p:nvSpPr>
          <p:cNvPr id="4" name="Slide Number Placeholder 3"/>
          <p:cNvSpPr>
            <a:spLocks noGrp="1"/>
          </p:cNvSpPr>
          <p:nvPr>
            <p:ph type="sldNum" sz="quarter" idx="10"/>
          </p:nvPr>
        </p:nvSpPr>
        <p:spPr/>
        <p:txBody>
          <a:bodyPr/>
          <a:lstStyle/>
          <a:p>
            <a:fld id="{E64F0672-232E-4C5B-A17C-18881AD76DE1}" type="slidenum">
              <a:rPr lang="en-GB" smtClean="0"/>
              <a:t>10</a:t>
            </a:fld>
            <a:endParaRPr lang="en-GB"/>
          </a:p>
        </p:txBody>
      </p:sp>
    </p:spTree>
    <p:extLst>
      <p:ext uri="{BB962C8B-B14F-4D97-AF65-F5344CB8AC3E}">
        <p14:creationId xmlns:p14="http://schemas.microsoft.com/office/powerpoint/2010/main" val="1213195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1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7"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8" name="Straight Connector 17">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50C7EA2-19D2-4638-8404-0FA802FAFDA9}"/>
              </a:ext>
            </a:extLst>
          </p:cNvPr>
          <p:cNvCxnSpPr/>
          <p:nvPr userDrawn="1"/>
        </p:nvCxnSpPr>
        <p:spPr>
          <a:xfrm>
            <a:off x="468000" y="1427825"/>
            <a:ext cx="6666917"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20" name="Picture 19"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0976" y="254753"/>
            <a:ext cx="1368000" cy="426494"/>
          </a:xfrm>
          <a:prstGeom prst="rect">
            <a:avLst/>
          </a:prstGeom>
        </p:spPr>
      </p:pic>
      <p:pic>
        <p:nvPicPr>
          <p:cNvPr id="21"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62413" y="799582"/>
            <a:ext cx="1265126" cy="79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slideLayout" Target="../slideLayouts/slideLayout3.xml"/><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3" Type="http://schemas.openxmlformats.org/officeDocument/2006/relationships/hyperlink" Target="mailto:UNRE@nfer.ac.uk"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“QA” = quality assurance</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pPr>
              <a:lnSpc>
                <a:spcPct val="100000"/>
              </a:lnSpc>
            </a:pPr>
            <a:r>
              <a:rPr lang="en-GB" sz="2800" b="0" dirty="0"/>
              <a:t>Writing a good test is very hard, and there are lots of things to watch out for.</a:t>
            </a:r>
          </a:p>
          <a:p>
            <a:pPr>
              <a:lnSpc>
                <a:spcPct val="100000"/>
              </a:lnSpc>
            </a:pPr>
            <a:r>
              <a:rPr lang="en-GB" sz="2800" b="0" dirty="0"/>
              <a:t>Professional test writers will spend many hours checking their tests once they have written them.</a:t>
            </a:r>
          </a:p>
          <a:p>
            <a:pPr>
              <a:lnSpc>
                <a:spcPct val="100000"/>
              </a:lnSpc>
            </a:pPr>
            <a:r>
              <a:rPr lang="en-GB" sz="2800" b="0" dirty="0"/>
              <a:t>Usually, dozens of people will see a test before it “goes live”.</a:t>
            </a:r>
          </a:p>
          <a:p>
            <a:pPr>
              <a:lnSpc>
                <a:spcPct val="100000"/>
              </a:lnSpc>
            </a:pPr>
            <a:r>
              <a:rPr lang="en-GB" sz="2800" b="0" dirty="0"/>
              <a:t>We can’t do that – but we can do our best.</a:t>
            </a:r>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a:t>
            </a:fld>
            <a:endParaRPr lang="en-GB" dirty="0"/>
          </a:p>
        </p:txBody>
      </p:sp>
    </p:spTree>
    <p:extLst>
      <p:ext uri="{BB962C8B-B14F-4D97-AF65-F5344CB8AC3E}">
        <p14:creationId xmlns:p14="http://schemas.microsoft.com/office/powerpoint/2010/main" val="2527171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10</a:t>
            </a:fld>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3369793918"/>
              </p:ext>
            </p:extLst>
          </p:nvPr>
        </p:nvGraphicFramePr>
        <p:xfrm>
          <a:off x="1397000" y="1600200"/>
          <a:ext cx="6007100" cy="4597400"/>
        </p:xfrm>
        <a:graphic>
          <a:graphicData uri="http://schemas.openxmlformats.org/drawingml/2006/table">
            <a:tbl>
              <a:tblPr firstRow="1" firstCol="1" bandRow="1"/>
              <a:tblGrid>
                <a:gridCol w="6007100">
                  <a:extLst>
                    <a:ext uri="{9D8B030D-6E8A-4147-A177-3AD203B41FA5}">
                      <a16:colId xmlns:a16="http://schemas.microsoft.com/office/drawing/2014/main" val="2603961259"/>
                    </a:ext>
                  </a:extLst>
                </a:gridCol>
              </a:tblGrid>
              <a:tr h="1455867">
                <a:tc>
                  <a:txBody>
                    <a:bodyPr/>
                    <a:lstStyle/>
                    <a:p>
                      <a:pPr>
                        <a:lnSpc>
                          <a:spcPct val="115000"/>
                        </a:lnSpc>
                        <a:spcAft>
                          <a:spcPts val="600"/>
                        </a:spcAft>
                      </a:pPr>
                      <a:r>
                        <a:rPr lang="en-GB" sz="2000" b="1" baseline="0" dirty="0">
                          <a:effectLst/>
                          <a:latin typeface="Calibri" panose="020F0502020204030204" pitchFamily="34" charset="0"/>
                          <a:ea typeface="Calibri" panose="020F0502020204030204" pitchFamily="34" charset="0"/>
                          <a:cs typeface="Times New Roman" panose="02020603050405020304" pitchFamily="18" charset="0"/>
                        </a:rPr>
                        <a:t>IQA4: Is the question format the best for what is being assessed?</a:t>
                      </a:r>
                      <a:endParaRPr lang="en-GB" sz="2000" baseline="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a:t>
                      </a:r>
                      <a:r>
                        <a:rPr lang="en-GB" sz="1400" baseline="0" dirty="0" err="1">
                          <a:effectLst/>
                          <a:latin typeface="Calibri" panose="020F0502020204030204" pitchFamily="34" charset="0"/>
                          <a:ea typeface="Calibri" panose="020F0502020204030204" pitchFamily="34" charset="0"/>
                          <a:cs typeface="Times New Roman" panose="02020603050405020304" pitchFamily="18" charset="0"/>
                        </a:rPr>
                        <a:t>eg</a:t>
                      </a: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 open questions for answers that require students to explain or justify something, multiple choice for where there is a clear single answer)</a:t>
                      </a:r>
                      <a:endParaRPr lang="en-GB" sz="20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1357746"/>
                  </a:ext>
                </a:extLst>
              </a:tr>
              <a:tr h="1094755">
                <a:tc>
                  <a:txBody>
                    <a:bodyPr/>
                    <a:lstStyle/>
                    <a:p>
                      <a:pPr>
                        <a:lnSpc>
                          <a:spcPct val="115000"/>
                        </a:lnSpc>
                        <a:spcAft>
                          <a:spcPts val="600"/>
                        </a:spcAft>
                      </a:pPr>
                      <a:r>
                        <a:rPr lang="en-GB" sz="2000" b="1" baseline="0">
                          <a:effectLst/>
                          <a:latin typeface="Calibri" panose="020F0502020204030204" pitchFamily="34" charset="0"/>
                          <a:ea typeface="Calibri" panose="020F0502020204030204" pitchFamily="34" charset="0"/>
                          <a:cs typeface="Times New Roman" panose="02020603050405020304" pitchFamily="18" charset="0"/>
                        </a:rPr>
                        <a:t>IQA5: Is the question presented clearly?</a:t>
                      </a:r>
                      <a:endParaRPr lang="en-GB" sz="2000" baseline="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400" baseline="0">
                          <a:effectLst/>
                          <a:latin typeface="Calibri" panose="020F0502020204030204" pitchFamily="34" charset="0"/>
                          <a:ea typeface="Calibri" panose="020F0502020204030204" pitchFamily="34" charset="0"/>
                          <a:cs typeface="Times New Roman" panose="02020603050405020304" pitchFamily="18" charset="0"/>
                        </a:rPr>
                        <a:t>(e.g. starting new line to separate an introductory statement from the question)</a:t>
                      </a:r>
                      <a:endParaRPr lang="en-GB" sz="2000" baseline="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6163928"/>
                  </a:ext>
                </a:extLst>
              </a:tr>
              <a:tr h="2046778">
                <a:tc>
                  <a:txBody>
                    <a:bodyPr/>
                    <a:lstStyle/>
                    <a:p>
                      <a:pPr>
                        <a:lnSpc>
                          <a:spcPct val="115000"/>
                        </a:lnSpc>
                        <a:spcAft>
                          <a:spcPts val="600"/>
                        </a:spcAft>
                      </a:pPr>
                      <a:r>
                        <a:rPr lang="en-GB" sz="2000" b="1" baseline="0" dirty="0">
                          <a:effectLst/>
                          <a:latin typeface="Calibri" panose="020F0502020204030204" pitchFamily="34" charset="0"/>
                          <a:ea typeface="Calibri" panose="020F0502020204030204" pitchFamily="34" charset="0"/>
                          <a:cs typeface="Times New Roman" panose="02020603050405020304" pitchFamily="18" charset="0"/>
                        </a:rPr>
                        <a:t>IQA6: Is the answer required clear and reflected in the marking guide?</a:t>
                      </a:r>
                      <a:endParaRPr lang="en-GB" sz="2000" baseline="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400" baseline="0" dirty="0">
                          <a:effectLst/>
                          <a:latin typeface="Calibri" panose="020F0502020204030204" pitchFamily="34" charset="0"/>
                          <a:ea typeface="Calibri" panose="020F0502020204030204" pitchFamily="34" charset="0"/>
                          <a:cs typeface="Times New Roman" panose="02020603050405020304" pitchFamily="18" charset="0"/>
                        </a:rPr>
                        <a:t>(e.g. In multiple choice are the distractors plausible but not correct? In true or false questions are the statements definitely true or false? In open questions are all the possible correct responses included in the marking guide? Are any invalid responses included?)</a:t>
                      </a:r>
                      <a:endParaRPr lang="en-GB" sz="2000" baseline="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9188935"/>
                  </a:ext>
                </a:extLst>
              </a:tr>
            </a:tbl>
          </a:graphicData>
        </a:graphic>
      </p:graphicFrame>
    </p:spTree>
    <p:extLst>
      <p:ext uri="{BB962C8B-B14F-4D97-AF65-F5344CB8AC3E}">
        <p14:creationId xmlns:p14="http://schemas.microsoft.com/office/powerpoint/2010/main" val="1846273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11</a:t>
            </a:fld>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1639416123"/>
              </p:ext>
            </p:extLst>
          </p:nvPr>
        </p:nvGraphicFramePr>
        <p:xfrm>
          <a:off x="1485899" y="1714500"/>
          <a:ext cx="5649017" cy="3708400"/>
        </p:xfrm>
        <a:graphic>
          <a:graphicData uri="http://schemas.openxmlformats.org/drawingml/2006/table">
            <a:tbl>
              <a:tblPr firstRow="1" firstCol="1" bandRow="1"/>
              <a:tblGrid>
                <a:gridCol w="5649017">
                  <a:extLst>
                    <a:ext uri="{9D8B030D-6E8A-4147-A177-3AD203B41FA5}">
                      <a16:colId xmlns:a16="http://schemas.microsoft.com/office/drawing/2014/main" val="2204823648"/>
                    </a:ext>
                  </a:extLst>
                </a:gridCol>
              </a:tblGrid>
              <a:tr h="2478747">
                <a:tc>
                  <a:txBody>
                    <a:bodyPr/>
                    <a:lstStyle/>
                    <a:p>
                      <a:pPr>
                        <a:lnSpc>
                          <a:spcPct val="115000"/>
                        </a:lnSpc>
                        <a:spcAft>
                          <a:spcPts val="60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IQA7: Is the question fair and doesn’t give some students an advantage or disadvantage?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(Does the question show any social status or gender bias? Does it include anything that students might find upsetting or distracting?)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7643946"/>
                  </a:ext>
                </a:extLst>
              </a:tr>
              <a:tr h="1229653">
                <a:tc>
                  <a:txBody>
                    <a:bodyPr/>
                    <a:lstStyle/>
                    <a:p>
                      <a:pPr>
                        <a:lnSpc>
                          <a:spcPct val="115000"/>
                        </a:lnSpc>
                        <a:spcAft>
                          <a:spcPts val="60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IQA8: have you proof read the question?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880842847"/>
                  </a:ext>
                </a:extLst>
              </a:tr>
            </a:tbl>
          </a:graphicData>
        </a:graphic>
      </p:graphicFrame>
    </p:spTree>
    <p:extLst>
      <p:ext uri="{BB962C8B-B14F-4D97-AF65-F5344CB8AC3E}">
        <p14:creationId xmlns:p14="http://schemas.microsoft.com/office/powerpoint/2010/main" val="9608417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000" y="468000"/>
            <a:ext cx="6666917" cy="900000"/>
          </a:xfrm>
        </p:spPr>
        <p:txBody>
          <a:bodyPr/>
          <a:lstStyle/>
          <a:p>
            <a:r>
              <a:rPr lang="en-GB" dirty="0"/>
              <a:t>Page 2: test-level QA</a:t>
            </a:r>
          </a:p>
        </p:txBody>
      </p:sp>
      <p:pic>
        <p:nvPicPr>
          <p:cNvPr id="6" name="Content Placeholder 5"/>
          <p:cNvPicPr>
            <a:picLocks noGrp="1" noChangeAspect="1"/>
          </p:cNvPicPr>
          <p:nvPr>
            <p:ph idx="4294967295"/>
          </p:nvPr>
        </p:nvPicPr>
        <p:blipFill>
          <a:blip r:embed="rId3"/>
          <a:stretch>
            <a:fillRect/>
          </a:stretch>
        </p:blipFill>
        <p:spPr>
          <a:xfrm>
            <a:off x="1663330" y="1655763"/>
            <a:ext cx="5749078" cy="4427537"/>
          </a:xfrm>
          <a:prstGeom prst="rect">
            <a:avLst/>
          </a:prstGeom>
        </p:spPr>
      </p:pic>
      <p:sp>
        <p:nvSpPr>
          <p:cNvPr id="4" name="Footer Placeholder 3"/>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5" name="Slide Number Placeholder 4"/>
          <p:cNvSpPr>
            <a:spLocks noGrp="1"/>
          </p:cNvSpPr>
          <p:nvPr>
            <p:ph type="sldNum" sz="quarter" idx="4"/>
          </p:nvPr>
        </p:nvSpPr>
        <p:spPr>
          <a:xfrm>
            <a:off x="8172000" y="6480000"/>
            <a:ext cx="506976" cy="252000"/>
          </a:xfrm>
        </p:spPr>
        <p:txBody>
          <a:bodyPr/>
          <a:lstStyle/>
          <a:p>
            <a:fld id="{1608FF17-83F6-4320-ABB9-493BD2F5E45E}" type="slidenum">
              <a:rPr lang="en-GB" smtClean="0"/>
              <a:pPr/>
              <a:t>12</a:t>
            </a:fld>
            <a:endParaRPr lang="en-GB" dirty="0"/>
          </a:p>
        </p:txBody>
      </p:sp>
    </p:spTree>
    <p:extLst>
      <p:ext uri="{BB962C8B-B14F-4D97-AF65-F5344CB8AC3E}">
        <p14:creationId xmlns:p14="http://schemas.microsoft.com/office/powerpoint/2010/main" val="1361188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Discuss</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4637400" cy="4428000"/>
          </a:xfrm>
        </p:spPr>
        <p:txBody>
          <a:bodyPr>
            <a:normAutofit/>
          </a:bodyPr>
          <a:lstStyle/>
          <a:p>
            <a:pPr>
              <a:lnSpc>
                <a:spcPct val="100000"/>
              </a:lnSpc>
            </a:pPr>
            <a:r>
              <a:rPr lang="en-GB" sz="2800" dirty="0"/>
              <a:t>5 minutes in pairs</a:t>
            </a:r>
          </a:p>
          <a:p>
            <a:pPr>
              <a:lnSpc>
                <a:spcPct val="100000"/>
              </a:lnSpc>
            </a:pPr>
            <a:endParaRPr lang="en-GB" sz="2800" dirty="0"/>
          </a:p>
          <a:p>
            <a:pPr>
              <a:lnSpc>
                <a:spcPct val="100000"/>
              </a:lnSpc>
            </a:pPr>
            <a:r>
              <a:rPr lang="en-GB" sz="2800" dirty="0"/>
              <a:t>Is there anything else you need to remember to look out for?</a:t>
            </a:r>
          </a:p>
          <a:p>
            <a:pPr>
              <a:lnSpc>
                <a:spcPct val="100000"/>
              </a:lnSpc>
            </a:pPr>
            <a:endParaRPr lang="en-GB" sz="2800" dirty="0"/>
          </a:p>
          <a:p>
            <a:pPr>
              <a:lnSpc>
                <a:spcPct val="100000"/>
              </a:lnSpc>
            </a:pPr>
            <a:r>
              <a:rPr lang="en-GB" sz="2800" dirty="0"/>
              <a:t>What else do you find always trips you up?</a:t>
            </a:r>
          </a:p>
          <a:p>
            <a:pPr>
              <a:lnSpc>
                <a:spcPct val="100000"/>
              </a:lnSpc>
            </a:pPr>
            <a:endParaRPr lang="en-GB" sz="2800" dirty="0"/>
          </a:p>
          <a:p>
            <a:pPr>
              <a:lnSpc>
                <a:spcPct val="100000"/>
              </a:lnSpc>
            </a:pPr>
            <a:endParaRPr lang="en-GB" sz="2800"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13</a:t>
            </a:fld>
            <a:endParaRPr lang="en-GB" dirty="0"/>
          </a:p>
        </p:txBody>
      </p:sp>
      <p:pic>
        <p:nvPicPr>
          <p:cNvPr id="2" name="Picture 1"/>
          <p:cNvPicPr>
            <a:picLocks noChangeAspect="1"/>
          </p:cNvPicPr>
          <p:nvPr/>
        </p:nvPicPr>
        <p:blipFill>
          <a:blip r:embed="rId2"/>
          <a:stretch>
            <a:fillRect/>
          </a:stretch>
        </p:blipFill>
        <p:spPr>
          <a:xfrm>
            <a:off x="5367964" y="3086100"/>
            <a:ext cx="3533906" cy="2809700"/>
          </a:xfrm>
          <a:prstGeom prst="rect">
            <a:avLst/>
          </a:prstGeom>
        </p:spPr>
      </p:pic>
    </p:spTree>
    <p:extLst>
      <p:ext uri="{BB962C8B-B14F-4D97-AF65-F5344CB8AC3E}">
        <p14:creationId xmlns:p14="http://schemas.microsoft.com/office/powerpoint/2010/main" val="24121074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Page 2: test-level QA</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14</a:t>
            </a:fld>
            <a:endParaRPr lang="en-GB"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1875144437"/>
              </p:ext>
            </p:extLst>
          </p:nvPr>
        </p:nvGraphicFramePr>
        <p:xfrm>
          <a:off x="468000" y="1663701"/>
          <a:ext cx="8210976" cy="4533899"/>
        </p:xfrm>
        <a:graphic>
          <a:graphicData uri="http://schemas.openxmlformats.org/drawingml/2006/table">
            <a:tbl>
              <a:tblPr firstRow="1" firstCol="1" bandRow="1"/>
              <a:tblGrid>
                <a:gridCol w="8210976">
                  <a:extLst>
                    <a:ext uri="{9D8B030D-6E8A-4147-A177-3AD203B41FA5}">
                      <a16:colId xmlns:a16="http://schemas.microsoft.com/office/drawing/2014/main" val="3519028729"/>
                    </a:ext>
                  </a:extLst>
                </a:gridCol>
              </a:tblGrid>
              <a:tr h="348761">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TQA1:</a:t>
                      </a:r>
                      <a:r>
                        <a:rPr lang="en-GB" sz="1400">
                          <a:effectLst/>
                          <a:latin typeface="Calibri" panose="020F0502020204030204" pitchFamily="34" charset="0"/>
                          <a:ea typeface="Calibri" panose="020F0502020204030204" pitchFamily="34" charset="0"/>
                          <a:cs typeface="Times New Roman" panose="02020603050405020304" pitchFamily="18" charset="0"/>
                        </a:rPr>
                        <a:t> Are the most important parts of the unit covered?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2252559"/>
                  </a:ext>
                </a:extLst>
              </a:tr>
              <a:tr h="697524">
                <a:tc>
                  <a:txBody>
                    <a:bodyPr/>
                    <a:lstStyle/>
                    <a:p>
                      <a:pPr>
                        <a:lnSpc>
                          <a:spcPct val="115000"/>
                        </a:lnSpc>
                        <a:spcAft>
                          <a:spcPts val="60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TQA2:</a:t>
                      </a:r>
                      <a:r>
                        <a:rPr lang="en-GB" sz="1400" dirty="0">
                          <a:effectLst/>
                          <a:latin typeface="Calibri" panose="020F0502020204030204" pitchFamily="34" charset="0"/>
                          <a:ea typeface="Calibri" panose="020F0502020204030204" pitchFamily="34" charset="0"/>
                          <a:cs typeface="Times New Roman" panose="02020603050405020304" pitchFamily="18" charset="0"/>
                        </a:rPr>
                        <a:t> Are a range of competences relevant to the unit covered by the test? (</a:t>
                      </a:r>
                      <a:r>
                        <a:rPr lang="en-GB" sz="1400" dirty="0" err="1">
                          <a:effectLst/>
                          <a:latin typeface="Calibri" panose="020F0502020204030204" pitchFamily="34" charset="0"/>
                          <a:ea typeface="Calibri" panose="020F0502020204030204" pitchFamily="34" charset="0"/>
                          <a:cs typeface="Times New Roman" panose="02020603050405020304" pitchFamily="18" charset="0"/>
                        </a:rPr>
                        <a:t>ie</a:t>
                      </a:r>
                      <a:r>
                        <a:rPr lang="en-GB" sz="1400" dirty="0">
                          <a:effectLst/>
                          <a:latin typeface="Calibri" panose="020F0502020204030204" pitchFamily="34" charset="0"/>
                          <a:ea typeface="Calibri" panose="020F0502020204030204" pitchFamily="34" charset="0"/>
                          <a:cs typeface="Times New Roman" panose="02020603050405020304" pitchFamily="18" charset="0"/>
                        </a:rPr>
                        <a:t>. from the lower, middle and higher bands)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9569159"/>
                  </a:ext>
                </a:extLst>
              </a:tr>
              <a:tr h="697524">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TQA3:</a:t>
                      </a:r>
                      <a:r>
                        <a:rPr lang="en-GB" sz="1400">
                          <a:effectLst/>
                          <a:latin typeface="Calibri" panose="020F0502020204030204" pitchFamily="34" charset="0"/>
                          <a:ea typeface="Calibri" panose="020F0502020204030204" pitchFamily="34" charset="0"/>
                          <a:cs typeface="Times New Roman" panose="02020603050405020304" pitchFamily="18" charset="0"/>
                        </a:rPr>
                        <a:t> Is the test balanced? There should be more questions/ marks on the most important parts of the unit or where there are more learning objectives related to a particular area.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7279782"/>
                  </a:ext>
                </a:extLst>
              </a:tr>
              <a:tr h="348761">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TQA4:</a:t>
                      </a:r>
                      <a:r>
                        <a:rPr lang="en-GB" sz="1400">
                          <a:effectLst/>
                          <a:latin typeface="Calibri" panose="020F0502020204030204" pitchFamily="34" charset="0"/>
                          <a:ea typeface="Calibri" panose="020F0502020204030204" pitchFamily="34" charset="0"/>
                          <a:cs typeface="Times New Roman" panose="02020603050405020304" pitchFamily="18" charset="0"/>
                        </a:rPr>
                        <a:t> Does the test cover the assessment criteria for the unit?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9245417"/>
                  </a:ext>
                </a:extLst>
              </a:tr>
              <a:tr h="348761">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TQA5:</a:t>
                      </a:r>
                      <a:r>
                        <a:rPr lang="en-GB" sz="1400">
                          <a:effectLst/>
                          <a:latin typeface="Calibri" panose="020F0502020204030204" pitchFamily="34" charset="0"/>
                          <a:ea typeface="Calibri" panose="020F0502020204030204" pitchFamily="34" charset="0"/>
                          <a:cs typeface="Times New Roman" panose="02020603050405020304" pitchFamily="18" charset="0"/>
                        </a:rPr>
                        <a:t> Are all the questions distinct? Are there any that assess very similar things?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9536773"/>
                  </a:ext>
                </a:extLst>
              </a:tr>
              <a:tr h="348761">
                <a:tc>
                  <a:txBody>
                    <a:bodyPr/>
                    <a:lstStyle/>
                    <a:p>
                      <a:pPr>
                        <a:lnSpc>
                          <a:spcPct val="115000"/>
                        </a:lnSpc>
                        <a:spcAft>
                          <a:spcPts val="60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TQA6:</a:t>
                      </a:r>
                      <a:r>
                        <a:rPr lang="en-GB" sz="1400" dirty="0">
                          <a:effectLst/>
                          <a:latin typeface="Calibri" panose="020F0502020204030204" pitchFamily="34" charset="0"/>
                          <a:ea typeface="Calibri" panose="020F0502020204030204" pitchFamily="34" charset="0"/>
                          <a:cs typeface="Times New Roman" panose="02020603050405020304" pitchFamily="18" charset="0"/>
                        </a:rPr>
                        <a:t> Are there a range of question formats?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4062984"/>
                  </a:ext>
                </a:extLst>
              </a:tr>
              <a:tr h="348761">
                <a:tc>
                  <a:txBody>
                    <a:bodyPr/>
                    <a:lstStyle/>
                    <a:p>
                      <a:pPr>
                        <a:lnSpc>
                          <a:spcPct val="115000"/>
                        </a:lnSpc>
                        <a:spcAft>
                          <a:spcPts val="60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TQA7:</a:t>
                      </a:r>
                      <a:r>
                        <a:rPr lang="en-GB" sz="1400" dirty="0">
                          <a:effectLst/>
                          <a:latin typeface="Calibri" panose="020F0502020204030204" pitchFamily="34" charset="0"/>
                          <a:ea typeface="Calibri" panose="020F0502020204030204" pitchFamily="34" charset="0"/>
                          <a:cs typeface="Times New Roman" panose="02020603050405020304" pitchFamily="18" charset="0"/>
                        </a:rPr>
                        <a:t> Is there a range of difficulty across the questions in the test?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2279810"/>
                  </a:ext>
                </a:extLst>
              </a:tr>
              <a:tr h="697524">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TQA8:</a:t>
                      </a:r>
                      <a:r>
                        <a:rPr lang="en-GB" sz="1400">
                          <a:effectLst/>
                          <a:latin typeface="Calibri" panose="020F0502020204030204" pitchFamily="34" charset="0"/>
                          <a:ea typeface="Calibri" panose="020F0502020204030204" pitchFamily="34" charset="0"/>
                          <a:cs typeface="Times New Roman" panose="02020603050405020304" pitchFamily="18" charset="0"/>
                        </a:rPr>
                        <a:t>  Does the demand of the questions increase through the test (ie. starts with easier questions and ends with harder ones?)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704"/>
                  </a:ext>
                </a:extLst>
              </a:tr>
              <a:tr h="348761">
                <a:tc>
                  <a:txBody>
                    <a:bodyPr/>
                    <a:lstStyle/>
                    <a:p>
                      <a:pPr>
                        <a:lnSpc>
                          <a:spcPct val="115000"/>
                        </a:lnSpc>
                        <a:spcAft>
                          <a:spcPts val="600"/>
                        </a:spcAft>
                      </a:pPr>
                      <a:r>
                        <a:rPr lang="en-GB" sz="1400" b="1">
                          <a:effectLst/>
                          <a:latin typeface="Calibri" panose="020F0502020204030204" pitchFamily="34" charset="0"/>
                          <a:ea typeface="Calibri" panose="020F0502020204030204" pitchFamily="34" charset="0"/>
                          <a:cs typeface="Times New Roman" panose="02020603050405020304" pitchFamily="18" charset="0"/>
                        </a:rPr>
                        <a:t>TQA9:</a:t>
                      </a:r>
                      <a:r>
                        <a:rPr lang="en-GB" sz="1400">
                          <a:effectLst/>
                          <a:latin typeface="Calibri" panose="020F0502020204030204" pitchFamily="34" charset="0"/>
                          <a:ea typeface="Calibri" panose="020F0502020204030204" pitchFamily="34" charset="0"/>
                          <a:cs typeface="Times New Roman" panose="02020603050405020304" pitchFamily="18" charset="0"/>
                        </a:rPr>
                        <a:t> Are there any questions which may give away the answer to another one?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326265"/>
                  </a:ext>
                </a:extLst>
              </a:tr>
              <a:tr h="348761">
                <a:tc>
                  <a:txBody>
                    <a:bodyPr/>
                    <a:lstStyle/>
                    <a:p>
                      <a:pPr>
                        <a:lnSpc>
                          <a:spcPct val="115000"/>
                        </a:lnSpc>
                        <a:spcAft>
                          <a:spcPts val="600"/>
                        </a:spcAf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TQA10:</a:t>
                      </a:r>
                      <a:r>
                        <a:rPr lang="en-GB" sz="1400" dirty="0">
                          <a:effectLst/>
                          <a:latin typeface="Calibri" panose="020F0502020204030204" pitchFamily="34" charset="0"/>
                          <a:ea typeface="Calibri" panose="020F0502020204030204" pitchFamily="34" charset="0"/>
                          <a:cs typeface="Times New Roman" panose="02020603050405020304" pitchFamily="18" charset="0"/>
                        </a:rPr>
                        <a:t> Have you asked a subject colleague to take the test and made any changes where needed?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9142494"/>
                  </a:ext>
                </a:extLst>
              </a:tr>
            </a:tbl>
          </a:graphicData>
        </a:graphic>
      </p:graphicFrame>
    </p:spTree>
    <p:extLst>
      <p:ext uri="{BB962C8B-B14F-4D97-AF65-F5344CB8AC3E}">
        <p14:creationId xmlns:p14="http://schemas.microsoft.com/office/powerpoint/2010/main" val="2724560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Who uses the QA checklist?</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normAutofit lnSpcReduction="10000"/>
          </a:bodyPr>
          <a:lstStyle/>
          <a:p>
            <a:pPr>
              <a:lnSpc>
                <a:spcPct val="200000"/>
              </a:lnSpc>
            </a:pPr>
            <a:r>
              <a:rPr lang="en-GB" sz="2800" u="sng" dirty="0"/>
              <a:t>You</a:t>
            </a:r>
            <a:r>
              <a:rPr lang="en-GB" sz="2800" dirty="0"/>
              <a:t> use it</a:t>
            </a:r>
          </a:p>
          <a:p>
            <a:pPr>
              <a:lnSpc>
                <a:spcPct val="200000"/>
              </a:lnSpc>
            </a:pPr>
            <a:r>
              <a:rPr lang="en-GB" sz="2800" dirty="0"/>
              <a:t>Your </a:t>
            </a:r>
            <a:r>
              <a:rPr lang="en-GB" sz="2800" u="sng" dirty="0"/>
              <a:t>fresh pair of eyes</a:t>
            </a:r>
            <a:r>
              <a:rPr lang="en-GB" sz="2800" dirty="0"/>
              <a:t> can use it.</a:t>
            </a:r>
          </a:p>
          <a:p>
            <a:pPr>
              <a:lnSpc>
                <a:spcPct val="200000"/>
              </a:lnSpc>
            </a:pPr>
            <a:r>
              <a:rPr lang="en-GB" sz="2800" u="sng" dirty="0"/>
              <a:t>NFER reviewers</a:t>
            </a:r>
            <a:r>
              <a:rPr lang="en-GB" sz="2800" dirty="0"/>
              <a:t> will use it.</a:t>
            </a:r>
          </a:p>
          <a:p>
            <a:pPr>
              <a:lnSpc>
                <a:spcPct val="200000"/>
              </a:lnSpc>
            </a:pPr>
            <a:r>
              <a:rPr lang="en-GB" sz="2800" u="sng" dirty="0"/>
              <a:t>REB staff</a:t>
            </a:r>
            <a:r>
              <a:rPr lang="en-GB" sz="2800" dirty="0"/>
              <a:t> can use it.</a:t>
            </a:r>
          </a:p>
          <a:p>
            <a:r>
              <a:rPr lang="en-GB" dirty="0"/>
              <a:t> </a:t>
            </a:r>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15</a:t>
            </a:fld>
            <a:endParaRPr lang="en-GB" dirty="0"/>
          </a:p>
        </p:txBody>
      </p:sp>
    </p:spTree>
    <p:extLst>
      <p:ext uri="{BB962C8B-B14F-4D97-AF65-F5344CB8AC3E}">
        <p14:creationId xmlns:p14="http://schemas.microsoft.com/office/powerpoint/2010/main" val="3850566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Why do we need quality assurance?</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2</a:t>
            </a:fld>
            <a:endParaRPr lang="en-GB" dirty="0"/>
          </a:p>
        </p:txBody>
      </p:sp>
      <p:sp>
        <p:nvSpPr>
          <p:cNvPr id="2" name="Content Placeholder 1"/>
          <p:cNvSpPr>
            <a:spLocks noGrp="1"/>
          </p:cNvSpPr>
          <p:nvPr>
            <p:ph idx="4294967295"/>
          </p:nvPr>
        </p:nvSpPr>
        <p:spPr>
          <a:xfrm>
            <a:off x="468000" y="5359250"/>
            <a:ext cx="8138976" cy="940650"/>
          </a:xfrm>
        </p:spPr>
        <p:txBody>
          <a:bodyPr>
            <a:normAutofit/>
          </a:bodyPr>
          <a:lstStyle/>
          <a:p>
            <a:pPr>
              <a:lnSpc>
                <a:spcPct val="100000"/>
              </a:lnSpc>
            </a:pPr>
            <a:r>
              <a:rPr lang="en-GB" sz="2400" b="0" dirty="0"/>
              <a:t>“How does Shakespeare present the ways in which Tybalt’s hatred of the Capulets influences the outcome of the play?”</a:t>
            </a:r>
            <a:endParaRPr lang="en-GB" sz="2400" dirty="0"/>
          </a:p>
        </p:txBody>
      </p:sp>
      <p:pic>
        <p:nvPicPr>
          <p:cNvPr id="4" name="Picture 3"/>
          <p:cNvPicPr>
            <a:picLocks noChangeAspect="1"/>
          </p:cNvPicPr>
          <p:nvPr/>
        </p:nvPicPr>
        <p:blipFill>
          <a:blip r:embed="rId3"/>
          <a:stretch>
            <a:fillRect/>
          </a:stretch>
        </p:blipFill>
        <p:spPr>
          <a:xfrm>
            <a:off x="190500" y="1417350"/>
            <a:ext cx="8763000" cy="3676650"/>
          </a:xfrm>
          <a:prstGeom prst="rect">
            <a:avLst/>
          </a:prstGeom>
        </p:spPr>
      </p:pic>
    </p:spTree>
    <p:extLst>
      <p:ext uri="{BB962C8B-B14F-4D97-AF65-F5344CB8AC3E}">
        <p14:creationId xmlns:p14="http://schemas.microsoft.com/office/powerpoint/2010/main" val="2750754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Why do we need quality assurance?</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3</a:t>
            </a:fld>
            <a:endParaRPr lang="en-GB" dirty="0"/>
          </a:p>
        </p:txBody>
      </p:sp>
      <p:sp>
        <p:nvSpPr>
          <p:cNvPr id="7" name="Content Placeholder 6"/>
          <p:cNvSpPr>
            <a:spLocks noGrp="1"/>
          </p:cNvSpPr>
          <p:nvPr>
            <p:ph idx="4294967295"/>
          </p:nvPr>
        </p:nvSpPr>
        <p:spPr>
          <a:xfrm>
            <a:off x="468000" y="1656000"/>
            <a:ext cx="8138976" cy="4428000"/>
          </a:xfrm>
        </p:spPr>
        <p:txBody>
          <a:bodyPr/>
          <a:lstStyle/>
          <a:p>
            <a:endParaRPr lang="en-GB" dirty="0"/>
          </a:p>
        </p:txBody>
      </p:sp>
      <p:pic>
        <p:nvPicPr>
          <p:cNvPr id="8" name="Picture 7"/>
          <p:cNvPicPr>
            <a:picLocks noChangeAspect="1"/>
          </p:cNvPicPr>
          <p:nvPr/>
        </p:nvPicPr>
        <p:blipFill>
          <a:blip r:embed="rId3"/>
          <a:stretch>
            <a:fillRect/>
          </a:stretch>
        </p:blipFill>
        <p:spPr>
          <a:xfrm>
            <a:off x="70263" y="1764000"/>
            <a:ext cx="8934450" cy="3695700"/>
          </a:xfrm>
          <a:prstGeom prst="rect">
            <a:avLst/>
          </a:prstGeom>
        </p:spPr>
      </p:pic>
    </p:spTree>
    <p:extLst>
      <p:ext uri="{BB962C8B-B14F-4D97-AF65-F5344CB8AC3E}">
        <p14:creationId xmlns:p14="http://schemas.microsoft.com/office/powerpoint/2010/main" val="4255745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How we will make sure we write high quality tests</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normAutofit/>
          </a:bodyPr>
          <a:lstStyle/>
          <a:p>
            <a:pPr marL="514350" indent="-514350">
              <a:lnSpc>
                <a:spcPct val="100000"/>
              </a:lnSpc>
              <a:buAutoNum type="arabicPeriod"/>
            </a:pPr>
            <a:r>
              <a:rPr lang="en-GB" sz="3200" b="0" dirty="0"/>
              <a:t>Write your test.</a:t>
            </a:r>
          </a:p>
          <a:p>
            <a:pPr marL="457200" indent="-457200">
              <a:lnSpc>
                <a:spcPct val="100000"/>
              </a:lnSpc>
              <a:buAutoNum type="arabicPeriod"/>
            </a:pPr>
            <a:r>
              <a:rPr lang="en-GB" sz="3200" b="0" dirty="0"/>
              <a:t>Check your test.</a:t>
            </a:r>
          </a:p>
          <a:p>
            <a:pPr marL="457200" indent="-457200">
              <a:lnSpc>
                <a:spcPct val="100000"/>
              </a:lnSpc>
              <a:buAutoNum type="arabicPeriod"/>
            </a:pPr>
            <a:r>
              <a:rPr lang="en-GB" sz="3200" b="0" dirty="0"/>
              <a:t>Show it to a colleague.</a:t>
            </a:r>
          </a:p>
          <a:p>
            <a:pPr marL="457200" lvl="1" indent="-457200">
              <a:lnSpc>
                <a:spcPct val="100000"/>
              </a:lnSpc>
              <a:buFont typeface="Arial" panose="020B0604020202020204" pitchFamily="34" charset="0"/>
              <a:buChar char="•"/>
            </a:pPr>
            <a:r>
              <a:rPr lang="en-GB" sz="2400" b="0" dirty="0"/>
              <a:t>It is amazing how you – the test writer – can miss </a:t>
            </a:r>
            <a:r>
              <a:rPr lang="en-GB" sz="2400" b="0" u="sng" dirty="0"/>
              <a:t>totally obvious</a:t>
            </a:r>
            <a:r>
              <a:rPr lang="en-GB" sz="2400" b="0" dirty="0"/>
              <a:t> problems with your test.</a:t>
            </a:r>
          </a:p>
          <a:p>
            <a:pPr marL="457200" lvl="1" indent="-457200">
              <a:lnSpc>
                <a:spcPct val="100000"/>
              </a:lnSpc>
              <a:buFont typeface="Arial" panose="020B0604020202020204" pitchFamily="34" charset="0"/>
              <a:buChar char="•"/>
            </a:pPr>
            <a:r>
              <a:rPr lang="en-GB" sz="2400" dirty="0"/>
              <a:t>We call this a “fresh pair of eyes”.</a:t>
            </a:r>
          </a:p>
          <a:p>
            <a:pPr marL="457200" lvl="1" indent="-457200">
              <a:lnSpc>
                <a:spcPct val="100000"/>
              </a:lnSpc>
              <a:buFont typeface="Arial" panose="020B0604020202020204" pitchFamily="34" charset="0"/>
              <a:buChar char="•"/>
            </a:pPr>
            <a:r>
              <a:rPr lang="en-GB" sz="2400" b="0" dirty="0"/>
              <a:t>Can they get the right answers?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4</a:t>
            </a:fld>
            <a:endParaRPr lang="en-GB" dirty="0"/>
          </a:p>
        </p:txBody>
      </p:sp>
      <p:pic>
        <p:nvPicPr>
          <p:cNvPr id="7" name="Picture 6"/>
          <p:cNvPicPr>
            <a:picLocks noChangeAspect="1"/>
          </p:cNvPicPr>
          <p:nvPr/>
        </p:nvPicPr>
        <p:blipFill rotWithShape="1">
          <a:blip r:embed="rId3" cstate="hqprint">
            <a:extLst>
              <a:ext uri="{28A0092B-C50C-407E-A947-70E740481C1C}">
                <a14:useLocalDpi xmlns:a14="http://schemas.microsoft.com/office/drawing/2010/main" val="0"/>
              </a:ext>
            </a:extLst>
          </a:blip>
          <a:srcRect b="9630"/>
          <a:stretch/>
        </p:blipFill>
        <p:spPr>
          <a:xfrm>
            <a:off x="6083366" y="1549400"/>
            <a:ext cx="2103101" cy="1638300"/>
          </a:xfrm>
          <a:prstGeom prst="rect">
            <a:avLst/>
          </a:prstGeom>
        </p:spPr>
      </p:pic>
    </p:spTree>
    <p:extLst>
      <p:ext uri="{BB962C8B-B14F-4D97-AF65-F5344CB8AC3E}">
        <p14:creationId xmlns:p14="http://schemas.microsoft.com/office/powerpoint/2010/main" val="3847407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sz="2800" dirty="0"/>
              <a:t>A fresh pair of eyes can spot different meanings to your questions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5</a:t>
            </a:fld>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000" y="1672800"/>
            <a:ext cx="3456300" cy="259222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6569" y="2087463"/>
            <a:ext cx="4118919" cy="1762897"/>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60824" y="4063400"/>
            <a:ext cx="3927475" cy="2557097"/>
          </a:xfrm>
          <a:prstGeom prst="rect">
            <a:avLst/>
          </a:prstGeom>
        </p:spPr>
      </p:pic>
    </p:spTree>
    <p:extLst>
      <p:ext uri="{BB962C8B-B14F-4D97-AF65-F5344CB8AC3E}">
        <p14:creationId xmlns:p14="http://schemas.microsoft.com/office/powerpoint/2010/main" val="2244562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How we will make sure we write high quality tests</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734000"/>
          </a:xfrm>
        </p:spPr>
        <p:txBody>
          <a:bodyPr>
            <a:normAutofit fontScale="92500" lnSpcReduction="10000"/>
          </a:bodyPr>
          <a:lstStyle/>
          <a:p>
            <a:pPr marL="514350" indent="-514350">
              <a:lnSpc>
                <a:spcPct val="100000"/>
              </a:lnSpc>
              <a:buFont typeface="+mj-lt"/>
              <a:buAutoNum type="arabicPeriod"/>
            </a:pPr>
            <a:r>
              <a:rPr lang="en-GB" sz="3200" b="0" dirty="0"/>
              <a:t>Notify NFER that your test is ready by sending an email to </a:t>
            </a:r>
            <a:r>
              <a:rPr lang="en-GB" sz="3200" b="0" dirty="0">
                <a:hlinkClick r:id="rId3"/>
              </a:rPr>
              <a:t>UNRE@nfer.ac.uk</a:t>
            </a:r>
            <a:r>
              <a:rPr lang="en-GB" sz="3200" b="0" dirty="0"/>
              <a:t> </a:t>
            </a:r>
          </a:p>
          <a:p>
            <a:pPr marL="514350" indent="-514350">
              <a:lnSpc>
                <a:spcPct val="100000"/>
              </a:lnSpc>
              <a:buFont typeface="+mj-lt"/>
              <a:buAutoNum type="arabicPeriod"/>
            </a:pPr>
            <a:r>
              <a:rPr lang="en-GB" sz="3200" b="0" dirty="0"/>
              <a:t>NFER will give you feedback.</a:t>
            </a:r>
          </a:p>
          <a:p>
            <a:pPr marL="514350" indent="-514350">
              <a:lnSpc>
                <a:spcPct val="100000"/>
              </a:lnSpc>
              <a:buFont typeface="+mj-lt"/>
              <a:buAutoNum type="arabicPeriod"/>
            </a:pPr>
            <a:r>
              <a:rPr lang="en-GB" sz="3200" b="0" dirty="0"/>
              <a:t>Improve your test  based on the feedback</a:t>
            </a:r>
          </a:p>
          <a:p>
            <a:pPr marL="514350" indent="-514350">
              <a:lnSpc>
                <a:spcPct val="100000"/>
              </a:lnSpc>
              <a:buFont typeface="+mj-lt"/>
              <a:buAutoNum type="arabicPeriod"/>
            </a:pPr>
            <a:r>
              <a:rPr lang="en-GB" sz="3200" b="0" dirty="0"/>
              <a:t> Try it with students or a colleague, make any improvements.</a:t>
            </a:r>
          </a:p>
          <a:p>
            <a:pPr marL="514350" indent="-514350">
              <a:lnSpc>
                <a:spcPct val="100000"/>
              </a:lnSpc>
              <a:buFont typeface="+mj-lt"/>
              <a:buAutoNum type="arabicPeriod"/>
            </a:pPr>
            <a:r>
              <a:rPr lang="en-GB" sz="3200" b="0" dirty="0"/>
              <a:t>Notify NFER again.</a:t>
            </a:r>
          </a:p>
          <a:p>
            <a:pPr marL="514350" indent="-514350">
              <a:lnSpc>
                <a:spcPct val="100000"/>
              </a:lnSpc>
              <a:buFont typeface="+mj-lt"/>
              <a:buAutoNum type="arabicPeriod"/>
            </a:pPr>
            <a:r>
              <a:rPr lang="en-GB" sz="3200" b="0" dirty="0"/>
              <a:t>NFER will review your test again and make final suggestions</a:t>
            </a:r>
          </a:p>
          <a:p>
            <a:pPr marL="457200" indent="-457200">
              <a:lnSpc>
                <a:spcPct val="100000"/>
              </a:lnSpc>
              <a:buAutoNum type="arabicPeriod" startAt="4"/>
            </a:pPr>
            <a:endParaRPr lang="en-GB" sz="3200" b="0"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6</a:t>
            </a:fld>
            <a:endParaRPr lang="en-GB" dirty="0"/>
          </a:p>
        </p:txBody>
      </p:sp>
    </p:spTree>
    <p:extLst>
      <p:ext uri="{BB962C8B-B14F-4D97-AF65-F5344CB8AC3E}">
        <p14:creationId xmlns:p14="http://schemas.microsoft.com/office/powerpoint/2010/main" val="101210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2656200" cy="4428000"/>
          </a:xfrm>
        </p:spPr>
        <p:txBody>
          <a:bodyPr/>
          <a:lstStyle/>
          <a:p>
            <a:r>
              <a:rPr lang="en-GB" dirty="0"/>
              <a:t>Purpose: </a:t>
            </a:r>
            <a:r>
              <a:rPr lang="en-GB" b="0" dirty="0"/>
              <a:t>to help us focus on the most important aspects of our tests.</a:t>
            </a:r>
          </a:p>
          <a:p>
            <a:r>
              <a:rPr lang="en-GB" b="0" dirty="0"/>
              <a:t>Works on two levels – the question level and the test level.</a:t>
            </a:r>
          </a:p>
          <a:p>
            <a:r>
              <a:rPr lang="en-GB" dirty="0"/>
              <a:t>It is possible to have nine great questions making up a weak test!</a:t>
            </a:r>
          </a:p>
          <a:p>
            <a:pPr lvl="2"/>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7</a:t>
            </a:fld>
            <a:endParaRPr lang="en-GB" dirty="0"/>
          </a:p>
        </p:txBody>
      </p:sp>
      <p:pic>
        <p:nvPicPr>
          <p:cNvPr id="5" name="Picture 4"/>
          <p:cNvPicPr>
            <a:picLocks noChangeAspect="1"/>
          </p:cNvPicPr>
          <p:nvPr/>
        </p:nvPicPr>
        <p:blipFill>
          <a:blip r:embed="rId3"/>
          <a:stretch>
            <a:fillRect/>
          </a:stretch>
        </p:blipFill>
        <p:spPr>
          <a:xfrm>
            <a:off x="3231700" y="1852400"/>
            <a:ext cx="5332970" cy="4143200"/>
          </a:xfrm>
          <a:prstGeom prst="rect">
            <a:avLst/>
          </a:prstGeom>
        </p:spPr>
      </p:pic>
    </p:spTree>
    <p:extLst>
      <p:ext uri="{BB962C8B-B14F-4D97-AF65-F5344CB8AC3E}">
        <p14:creationId xmlns:p14="http://schemas.microsoft.com/office/powerpoint/2010/main" val="29110115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8</a:t>
            </a:fld>
            <a:endParaRPr lang="en-GB" dirty="0"/>
          </a:p>
        </p:txBody>
      </p:sp>
      <p:pic>
        <p:nvPicPr>
          <p:cNvPr id="5" name="Picture 4"/>
          <p:cNvPicPr>
            <a:picLocks noChangeAspect="1"/>
          </p:cNvPicPr>
          <p:nvPr/>
        </p:nvPicPr>
        <p:blipFill>
          <a:blip r:embed="rId3"/>
          <a:stretch>
            <a:fillRect/>
          </a:stretch>
        </p:blipFill>
        <p:spPr>
          <a:xfrm>
            <a:off x="1078114" y="918000"/>
            <a:ext cx="6922885" cy="5378410"/>
          </a:xfrm>
          <a:prstGeom prst="rect">
            <a:avLst/>
          </a:prstGeom>
        </p:spPr>
      </p:pic>
    </p:spTree>
    <p:extLst>
      <p:ext uri="{BB962C8B-B14F-4D97-AF65-F5344CB8AC3E}">
        <p14:creationId xmlns:p14="http://schemas.microsoft.com/office/powerpoint/2010/main" val="2714088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The QA checklist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9</a:t>
            </a:fld>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3527149981"/>
              </p:ext>
            </p:extLst>
          </p:nvPr>
        </p:nvGraphicFramePr>
        <p:xfrm>
          <a:off x="1252695" y="1742916"/>
          <a:ext cx="6491821" cy="4391185"/>
        </p:xfrm>
        <a:graphic>
          <a:graphicData uri="http://schemas.openxmlformats.org/drawingml/2006/table">
            <a:tbl>
              <a:tblPr firstRow="1" firstCol="1" bandRow="1"/>
              <a:tblGrid>
                <a:gridCol w="6491821">
                  <a:extLst>
                    <a:ext uri="{9D8B030D-6E8A-4147-A177-3AD203B41FA5}">
                      <a16:colId xmlns:a16="http://schemas.microsoft.com/office/drawing/2014/main" val="3198455977"/>
                    </a:ext>
                  </a:extLst>
                </a:gridCol>
              </a:tblGrid>
              <a:tr h="1240530">
                <a:tc>
                  <a:txBody>
                    <a:bodyPr/>
                    <a:lstStyle/>
                    <a:p>
                      <a:pPr>
                        <a:lnSpc>
                          <a:spcPct val="115000"/>
                        </a:lnSpc>
                        <a:spcAft>
                          <a:spcPts val="60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IQA1: Is it clear what the question is assessing?</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(Is it relevant to the unit?</a:t>
                      </a:r>
                      <a:r>
                        <a:rPr lang="en-GB" sz="1600" b="1" dirty="0">
                          <a:effectLst/>
                          <a:latin typeface="Calibri" panose="020F0502020204030204" pitchFamily="34" charset="0"/>
                          <a:ea typeface="Calibri" panose="020F0502020204030204" pitchFamily="34" charset="0"/>
                          <a:cs typeface="Times New Roman" panose="02020603050405020304" pitchFamily="18" charset="0"/>
                        </a:rPr>
                        <a:t> </a:t>
                      </a:r>
                      <a:r>
                        <a:rPr lang="en-GB" sz="1600" dirty="0">
                          <a:effectLst/>
                          <a:latin typeface="Calibri" panose="020F0502020204030204" pitchFamily="34" charset="0"/>
                          <a:ea typeface="Calibri" panose="020F0502020204030204" pitchFamily="34" charset="0"/>
                          <a:cs typeface="Times New Roman" panose="02020603050405020304" pitchFamily="18" charset="0"/>
                        </a:rPr>
                        <a:t>Could it be answered through general knowledge? Is the information it will give useful for formative feedback?)</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8974030"/>
                  </a:ext>
                </a:extLst>
              </a:tr>
              <a:tr h="1910125">
                <a:tc>
                  <a:txBody>
                    <a:bodyPr/>
                    <a:lstStyle/>
                    <a:p>
                      <a:pPr>
                        <a:lnSpc>
                          <a:spcPct val="115000"/>
                        </a:lnSpc>
                        <a:spcAft>
                          <a:spcPts val="600"/>
                        </a:spcAft>
                      </a:pPr>
                      <a:r>
                        <a:rPr lang="en-GB" sz="2400" b="1">
                          <a:effectLst/>
                          <a:latin typeface="Calibri" panose="020F0502020204030204" pitchFamily="34" charset="0"/>
                          <a:ea typeface="Calibri" panose="020F0502020204030204" pitchFamily="34" charset="0"/>
                          <a:cs typeface="Times New Roman" panose="02020603050405020304" pitchFamily="18" charset="0"/>
                        </a:rPr>
                        <a:t>IQA2: Are the instructions to the student clear?</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600"/>
                        </a:spcAft>
                      </a:pPr>
                      <a:r>
                        <a:rPr lang="en-GB" sz="1600">
                          <a:effectLst/>
                          <a:latin typeface="Calibri" panose="020F0502020204030204" pitchFamily="34" charset="0"/>
                          <a:ea typeface="Calibri" panose="020F0502020204030204" pitchFamily="34" charset="0"/>
                          <a:cs typeface="Times New Roman" panose="02020603050405020304" pitchFamily="18" charset="0"/>
                        </a:rPr>
                        <a:t>(Are they worded in the simplest language and use simple sentences where possible? Are they as brief as possible and avoid irrelevant information? Are they precise in what they want the student to do? Are there any words that are ambiguous?) </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027344"/>
                  </a:ext>
                </a:extLst>
              </a:tr>
              <a:tr h="1240530">
                <a:tc>
                  <a:txBody>
                    <a:bodyPr/>
                    <a:lstStyle/>
                    <a:p>
                      <a:pPr>
                        <a:lnSpc>
                          <a:spcPct val="115000"/>
                        </a:lnSpc>
                        <a:spcAft>
                          <a:spcPts val="600"/>
                        </a:spcAft>
                      </a:pPr>
                      <a:r>
                        <a:rPr lang="en-GB" sz="2400" b="1" dirty="0">
                          <a:effectLst/>
                          <a:latin typeface="Calibri" panose="020F0502020204030204" pitchFamily="34" charset="0"/>
                          <a:ea typeface="Calibri" panose="020F0502020204030204" pitchFamily="34" charset="0"/>
                          <a:cs typeface="Times New Roman" panose="02020603050405020304" pitchFamily="18" charset="0"/>
                        </a:rPr>
                        <a:t>IQA3: Is the level of difficulty appropriate?</a:t>
                      </a:r>
                      <a:r>
                        <a:rPr lang="en-GB" sz="24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60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(Will nearly all or nearly none of the students be able to answer? Are the higher-level competences represented?)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8506330"/>
                  </a:ext>
                </a:extLst>
              </a:tr>
            </a:tbl>
          </a:graphicData>
        </a:graphic>
      </p:graphicFrame>
    </p:spTree>
    <p:extLst>
      <p:ext uri="{BB962C8B-B14F-4D97-AF65-F5344CB8AC3E}">
        <p14:creationId xmlns:p14="http://schemas.microsoft.com/office/powerpoint/2010/main" val="1679650180"/>
      </p:ext>
    </p:extLst>
  </p:cSld>
  <p:clrMapOvr>
    <a:masterClrMapping/>
  </p:clrMapOvr>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D0033076-9427-45BB-87DA-460EB383A914}">
  <ds:schemaRefs>
    <ds:schemaRef ds:uri="http://schemas.microsoft.com/sharepoint/v3/contenttype/forms"/>
  </ds:schemaRefs>
</ds:datastoreItem>
</file>

<file path=customXml/itemProps2.xml><?xml version="1.0" encoding="utf-8"?>
<ds:datastoreItem xmlns:ds="http://schemas.openxmlformats.org/officeDocument/2006/customXml" ds:itemID="{CE5B952B-B4CC-4C5D-8690-3DFC70A3F3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F75B34-8DB1-4761-B1E0-582792607AF1}">
  <ds:schemaRefs>
    <ds:schemaRef ds:uri="http://www.w3.org/XML/1998/namespace"/>
    <ds:schemaRef ds:uri="http://purl.org/dc/terms/"/>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ec1b7740-8e62-4669-8af8-11b17589a693"/>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331</TotalTime>
  <Words>1316</Words>
  <Application>Microsoft Office PowerPoint</Application>
  <PresentationFormat>On-screen Show (4:3)</PresentationFormat>
  <Paragraphs>143</Paragraphs>
  <Slides>15</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“QA” = quality assurance</vt:lpstr>
      <vt:lpstr>Why do we need quality assurance?</vt:lpstr>
      <vt:lpstr>Why do we need quality assurance?</vt:lpstr>
      <vt:lpstr>How we will make sure we write high quality tests</vt:lpstr>
      <vt:lpstr>A fresh pair of eyes can spot different meanings to your questions</vt:lpstr>
      <vt:lpstr>How we will make sure we write high quality tests</vt:lpstr>
      <vt:lpstr>The QA checklist</vt:lpstr>
      <vt:lpstr>The QA checklist</vt:lpstr>
      <vt:lpstr>The QA checklist</vt:lpstr>
      <vt:lpstr>The QA checklist</vt:lpstr>
      <vt:lpstr>The QA checklist</vt:lpstr>
      <vt:lpstr>Page 2: test-level QA</vt:lpstr>
      <vt:lpstr>Discuss</vt:lpstr>
      <vt:lpstr>Page 2: test-level QA</vt:lpstr>
      <vt:lpstr>Who uses the QA checklist?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Family Wriberg</cp:lastModifiedBy>
  <cp:revision>21</cp:revision>
  <dcterms:created xsi:type="dcterms:W3CDTF">2019-02-13T10:26:49Z</dcterms:created>
  <dcterms:modified xsi:type="dcterms:W3CDTF">2019-02-28T10:18:56Z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TemplateUrl">
    <vt:lpwstr/>
  </property>
</Properties>
</file>