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handoutMasterIdLst>
    <p:handoutMasterId r:id="rId20"/>
  </p:handoutMasterIdLst>
  <p:sldIdLst>
    <p:sldId id="258" r:id="rId5"/>
    <p:sldId id="279" r:id="rId6"/>
    <p:sldId id="280" r:id="rId7"/>
    <p:sldId id="278" r:id="rId8"/>
    <p:sldId id="265" r:id="rId9"/>
    <p:sldId id="274" r:id="rId10"/>
    <p:sldId id="275" r:id="rId11"/>
    <p:sldId id="285" r:id="rId12"/>
    <p:sldId id="286" r:id="rId13"/>
    <p:sldId id="266" r:id="rId14"/>
    <p:sldId id="276" r:id="rId15"/>
    <p:sldId id="277" r:id="rId16"/>
    <p:sldId id="267" r:id="rId17"/>
    <p:sldId id="26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81818" autoAdjust="0"/>
  </p:normalViewPr>
  <p:slideViewPr>
    <p:cSldViewPr snapToGrid="0">
      <p:cViewPr varScale="1">
        <p:scale>
          <a:sx n="55" d="100"/>
          <a:sy n="55" d="100"/>
        </p:scale>
        <p:origin x="1698" y="72"/>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4F00D-A1F1-4AAD-8E87-FD06BF5A472B}" type="datetimeFigureOut">
              <a:rPr lang="en-GB" smtClean="0"/>
              <a:t>28/02/2019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Short (2</a:t>
            </a:r>
            <a:r>
              <a:rPr lang="en-GB" baseline="0" dirty="0"/>
              <a:t> minutes?) </a:t>
            </a:r>
            <a:r>
              <a:rPr lang="en-GB" dirty="0"/>
              <a:t>discussion, recapping knowledge</a:t>
            </a:r>
            <a:r>
              <a:rPr lang="en-GB" baseline="0" dirty="0"/>
              <a:t> from earlier session on formative assessment.</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4013208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Broad summaries of summative and formative assessment.</a:t>
            </a:r>
          </a:p>
        </p:txBody>
      </p:sp>
      <p:sp>
        <p:nvSpPr>
          <p:cNvPr id="4" name="Slide Number Placeholder 3"/>
          <p:cNvSpPr>
            <a:spLocks noGrp="1"/>
          </p:cNvSpPr>
          <p:nvPr>
            <p:ph type="sldNum" sz="quarter" idx="10"/>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267971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Short discussion in small groups.</a:t>
            </a:r>
          </a:p>
        </p:txBody>
      </p:sp>
      <p:sp>
        <p:nvSpPr>
          <p:cNvPr id="4" name="Slide Number Placeholder 3"/>
          <p:cNvSpPr>
            <a:spLocks noGrp="1"/>
          </p:cNvSpPr>
          <p:nvPr>
            <p:ph type="sldNum" sz="quarter" idx="10"/>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329312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This is a</a:t>
            </a:r>
            <a:r>
              <a:rPr lang="en-GB" baseline="0" dirty="0"/>
              <a:t> summary of one student’s performance on a 9 question test focused on the research element of the Problem solving and Research competence.</a:t>
            </a:r>
          </a:p>
          <a:p>
            <a:pPr marL="171450" indent="-171450">
              <a:buFont typeface="Arial" panose="020B0604020202020204" pitchFamily="34" charset="0"/>
              <a:buChar char="•"/>
            </a:pPr>
            <a:r>
              <a:rPr lang="en-GB" baseline="0" dirty="0"/>
              <a:t>Discuss what this student’s teacher can learn from this small dataset, including limitations. 5 minutes in groups and 2 minutes feedback.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Remember to consider the limitations of such a small dataset.</a:t>
            </a:r>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476771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each question in groups</a:t>
            </a:r>
            <a:r>
              <a:rPr lang="en-GB" baseline="0" dirty="0"/>
              <a:t> and feedback collectively. A general principle should be that categorising a student’s performance does not necessarily lead to further growth. It may have the opposite effect if students are demotivated by low scores or by high scores / continually failing or passing. Solely focusing on where improvements can be made is also not always effective; successes should be acknowledged and celebrated too. However, clear targets which focus on areas of relative weakness are the most important and valuable sort of feedback to maximise future progress.</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1616956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1857523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Group discussion task,</a:t>
            </a:r>
            <a:r>
              <a:rPr lang="en-GB" baseline="0" dirty="0"/>
              <a:t> followed by collective feedback. Highlight the more formative comments of examples 2,3 and consider how effective the targets are in each. </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8</a:t>
            </a:fld>
            <a:endParaRPr lang="en-GB"/>
          </a:p>
        </p:txBody>
      </p:sp>
    </p:spTree>
    <p:extLst>
      <p:ext uri="{BB962C8B-B14F-4D97-AF65-F5344CB8AC3E}">
        <p14:creationId xmlns:p14="http://schemas.microsoft.com/office/powerpoint/2010/main" val="1084589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9</a:t>
            </a:fld>
            <a:endParaRPr lang="en-GB"/>
          </a:p>
        </p:txBody>
      </p:sp>
    </p:spTree>
    <p:extLst>
      <p:ext uri="{BB962C8B-B14F-4D97-AF65-F5344CB8AC3E}">
        <p14:creationId xmlns:p14="http://schemas.microsoft.com/office/powerpoint/2010/main" val="3443135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b="1" dirty="0"/>
              <a:t>Is this the basis of the feedback we need from them after school trialling. Should we turn this into a table/online format for them to use.</a:t>
            </a:r>
          </a:p>
          <a:p>
            <a:r>
              <a:rPr lang="en-GB" dirty="0"/>
              <a:t>Overview of the</a:t>
            </a:r>
            <a:r>
              <a:rPr lang="en-GB" baseline="0" dirty="0"/>
              <a:t> need to be self-reflective as practitioners and consider whether any particular teaching strategies have been especially successful or yielded less positive results? Are there different ways to approach teaching particular topics / skills that may improve learning for all students / certain groups of students. Have higher ability students been stretched / lower ability students successfully supported? Emphasise that this self-reflection includes thinking about what has gone well and seeing if there is any methodology that is transferable to other curriculum areas. Issues of curriculum time are also relevant, including long term planning of units of work to ensure the right amount of coverage of different competences / aspects.</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13</a:t>
            </a:fld>
            <a:endParaRPr lang="en-GB"/>
          </a:p>
        </p:txBody>
      </p:sp>
    </p:spTree>
    <p:extLst>
      <p:ext uri="{BB962C8B-B14F-4D97-AF65-F5344CB8AC3E}">
        <p14:creationId xmlns:p14="http://schemas.microsoft.com/office/powerpoint/2010/main" val="41994373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555584" y="1678328"/>
            <a:ext cx="8051391" cy="4405671"/>
          </a:xfrm>
        </p:spPr>
        <p:txBody>
          <a:bodyPr>
            <a:normAutofit/>
          </a:bodyPr>
          <a:lstStyle/>
          <a:p>
            <a:endParaRPr lang="en-GB" sz="3200" dirty="0"/>
          </a:p>
          <a:p>
            <a:endParaRPr lang="en-GB" sz="3200" dirty="0"/>
          </a:p>
          <a:p>
            <a:r>
              <a:rPr lang="en-GB" sz="3200" dirty="0"/>
              <a:t>Formative Assessment</a:t>
            </a:r>
          </a:p>
          <a:p>
            <a:endParaRPr lang="en-GB" dirty="0"/>
          </a:p>
          <a:p>
            <a:pPr lvl="1">
              <a:lnSpc>
                <a:spcPct val="100000"/>
              </a:lnSpc>
            </a:pPr>
            <a:r>
              <a:rPr lang="en-GB" sz="2800" dirty="0"/>
              <a:t>What is the difference between summative and formative assessment?</a:t>
            </a:r>
          </a:p>
          <a:p>
            <a:pPr lvl="1">
              <a:lnSpc>
                <a:spcPct val="100000"/>
              </a:lnSpc>
            </a:pPr>
            <a:endParaRPr lang="en-GB" sz="2800" dirty="0"/>
          </a:p>
          <a:p>
            <a:pPr marL="0" lvl="3" indent="0">
              <a:buNone/>
            </a:pPr>
            <a:endParaRPr lang="en-GB" dirty="0"/>
          </a:p>
          <a:p>
            <a:pPr marL="144000" lvl="4" indent="0">
              <a:buNone/>
            </a:pPr>
            <a:endParaRPr lang="en-GB" dirty="0"/>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r>
              <a:rPr lang="en-GB" dirty="0"/>
              <a:t>How can we adapt our teaching? </a:t>
            </a:r>
          </a:p>
          <a:p>
            <a:pPr lvl="1"/>
            <a:r>
              <a:rPr lang="en-GB" dirty="0"/>
              <a:t>Target teaching to areas which require improvement </a:t>
            </a:r>
          </a:p>
          <a:p>
            <a:pPr lvl="2"/>
            <a:r>
              <a:rPr lang="en-GB" dirty="0"/>
              <a:t>Looking at all students’ outcomes together can be helpful to see if any patterns or trends emerge</a:t>
            </a:r>
          </a:p>
          <a:p>
            <a:pPr lvl="2"/>
            <a:r>
              <a:rPr lang="en-GB" dirty="0"/>
              <a:t>All students may have answered correctly the questions covering one area of the topic, but the majority may have answered incorrectly all the questions on a different area</a:t>
            </a:r>
          </a:p>
          <a:p>
            <a:pPr lvl="2"/>
            <a:r>
              <a:rPr lang="en-GB" dirty="0"/>
              <a:t>Follow up by spending more time on the area where the majority of students have answered incorrectly</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10</a:t>
            </a:fld>
            <a:endParaRPr lang="en-GB" dirty="0"/>
          </a:p>
        </p:txBody>
      </p:sp>
    </p:spTree>
    <p:extLst>
      <p:ext uri="{BB962C8B-B14F-4D97-AF65-F5344CB8AC3E}">
        <p14:creationId xmlns:p14="http://schemas.microsoft.com/office/powerpoint/2010/main" val="2911011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How can we adapt our teaching? </a:t>
            </a:r>
          </a:p>
          <a:p>
            <a:pPr lvl="1"/>
            <a:r>
              <a:rPr lang="en-GB" dirty="0"/>
              <a:t>Provide opportunities for students to revisit and work on those competences or learning objectives which need  to be improved;</a:t>
            </a:r>
          </a:p>
          <a:p>
            <a:pPr lvl="2"/>
            <a:r>
              <a:rPr lang="en-GB" dirty="0"/>
              <a:t>Additional lessons </a:t>
            </a:r>
          </a:p>
          <a:p>
            <a:pPr lvl="2"/>
            <a:r>
              <a:rPr lang="en-GB" dirty="0"/>
              <a:t>Homework tasks</a:t>
            </a:r>
          </a:p>
          <a:p>
            <a:pPr lvl="2"/>
            <a:r>
              <a:rPr lang="en-GB"/>
              <a:t>Try a different approach </a:t>
            </a:r>
            <a:r>
              <a:rPr lang="en-GB" dirty="0"/>
              <a:t>to teaching</a:t>
            </a:r>
          </a:p>
          <a:p>
            <a:pPr lvl="2"/>
            <a:r>
              <a:rPr lang="en-GB" dirty="0"/>
              <a:t>Allocating time for students to respond to feedback</a:t>
            </a:r>
          </a:p>
          <a:p>
            <a:pPr lvl="2"/>
            <a:r>
              <a:rPr lang="en-GB" dirty="0"/>
              <a:t>Peer to peer support</a:t>
            </a:r>
          </a:p>
          <a:p>
            <a:pPr marL="0" lvl="3" indent="0">
              <a:buNone/>
            </a:pPr>
            <a:endParaRPr lang="en-GB" dirty="0"/>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11</a:t>
            </a:fld>
            <a:endParaRPr lang="en-GB" dirty="0"/>
          </a:p>
        </p:txBody>
      </p:sp>
    </p:spTree>
    <p:extLst>
      <p:ext uri="{BB962C8B-B14F-4D97-AF65-F5344CB8AC3E}">
        <p14:creationId xmlns:p14="http://schemas.microsoft.com/office/powerpoint/2010/main" val="3933103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586538"/>
          </a:xfrm>
        </p:spPr>
        <p:txBody>
          <a:bodyPr>
            <a:normAutofit/>
          </a:bodyPr>
          <a:lstStyle/>
          <a:p>
            <a:r>
              <a:rPr lang="en-GB" sz="2200" dirty="0"/>
              <a:t>How can we adapt our teaching? </a:t>
            </a:r>
          </a:p>
          <a:p>
            <a:pPr lvl="1"/>
            <a:r>
              <a:rPr lang="en-GB" sz="2200" dirty="0"/>
              <a:t>Consider the different needs of different students: </a:t>
            </a:r>
          </a:p>
          <a:p>
            <a:pPr lvl="2"/>
            <a:r>
              <a:rPr lang="en-GB" sz="2200" dirty="0"/>
              <a:t>Do all students need to work on the same competences?</a:t>
            </a:r>
          </a:p>
          <a:p>
            <a:pPr lvl="2"/>
            <a:r>
              <a:rPr lang="en-GB" sz="2200" dirty="0"/>
              <a:t>Can more time be spent on the competences which the majority need to improve?</a:t>
            </a:r>
          </a:p>
          <a:p>
            <a:pPr lvl="2"/>
            <a:r>
              <a:rPr lang="en-GB" sz="2200" dirty="0"/>
              <a:t>Is there the possibility of asking students to do different tasks?</a:t>
            </a:r>
          </a:p>
          <a:p>
            <a:pPr lvl="2"/>
            <a:r>
              <a:rPr lang="en-GB" sz="2200" dirty="0"/>
              <a:t>Can extra help be included for students who are struggling?</a:t>
            </a:r>
          </a:p>
          <a:p>
            <a:pPr lvl="2"/>
            <a:r>
              <a:rPr lang="en-GB" sz="2200" dirty="0"/>
              <a:t>Can extra challenge be included for students who are excelling?</a:t>
            </a:r>
          </a:p>
          <a:p>
            <a:pPr lvl="2"/>
            <a:r>
              <a:rPr lang="en-GB" sz="2200" dirty="0"/>
              <a:t>Could students who have relative strengths / weaknesses help each other?</a:t>
            </a:r>
          </a:p>
          <a:p>
            <a:pPr marL="0" lvl="3" indent="0">
              <a:buNone/>
            </a:pPr>
            <a:endParaRPr lang="en-GB" dirty="0"/>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12</a:t>
            </a:fld>
            <a:endParaRPr lang="en-GB" dirty="0"/>
          </a:p>
        </p:txBody>
      </p:sp>
    </p:spTree>
    <p:extLst>
      <p:ext uri="{BB962C8B-B14F-4D97-AF65-F5344CB8AC3E}">
        <p14:creationId xmlns:p14="http://schemas.microsoft.com/office/powerpoint/2010/main" val="344047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5024" y="1529863"/>
            <a:ext cx="8141952" cy="4950138"/>
          </a:xfrm>
        </p:spPr>
        <p:txBody>
          <a:bodyPr>
            <a:normAutofit/>
          </a:bodyPr>
          <a:lstStyle/>
          <a:p>
            <a:r>
              <a:rPr lang="en-GB" dirty="0"/>
              <a:t>What can we learn about our own teaching?</a:t>
            </a:r>
          </a:p>
          <a:p>
            <a:pPr lvl="1"/>
            <a:r>
              <a:rPr lang="en-GB" dirty="0"/>
              <a:t>If patterns emerge, spend some time reflecting upon how different learning objectives and competences have been taught:</a:t>
            </a:r>
          </a:p>
          <a:p>
            <a:pPr marL="342900" lvl="1" indent="-342900">
              <a:buFont typeface="Arial" panose="020B0604020202020204" pitchFamily="34" charset="0"/>
              <a:buChar char="•"/>
            </a:pPr>
            <a:r>
              <a:rPr lang="en-GB" dirty="0"/>
              <a:t>How well did I teach that particular unit?</a:t>
            </a:r>
          </a:p>
          <a:p>
            <a:pPr marL="342900" lvl="1" indent="-342900">
              <a:buFont typeface="Arial" panose="020B0604020202020204" pitchFamily="34" charset="0"/>
              <a:buChar char="•"/>
            </a:pPr>
            <a:r>
              <a:rPr lang="en-GB" dirty="0"/>
              <a:t>How much time did I spend teaching different parts of the unit? Should I change the amount of time?</a:t>
            </a:r>
          </a:p>
          <a:p>
            <a:pPr marL="342900" lvl="1" indent="-342900">
              <a:buFont typeface="Arial" panose="020B0604020202020204" pitchFamily="34" charset="0"/>
              <a:buChar char="•"/>
            </a:pPr>
            <a:r>
              <a:rPr lang="en-GB" dirty="0"/>
              <a:t>Is there a different approach I can take the next time I teach this unit for all or some of the students?</a:t>
            </a:r>
          </a:p>
          <a:p>
            <a:pPr marL="342900" lvl="1" indent="-342900">
              <a:buFont typeface="Arial" panose="020B0604020202020204" pitchFamily="34" charset="0"/>
              <a:buChar char="•"/>
            </a:pPr>
            <a:r>
              <a:rPr lang="en-GB" dirty="0"/>
              <a:t>Can I use any successful teaching methods in other units?</a:t>
            </a:r>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13</a:t>
            </a:fld>
            <a:endParaRPr lang="en-GB" dirty="0"/>
          </a:p>
        </p:txBody>
      </p:sp>
    </p:spTree>
    <p:extLst>
      <p:ext uri="{BB962C8B-B14F-4D97-AF65-F5344CB8AC3E}">
        <p14:creationId xmlns:p14="http://schemas.microsoft.com/office/powerpoint/2010/main" val="1679650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879992-3F41-4B46-BA25-E7177D817D8A}"/>
              </a:ext>
            </a:extLst>
          </p:cNvPr>
          <p:cNvSpPr>
            <a:spLocks noGrp="1"/>
          </p:cNvSpPr>
          <p:nvPr>
            <p:ph type="body" sz="quarter" idx="10"/>
          </p:nvPr>
        </p:nvSpPr>
        <p:spPr/>
        <p:txBody>
          <a:bodyPr/>
          <a:lstStyle/>
          <a:p>
            <a:r>
              <a:rPr lang="en-GB"/>
              <a:t>Evidence for excellence </a:t>
            </a:r>
          </a:p>
          <a:p>
            <a:r>
              <a:rPr lang="en-GB"/>
              <a:t>in education</a:t>
            </a:r>
            <a:endParaRPr lang="en-GB" dirty="0"/>
          </a:p>
        </p:txBody>
      </p:sp>
      <p:sp>
        <p:nvSpPr>
          <p:cNvPr id="3" name="Text Placeholder 2">
            <a:extLst>
              <a:ext uri="{FF2B5EF4-FFF2-40B4-BE49-F238E27FC236}">
                <a16:creationId xmlns:a16="http://schemas.microsoft.com/office/drawing/2014/main" id="{025718DA-E511-49D0-BF8F-901B935FD0CF}"/>
              </a:ext>
            </a:extLst>
          </p:cNvPr>
          <p:cNvSpPr>
            <a:spLocks noGrp="1"/>
          </p:cNvSpPr>
          <p:nvPr>
            <p:ph type="body" sz="quarter" idx="11"/>
          </p:nvPr>
        </p:nvSpPr>
        <p:spPr>
          <a:xfrm>
            <a:off x="4324348" y="4004292"/>
            <a:ext cx="4536000" cy="1642529"/>
          </a:xfrm>
        </p:spPr>
        <p:txBody>
          <a:bodyPr/>
          <a:lstStyle/>
          <a:p>
            <a:r>
              <a:rPr lang="en-GB" dirty="0"/>
              <a:t>© </a:t>
            </a:r>
            <a:r>
              <a:rPr lang="en-GB" b="1" dirty="0"/>
              <a:t>National Foundation for Educational Research 2018</a:t>
            </a:r>
          </a:p>
          <a:p>
            <a:r>
              <a:rPr lang="en-GB" dirty="0"/>
              <a:t>All rights reserved. No part of this document may be reproduced or transmitted </a:t>
            </a:r>
            <a:br>
              <a:rPr lang="en-GB" dirty="0"/>
            </a:br>
            <a:r>
              <a:rPr lang="en-GB" dirty="0"/>
              <a:t>in any form or by any means, electronic, mechanical, photocopying, or otherwise, without prior written permission of NFER.</a:t>
            </a:r>
          </a:p>
          <a:p>
            <a:r>
              <a:rPr lang="en-GB" dirty="0"/>
              <a:t>The Mere, Upton Park, Slough, Berks SL1 2DQ </a:t>
            </a:r>
            <a:br>
              <a:rPr lang="en-GB" dirty="0"/>
            </a:br>
            <a:r>
              <a:rPr lang="en-GB" b="1" dirty="0"/>
              <a:t>T: </a:t>
            </a:r>
            <a:r>
              <a:rPr lang="en-GB" dirty="0"/>
              <a:t>+44 (0)1753 574123 •</a:t>
            </a:r>
            <a:r>
              <a:rPr lang="en-GB" b="1" dirty="0"/>
              <a:t> F: </a:t>
            </a:r>
            <a:r>
              <a:rPr lang="en-GB" dirty="0"/>
              <a:t>+44 (0)1753 691632 • enquiries@nfer.ac.uk</a:t>
            </a:r>
          </a:p>
          <a:p>
            <a:pPr lvl="1"/>
            <a:r>
              <a:rPr lang="en-GB" b="1" dirty="0"/>
              <a:t>www.nfer.ac.uk</a:t>
            </a:r>
          </a:p>
          <a:p>
            <a:endParaRPr lang="en-GB" dirty="0"/>
          </a:p>
        </p:txBody>
      </p:sp>
    </p:spTree>
    <p:extLst>
      <p:ext uri="{BB962C8B-B14F-4D97-AF65-F5344CB8AC3E}">
        <p14:creationId xmlns:p14="http://schemas.microsoft.com/office/powerpoint/2010/main" val="2278346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692248"/>
          </a:xfrm>
        </p:spPr>
        <p:txBody>
          <a:bodyPr>
            <a:normAutofit/>
          </a:bodyPr>
          <a:lstStyle/>
          <a:p>
            <a:r>
              <a:rPr lang="en-GB" dirty="0"/>
              <a:t>Summative Assessment</a:t>
            </a:r>
          </a:p>
          <a:p>
            <a:pPr lvl="2"/>
            <a:r>
              <a:rPr lang="en-GB" dirty="0"/>
              <a:t>sums up what a pupil has achieved at a particular point in time, relative to the learning objectives</a:t>
            </a:r>
          </a:p>
          <a:p>
            <a:pPr lvl="2"/>
            <a:r>
              <a:rPr lang="en-GB" dirty="0"/>
              <a:t>may provide information on individuals and groups that will be useful for tracking progress and for informing stakeholders.</a:t>
            </a:r>
          </a:p>
          <a:p>
            <a:pPr marL="0" lvl="2" indent="0">
              <a:buNone/>
            </a:pPr>
            <a:r>
              <a:rPr lang="en-GB" b="1" dirty="0"/>
              <a:t>Formative Assessment</a:t>
            </a:r>
          </a:p>
          <a:p>
            <a:pPr lvl="2"/>
            <a:r>
              <a:rPr lang="en-GB" dirty="0"/>
              <a:t>takes place on a day-to-day basis during teaching and learning</a:t>
            </a:r>
          </a:p>
          <a:p>
            <a:pPr lvl="2"/>
            <a:r>
              <a:rPr lang="en-GB" dirty="0"/>
              <a:t> allows teachers and pupils to assess attainment and progress more frequently</a:t>
            </a:r>
          </a:p>
          <a:p>
            <a:pPr lvl="2"/>
            <a:r>
              <a:rPr lang="en-GB" dirty="0"/>
              <a:t>begins with diagnostic assessment, showing what is already learnt and what gaps may exist in skills or knowledge</a:t>
            </a:r>
          </a:p>
          <a:p>
            <a:pPr marL="342900" lvl="2" indent="-342900"/>
            <a:endParaRPr lang="en-GB" dirty="0"/>
          </a:p>
          <a:p>
            <a:pPr marL="0" lvl="3" indent="0">
              <a:buNone/>
            </a:pPr>
            <a:endParaRPr lang="en-GB" dirty="0"/>
          </a:p>
          <a:p>
            <a:pPr lvl="4"/>
            <a:endParaRPr lang="en-GB" dirty="0"/>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20457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endParaRPr lang="en-GB" sz="2800" dirty="0"/>
          </a:p>
          <a:p>
            <a:endParaRPr lang="en-GB" sz="2800" dirty="0"/>
          </a:p>
          <a:p>
            <a:pPr>
              <a:lnSpc>
                <a:spcPct val="100000"/>
              </a:lnSpc>
            </a:pPr>
            <a:r>
              <a:rPr lang="en-GB" sz="3200" dirty="0"/>
              <a:t>What can we learn about students from  e-assessment outcomes? </a:t>
            </a:r>
          </a:p>
          <a:p>
            <a:endParaRPr lang="en-GB" sz="2800" b="0" dirty="0"/>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Tree>
    <p:extLst>
      <p:ext uri="{BB962C8B-B14F-4D97-AF65-F5344CB8AC3E}">
        <p14:creationId xmlns:p14="http://schemas.microsoft.com/office/powerpoint/2010/main" val="2854851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Using outcomes formatively</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067878621"/>
              </p:ext>
            </p:extLst>
          </p:nvPr>
        </p:nvGraphicFramePr>
        <p:xfrm>
          <a:off x="468000" y="1444960"/>
          <a:ext cx="4700035" cy="4958080"/>
        </p:xfrm>
        <a:graphic>
          <a:graphicData uri="http://schemas.openxmlformats.org/drawingml/2006/table">
            <a:tbl>
              <a:tblPr firstRow="1" bandRow="1">
                <a:tableStyleId>{5C22544A-7EE6-4342-B048-85BDC9FD1C3A}</a:tableStyleId>
              </a:tblPr>
              <a:tblGrid>
                <a:gridCol w="1211400">
                  <a:extLst>
                    <a:ext uri="{9D8B030D-6E8A-4147-A177-3AD203B41FA5}">
                      <a16:colId xmlns:a16="http://schemas.microsoft.com/office/drawing/2014/main" val="3436234381"/>
                    </a:ext>
                  </a:extLst>
                </a:gridCol>
                <a:gridCol w="2196990">
                  <a:extLst>
                    <a:ext uri="{9D8B030D-6E8A-4147-A177-3AD203B41FA5}">
                      <a16:colId xmlns:a16="http://schemas.microsoft.com/office/drawing/2014/main" val="3211729047"/>
                    </a:ext>
                  </a:extLst>
                </a:gridCol>
                <a:gridCol w="1291645">
                  <a:extLst>
                    <a:ext uri="{9D8B030D-6E8A-4147-A177-3AD203B41FA5}">
                      <a16:colId xmlns:a16="http://schemas.microsoft.com/office/drawing/2014/main" val="2397624445"/>
                    </a:ext>
                  </a:extLst>
                </a:gridCol>
              </a:tblGrid>
              <a:tr h="370399">
                <a:tc>
                  <a:txBody>
                    <a:bodyPr/>
                    <a:lstStyle/>
                    <a:p>
                      <a:r>
                        <a:rPr lang="en-GB" sz="1600" baseline="0" dirty="0"/>
                        <a:t>Question</a:t>
                      </a:r>
                    </a:p>
                  </a:txBody>
                  <a:tcPr/>
                </a:tc>
                <a:tc>
                  <a:txBody>
                    <a:bodyPr/>
                    <a:lstStyle/>
                    <a:p>
                      <a:r>
                        <a:rPr lang="en-GB" sz="1600" baseline="0" dirty="0"/>
                        <a:t>Research sub-competence</a:t>
                      </a:r>
                    </a:p>
                  </a:txBody>
                  <a:tcPr/>
                </a:tc>
                <a:tc>
                  <a:txBody>
                    <a:bodyPr/>
                    <a:lstStyle/>
                    <a:p>
                      <a:r>
                        <a:rPr lang="en-GB" sz="1600" baseline="0" dirty="0"/>
                        <a:t>Score</a:t>
                      </a:r>
                    </a:p>
                  </a:txBody>
                  <a:tcPr/>
                </a:tc>
                <a:extLst>
                  <a:ext uri="{0D108BD9-81ED-4DB2-BD59-A6C34878D82A}">
                    <a16:rowId xmlns:a16="http://schemas.microsoft.com/office/drawing/2014/main" val="1426972838"/>
                  </a:ext>
                </a:extLst>
              </a:tr>
              <a:tr h="370840">
                <a:tc>
                  <a:txBody>
                    <a:bodyPr/>
                    <a:lstStyle/>
                    <a:p>
                      <a:r>
                        <a:rPr lang="en-GB" sz="1600" baseline="0" dirty="0"/>
                        <a:t>1</a:t>
                      </a:r>
                    </a:p>
                  </a:txBody>
                  <a:tcPr/>
                </a:tc>
                <a:tc>
                  <a:txBody>
                    <a:bodyPr/>
                    <a:lstStyle/>
                    <a:p>
                      <a:r>
                        <a:rPr lang="en-GB" sz="1600" baseline="0" dirty="0"/>
                        <a:t>Searching for information</a:t>
                      </a:r>
                    </a:p>
                  </a:txBody>
                  <a:tcPr/>
                </a:tc>
                <a:tc>
                  <a:txBody>
                    <a:bodyPr/>
                    <a:lstStyle/>
                    <a:p>
                      <a:r>
                        <a:rPr lang="en-GB" sz="1600" baseline="0" dirty="0"/>
                        <a:t>1</a:t>
                      </a:r>
                    </a:p>
                  </a:txBody>
                  <a:tcPr/>
                </a:tc>
                <a:extLst>
                  <a:ext uri="{0D108BD9-81ED-4DB2-BD59-A6C34878D82A}">
                    <a16:rowId xmlns:a16="http://schemas.microsoft.com/office/drawing/2014/main" val="2287443628"/>
                  </a:ext>
                </a:extLst>
              </a:tr>
              <a:tr h="370840">
                <a:tc>
                  <a:txBody>
                    <a:bodyPr/>
                    <a:lstStyle/>
                    <a:p>
                      <a:r>
                        <a:rPr lang="en-GB" sz="1600" baseline="0" dirty="0"/>
                        <a:t>2</a:t>
                      </a:r>
                    </a:p>
                  </a:txBody>
                  <a:tcPr/>
                </a:tc>
                <a:tc>
                  <a:txBody>
                    <a:bodyPr/>
                    <a:lstStyle/>
                    <a:p>
                      <a:r>
                        <a:rPr lang="en-GB" sz="1600" baseline="0" dirty="0"/>
                        <a:t>Searching for information</a:t>
                      </a:r>
                    </a:p>
                  </a:txBody>
                  <a:tcPr/>
                </a:tc>
                <a:tc>
                  <a:txBody>
                    <a:bodyPr/>
                    <a:lstStyle/>
                    <a:p>
                      <a:r>
                        <a:rPr lang="en-GB" sz="1600" baseline="0" dirty="0"/>
                        <a:t>1</a:t>
                      </a:r>
                    </a:p>
                  </a:txBody>
                  <a:tcPr/>
                </a:tc>
                <a:extLst>
                  <a:ext uri="{0D108BD9-81ED-4DB2-BD59-A6C34878D82A}">
                    <a16:rowId xmlns:a16="http://schemas.microsoft.com/office/drawing/2014/main" val="1660551912"/>
                  </a:ext>
                </a:extLst>
              </a:tr>
              <a:tr h="370840">
                <a:tc>
                  <a:txBody>
                    <a:bodyPr/>
                    <a:lstStyle/>
                    <a:p>
                      <a:r>
                        <a:rPr lang="en-GB" sz="1600" baseline="0" dirty="0"/>
                        <a:t>3</a:t>
                      </a:r>
                    </a:p>
                  </a:txBody>
                  <a:tcPr/>
                </a:tc>
                <a:tc>
                  <a:txBody>
                    <a:bodyPr/>
                    <a:lstStyle/>
                    <a:p>
                      <a:r>
                        <a:rPr lang="en-GB" sz="1600" baseline="0" dirty="0"/>
                        <a:t>Considering relevance</a:t>
                      </a:r>
                    </a:p>
                  </a:txBody>
                  <a:tcPr/>
                </a:tc>
                <a:tc>
                  <a:txBody>
                    <a:bodyPr/>
                    <a:lstStyle/>
                    <a:p>
                      <a:r>
                        <a:rPr lang="en-GB" sz="1600" baseline="0" dirty="0"/>
                        <a:t>1</a:t>
                      </a:r>
                    </a:p>
                  </a:txBody>
                  <a:tcPr/>
                </a:tc>
                <a:extLst>
                  <a:ext uri="{0D108BD9-81ED-4DB2-BD59-A6C34878D82A}">
                    <a16:rowId xmlns:a16="http://schemas.microsoft.com/office/drawing/2014/main" val="219019804"/>
                  </a:ext>
                </a:extLst>
              </a:tr>
              <a:tr h="370840">
                <a:tc>
                  <a:txBody>
                    <a:bodyPr/>
                    <a:lstStyle/>
                    <a:p>
                      <a:r>
                        <a:rPr lang="en-GB" sz="1600" baseline="0" dirty="0"/>
                        <a:t>4</a:t>
                      </a:r>
                    </a:p>
                  </a:txBody>
                  <a:tcPr/>
                </a:tc>
                <a:tc>
                  <a:txBody>
                    <a:bodyPr/>
                    <a:lstStyle/>
                    <a:p>
                      <a:r>
                        <a:rPr lang="en-GB" sz="1600" baseline="0" dirty="0"/>
                        <a:t>Considering relevance</a:t>
                      </a:r>
                    </a:p>
                  </a:txBody>
                  <a:tcPr/>
                </a:tc>
                <a:tc>
                  <a:txBody>
                    <a:bodyPr/>
                    <a:lstStyle/>
                    <a:p>
                      <a:r>
                        <a:rPr lang="en-GB" sz="1600" baseline="0" dirty="0"/>
                        <a:t>0</a:t>
                      </a:r>
                    </a:p>
                  </a:txBody>
                  <a:tcPr/>
                </a:tc>
                <a:extLst>
                  <a:ext uri="{0D108BD9-81ED-4DB2-BD59-A6C34878D82A}">
                    <a16:rowId xmlns:a16="http://schemas.microsoft.com/office/drawing/2014/main" val="2046759617"/>
                  </a:ext>
                </a:extLst>
              </a:tr>
              <a:tr h="370840">
                <a:tc>
                  <a:txBody>
                    <a:bodyPr/>
                    <a:lstStyle/>
                    <a:p>
                      <a:r>
                        <a:rPr lang="en-GB" sz="1600" baseline="0" dirty="0"/>
                        <a:t>5</a:t>
                      </a:r>
                    </a:p>
                  </a:txBody>
                  <a:tcPr/>
                </a:tc>
                <a:tc>
                  <a:txBody>
                    <a:bodyPr/>
                    <a:lstStyle/>
                    <a:p>
                      <a:r>
                        <a:rPr lang="en-GB" sz="1600" baseline="0" dirty="0"/>
                        <a:t>Considering relevance</a:t>
                      </a:r>
                    </a:p>
                  </a:txBody>
                  <a:tcPr/>
                </a:tc>
                <a:tc>
                  <a:txBody>
                    <a:bodyPr/>
                    <a:lstStyle/>
                    <a:p>
                      <a:r>
                        <a:rPr lang="en-GB" sz="1600" baseline="0" dirty="0"/>
                        <a:t>0</a:t>
                      </a:r>
                    </a:p>
                  </a:txBody>
                  <a:tcPr/>
                </a:tc>
                <a:extLst>
                  <a:ext uri="{0D108BD9-81ED-4DB2-BD59-A6C34878D82A}">
                    <a16:rowId xmlns:a16="http://schemas.microsoft.com/office/drawing/2014/main" val="2025824744"/>
                  </a:ext>
                </a:extLst>
              </a:tr>
              <a:tr h="370840">
                <a:tc>
                  <a:txBody>
                    <a:bodyPr/>
                    <a:lstStyle/>
                    <a:p>
                      <a:r>
                        <a:rPr lang="en-GB" sz="1600" baseline="0" dirty="0"/>
                        <a:t>6</a:t>
                      </a:r>
                    </a:p>
                  </a:txBody>
                  <a:tcPr/>
                </a:tc>
                <a:tc>
                  <a:txBody>
                    <a:bodyPr/>
                    <a:lstStyle/>
                    <a:p>
                      <a:r>
                        <a:rPr lang="en-GB" sz="1600" baseline="0" dirty="0"/>
                        <a:t>Using own words</a:t>
                      </a:r>
                    </a:p>
                  </a:txBody>
                  <a:tcPr/>
                </a:tc>
                <a:tc>
                  <a:txBody>
                    <a:bodyPr/>
                    <a:lstStyle/>
                    <a:p>
                      <a:r>
                        <a:rPr lang="en-GB" sz="1600" baseline="0" dirty="0"/>
                        <a:t>1</a:t>
                      </a:r>
                    </a:p>
                  </a:txBody>
                  <a:tcPr/>
                </a:tc>
                <a:extLst>
                  <a:ext uri="{0D108BD9-81ED-4DB2-BD59-A6C34878D82A}">
                    <a16:rowId xmlns:a16="http://schemas.microsoft.com/office/drawing/2014/main" val="2290314185"/>
                  </a:ext>
                </a:extLst>
              </a:tr>
              <a:tr h="370840">
                <a:tc>
                  <a:txBody>
                    <a:bodyPr/>
                    <a:lstStyle/>
                    <a:p>
                      <a:r>
                        <a:rPr lang="en-GB" sz="1600" baseline="0" dirty="0"/>
                        <a:t>7</a:t>
                      </a:r>
                    </a:p>
                  </a:txBody>
                  <a:tcPr/>
                </a:tc>
                <a:tc>
                  <a:txBody>
                    <a:bodyPr/>
                    <a:lstStyle/>
                    <a:p>
                      <a:r>
                        <a:rPr lang="en-GB" sz="1600" baseline="0" dirty="0"/>
                        <a:t>Using own words</a:t>
                      </a:r>
                    </a:p>
                  </a:txBody>
                  <a:tcPr/>
                </a:tc>
                <a:tc>
                  <a:txBody>
                    <a:bodyPr/>
                    <a:lstStyle/>
                    <a:p>
                      <a:r>
                        <a:rPr lang="en-GB" sz="1600" baseline="0" dirty="0"/>
                        <a:t>1</a:t>
                      </a:r>
                    </a:p>
                  </a:txBody>
                  <a:tcPr/>
                </a:tc>
                <a:extLst>
                  <a:ext uri="{0D108BD9-81ED-4DB2-BD59-A6C34878D82A}">
                    <a16:rowId xmlns:a16="http://schemas.microsoft.com/office/drawing/2014/main" val="1991507497"/>
                  </a:ext>
                </a:extLst>
              </a:tr>
              <a:tr h="370840">
                <a:tc>
                  <a:txBody>
                    <a:bodyPr/>
                    <a:lstStyle/>
                    <a:p>
                      <a:r>
                        <a:rPr lang="en-GB" sz="1600" baseline="0" dirty="0"/>
                        <a:t>8</a:t>
                      </a:r>
                    </a:p>
                  </a:txBody>
                  <a:tcPr/>
                </a:tc>
                <a:tc>
                  <a:txBody>
                    <a:bodyPr/>
                    <a:lstStyle/>
                    <a:p>
                      <a:r>
                        <a:rPr lang="en-GB" sz="1600" baseline="0" dirty="0"/>
                        <a:t>Forming an overview</a:t>
                      </a:r>
                    </a:p>
                  </a:txBody>
                  <a:tcPr/>
                </a:tc>
                <a:tc>
                  <a:txBody>
                    <a:bodyPr/>
                    <a:lstStyle/>
                    <a:p>
                      <a:r>
                        <a:rPr lang="en-GB" sz="1600" baseline="0" dirty="0"/>
                        <a:t>1</a:t>
                      </a:r>
                    </a:p>
                  </a:txBody>
                  <a:tcPr/>
                </a:tc>
                <a:extLst>
                  <a:ext uri="{0D108BD9-81ED-4DB2-BD59-A6C34878D82A}">
                    <a16:rowId xmlns:a16="http://schemas.microsoft.com/office/drawing/2014/main" val="274348959"/>
                  </a:ext>
                </a:extLst>
              </a:tr>
              <a:tr h="370840">
                <a:tc>
                  <a:txBody>
                    <a:bodyPr/>
                    <a:lstStyle/>
                    <a:p>
                      <a:r>
                        <a:rPr lang="en-GB" sz="1600" baseline="0" dirty="0"/>
                        <a:t>9</a:t>
                      </a:r>
                    </a:p>
                  </a:txBody>
                  <a:tcPr/>
                </a:tc>
                <a:tc>
                  <a:txBody>
                    <a:bodyPr/>
                    <a:lstStyle/>
                    <a:p>
                      <a:r>
                        <a:rPr lang="en-GB" sz="1600" baseline="0" dirty="0"/>
                        <a:t>Reaching conclusions</a:t>
                      </a:r>
                    </a:p>
                  </a:txBody>
                  <a:tcPr/>
                </a:tc>
                <a:tc>
                  <a:txBody>
                    <a:bodyPr/>
                    <a:lstStyle/>
                    <a:p>
                      <a:r>
                        <a:rPr lang="en-GB" sz="1600" baseline="0" dirty="0"/>
                        <a:t>0</a:t>
                      </a:r>
                    </a:p>
                  </a:txBody>
                  <a:tcPr/>
                </a:tc>
                <a:extLst>
                  <a:ext uri="{0D108BD9-81ED-4DB2-BD59-A6C34878D82A}">
                    <a16:rowId xmlns:a16="http://schemas.microsoft.com/office/drawing/2014/main" val="4280857428"/>
                  </a:ext>
                </a:extLst>
              </a:tr>
            </a:tbl>
          </a:graphicData>
        </a:graphic>
      </p:graphicFrame>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sp>
        <p:nvSpPr>
          <p:cNvPr id="7" name="Rounded Rectangle 6"/>
          <p:cNvSpPr/>
          <p:nvPr/>
        </p:nvSpPr>
        <p:spPr>
          <a:xfrm>
            <a:off x="5387009" y="1639957"/>
            <a:ext cx="3291967" cy="805069"/>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How can this data inform next steps for improving this student’s research ability?</a:t>
            </a:r>
          </a:p>
        </p:txBody>
      </p:sp>
      <p:sp>
        <p:nvSpPr>
          <p:cNvPr id="8" name="Rounded Rectangle 7"/>
          <p:cNvSpPr/>
          <p:nvPr/>
        </p:nvSpPr>
        <p:spPr>
          <a:xfrm>
            <a:off x="5744816" y="2607027"/>
            <a:ext cx="3291967" cy="884583"/>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These sub-competences appear secure</a:t>
            </a:r>
          </a:p>
        </p:txBody>
      </p:sp>
      <p:sp>
        <p:nvSpPr>
          <p:cNvPr id="9" name="Rounded Rectangle 8"/>
          <p:cNvSpPr/>
          <p:nvPr/>
        </p:nvSpPr>
        <p:spPr>
          <a:xfrm>
            <a:off x="5744815" y="3776556"/>
            <a:ext cx="3291967" cy="884583"/>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These sub-competences appear to need further work</a:t>
            </a:r>
          </a:p>
        </p:txBody>
      </p:sp>
      <p:cxnSp>
        <p:nvCxnSpPr>
          <p:cNvPr id="11" name="Straight Arrow Connector 10"/>
          <p:cNvCxnSpPr/>
          <p:nvPr/>
        </p:nvCxnSpPr>
        <p:spPr>
          <a:xfrm flipH="1" flipV="1">
            <a:off x="4780253" y="2334264"/>
            <a:ext cx="974034" cy="46856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8" idx="1"/>
          </p:cNvCxnSpPr>
          <p:nvPr/>
        </p:nvCxnSpPr>
        <p:spPr>
          <a:xfrm flipH="1" flipV="1">
            <a:off x="4770782" y="2765213"/>
            <a:ext cx="974034" cy="28410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4422912" y="3186344"/>
            <a:ext cx="1331375" cy="19621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4422913" y="3432833"/>
            <a:ext cx="1331374" cy="209915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4523649" y="3491610"/>
            <a:ext cx="1340438" cy="244232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4523651" y="4655481"/>
            <a:ext cx="1331372" cy="1655867"/>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4422913" y="4506597"/>
            <a:ext cx="1321902" cy="77038"/>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4422912" y="4062465"/>
            <a:ext cx="1321903" cy="307107"/>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flipV="1">
            <a:off x="4432385" y="3607044"/>
            <a:ext cx="1312430" cy="452592"/>
          </a:xfrm>
          <a:prstGeom prst="straightConnector1">
            <a:avLst/>
          </a:prstGeom>
          <a:ln w="5715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1209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Using outcomes formatively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r>
              <a:rPr lang="en-GB" dirty="0"/>
              <a:t>What sort of feedback can we give students after a test? </a:t>
            </a:r>
          </a:p>
          <a:p>
            <a:pPr lvl="1"/>
            <a:r>
              <a:rPr lang="en-GB" dirty="0"/>
              <a:t>Talking about test results with students in different ways can lead to different outcomes: </a:t>
            </a:r>
          </a:p>
          <a:p>
            <a:pPr lvl="2"/>
            <a:r>
              <a:rPr lang="en-GB" dirty="0"/>
              <a:t>What do students gain from being told if there score is a pass or fail / particular grade?</a:t>
            </a:r>
          </a:p>
          <a:p>
            <a:pPr lvl="2"/>
            <a:r>
              <a:rPr lang="en-GB" dirty="0"/>
              <a:t>What do students gain from being given their score on a test?</a:t>
            </a:r>
          </a:p>
          <a:p>
            <a:pPr lvl="2"/>
            <a:r>
              <a:rPr lang="en-GB" dirty="0"/>
              <a:t>What do students gain from being told what competences they have mastered?</a:t>
            </a:r>
          </a:p>
          <a:p>
            <a:pPr lvl="2"/>
            <a:r>
              <a:rPr lang="en-GB" dirty="0"/>
              <a:t>What do students gain from being told what competences they need to work on?</a:t>
            </a:r>
          </a:p>
          <a:p>
            <a:pPr marL="0" lvl="2" indent="0">
              <a:buNone/>
            </a:pPr>
            <a:endParaRPr lang="en-GB" dirty="0"/>
          </a:p>
          <a:p>
            <a:pPr marL="0" lvl="3" indent="0">
              <a:buNone/>
            </a:pPr>
            <a:endParaRPr lang="en-GB" dirty="0"/>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spTree>
    <p:extLst>
      <p:ext uri="{BB962C8B-B14F-4D97-AF65-F5344CB8AC3E}">
        <p14:creationId xmlns:p14="http://schemas.microsoft.com/office/powerpoint/2010/main" val="152133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Using outcomes formatively</a:t>
            </a:r>
          </a:p>
        </p:txBody>
      </p:sp>
      <p:sp>
        <p:nvSpPr>
          <p:cNvPr id="3" name="Content Placeholder 2"/>
          <p:cNvSpPr>
            <a:spLocks noGrp="1"/>
          </p:cNvSpPr>
          <p:nvPr>
            <p:ph idx="4294967295"/>
          </p:nvPr>
        </p:nvSpPr>
        <p:spPr>
          <a:xfrm>
            <a:off x="468000" y="1656000"/>
            <a:ext cx="8138976" cy="4428000"/>
          </a:xfrm>
        </p:spPr>
        <p:txBody>
          <a:bodyPr/>
          <a:lstStyle/>
          <a:p>
            <a:r>
              <a:rPr lang="en-GB" dirty="0"/>
              <a:t>How can we make sure the feedback we give students is formative? </a:t>
            </a:r>
          </a:p>
          <a:p>
            <a:pPr lvl="1"/>
            <a:r>
              <a:rPr lang="en-GB" dirty="0"/>
              <a:t>Avoid:</a:t>
            </a:r>
          </a:p>
          <a:p>
            <a:pPr lvl="2"/>
            <a:r>
              <a:rPr lang="en-GB" dirty="0"/>
              <a:t>Talking about scores</a:t>
            </a:r>
          </a:p>
          <a:p>
            <a:pPr lvl="2"/>
            <a:r>
              <a:rPr lang="en-GB" dirty="0"/>
              <a:t>Ranking students’ results</a:t>
            </a:r>
          </a:p>
          <a:p>
            <a:pPr lvl="2"/>
            <a:r>
              <a:rPr lang="en-GB" dirty="0"/>
              <a:t>Labelling students’ work (e.g. pass or fail)</a:t>
            </a:r>
          </a:p>
          <a:p>
            <a:pPr lvl="2"/>
            <a:endParaRPr lang="en-GB" dirty="0"/>
          </a:p>
          <a:p>
            <a:pPr marL="0" lvl="2" indent="0">
              <a:buNone/>
            </a:pPr>
            <a:endParaRPr lang="en-GB" dirty="0"/>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spTree>
    <p:extLst>
      <p:ext uri="{BB962C8B-B14F-4D97-AF65-F5344CB8AC3E}">
        <p14:creationId xmlns:p14="http://schemas.microsoft.com/office/powerpoint/2010/main" val="197397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Using outcomes formatively</a:t>
            </a:r>
          </a:p>
        </p:txBody>
      </p:sp>
      <p:sp>
        <p:nvSpPr>
          <p:cNvPr id="3" name="Content Placeholder 2"/>
          <p:cNvSpPr>
            <a:spLocks noGrp="1"/>
          </p:cNvSpPr>
          <p:nvPr>
            <p:ph idx="4294967295"/>
          </p:nvPr>
        </p:nvSpPr>
        <p:spPr>
          <a:xfrm>
            <a:off x="468000" y="1656000"/>
            <a:ext cx="8138976" cy="4428000"/>
          </a:xfrm>
        </p:spPr>
        <p:txBody>
          <a:bodyPr/>
          <a:lstStyle/>
          <a:p>
            <a:r>
              <a:rPr lang="en-GB" dirty="0"/>
              <a:t>How can we make sure the feedback we give students is formative? </a:t>
            </a:r>
          </a:p>
          <a:p>
            <a:pPr lvl="1"/>
            <a:r>
              <a:rPr lang="en-GB" dirty="0"/>
              <a:t>Focus on:</a:t>
            </a:r>
          </a:p>
          <a:p>
            <a:pPr lvl="2"/>
            <a:r>
              <a:rPr lang="en-GB" dirty="0"/>
              <a:t>Achievement within the different competences</a:t>
            </a:r>
          </a:p>
          <a:p>
            <a:pPr lvl="3"/>
            <a:r>
              <a:rPr lang="en-GB" dirty="0"/>
              <a:t> Competences where students are performing well-</a:t>
            </a:r>
          </a:p>
          <a:p>
            <a:pPr marL="522900" lvl="4" indent="-342900">
              <a:buFont typeface="Arial" panose="020B0604020202020204" pitchFamily="34" charset="0"/>
              <a:buChar char="•"/>
            </a:pPr>
            <a:r>
              <a:rPr lang="en-GB" dirty="0"/>
              <a:t>Celebrate successes</a:t>
            </a:r>
          </a:p>
          <a:p>
            <a:pPr lvl="3"/>
            <a:r>
              <a:rPr lang="en-GB" dirty="0"/>
              <a:t> Competences where students have work to do</a:t>
            </a:r>
          </a:p>
          <a:p>
            <a:pPr lvl="4">
              <a:buFont typeface="Arial" panose="020B0604020202020204" pitchFamily="34" charset="0"/>
              <a:buChar char="•"/>
            </a:pPr>
            <a:r>
              <a:rPr lang="en-GB" dirty="0"/>
              <a:t>Set targets</a:t>
            </a:r>
          </a:p>
          <a:p>
            <a:pPr lvl="4">
              <a:buFont typeface="Arial" panose="020B0604020202020204" pitchFamily="34" charset="0"/>
              <a:buChar char="•"/>
            </a:pPr>
            <a:r>
              <a:rPr lang="en-GB" dirty="0"/>
              <a:t>Talk about what they could improve / do differently</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dirty="0"/>
              <a:t>Restricted</a:t>
            </a:r>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7</a:t>
            </a:fld>
            <a:endParaRPr lang="en-GB" dirty="0"/>
          </a:p>
        </p:txBody>
      </p:sp>
      <p:sp>
        <p:nvSpPr>
          <p:cNvPr id="6" name="Oval Callout 5"/>
          <p:cNvSpPr/>
          <p:nvPr/>
        </p:nvSpPr>
        <p:spPr>
          <a:xfrm>
            <a:off x="6371426" y="2339374"/>
            <a:ext cx="2397446" cy="1530626"/>
          </a:xfrm>
          <a:prstGeom prst="wedgeEllipseCallo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Well done! You got all the questions on graphs correct.</a:t>
            </a:r>
          </a:p>
        </p:txBody>
      </p:sp>
      <p:sp>
        <p:nvSpPr>
          <p:cNvPr id="7" name="Oval Callout 6"/>
          <p:cNvSpPr/>
          <p:nvPr/>
        </p:nvSpPr>
        <p:spPr>
          <a:xfrm>
            <a:off x="6533321" y="4266000"/>
            <a:ext cx="2511288" cy="2106000"/>
          </a:xfrm>
          <a:prstGeom prst="wedgeEllipseCallo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Try to improve your arguments by including more reasons  for your opinion.</a:t>
            </a:r>
          </a:p>
        </p:txBody>
      </p:sp>
    </p:spTree>
    <p:extLst>
      <p:ext uri="{BB962C8B-B14F-4D97-AF65-F5344CB8AC3E}">
        <p14:creationId xmlns:p14="http://schemas.microsoft.com/office/powerpoint/2010/main" val="2839788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Using outcomes formatively</a:t>
            </a:r>
          </a:p>
        </p:txBody>
      </p:sp>
      <p:sp>
        <p:nvSpPr>
          <p:cNvPr id="3" name="Content Placeholder 2"/>
          <p:cNvSpPr>
            <a:spLocks noGrp="1"/>
          </p:cNvSpPr>
          <p:nvPr>
            <p:ph idx="4294967295"/>
          </p:nvPr>
        </p:nvSpPr>
        <p:spPr>
          <a:xfrm>
            <a:off x="468000" y="1656000"/>
            <a:ext cx="8138976" cy="4428000"/>
          </a:xfrm>
        </p:spPr>
        <p:txBody>
          <a:bodyPr>
            <a:normAutofit fontScale="55000" lnSpcReduction="20000"/>
          </a:bodyPr>
          <a:lstStyle/>
          <a:p>
            <a:r>
              <a:rPr lang="en-GB" sz="2900" dirty="0"/>
              <a:t>How formative are each of these teacher comments? </a:t>
            </a:r>
          </a:p>
          <a:p>
            <a:pPr lvl="2"/>
            <a:r>
              <a:rPr lang="en-GB" sz="2900" dirty="0"/>
              <a:t>A good ‘best fit graph’. The conclusion clearly explains the relationship between the force and the extension of the spring.</a:t>
            </a:r>
          </a:p>
          <a:p>
            <a:pPr lvl="2"/>
            <a:r>
              <a:rPr lang="en-GB" sz="2900" dirty="0"/>
              <a:t>Wow! You have really put a lot of work into this – thank you. It is detailed and balanced and had me ‘on the edge of my seat’. The only thing I would change is the conclusion, which caught me by surprise because it did not seem to follow from what you had written in the main section of the account. Does the account need adjusting or the conclusion?</a:t>
            </a:r>
          </a:p>
          <a:p>
            <a:pPr lvl="2"/>
            <a:r>
              <a:rPr lang="en-GB" sz="2900" dirty="0"/>
              <a:t>You have included more adjectives, which help bring the character to life, but your sentence structure is not varied. Experiment more by using complex sentences.</a:t>
            </a:r>
          </a:p>
          <a:p>
            <a:pPr lvl="2"/>
            <a:r>
              <a:rPr lang="en-GB" sz="2900" dirty="0"/>
              <a:t>Attainment 3, effort 2. You have made good progress in your handwriting. Your spelling still needs work.</a:t>
            </a:r>
          </a:p>
          <a:p>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8</a:t>
            </a:fld>
            <a:endParaRPr lang="en-GB" dirty="0"/>
          </a:p>
        </p:txBody>
      </p:sp>
    </p:spTree>
    <p:extLst>
      <p:ext uri="{BB962C8B-B14F-4D97-AF65-F5344CB8AC3E}">
        <p14:creationId xmlns:p14="http://schemas.microsoft.com/office/powerpoint/2010/main" val="524905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Using outcomes formatively</a:t>
            </a:r>
          </a:p>
        </p:txBody>
      </p:sp>
      <p:sp>
        <p:nvSpPr>
          <p:cNvPr id="3" name="Content Placeholder 2"/>
          <p:cNvSpPr>
            <a:spLocks noGrp="1"/>
          </p:cNvSpPr>
          <p:nvPr>
            <p:ph idx="4294967295"/>
          </p:nvPr>
        </p:nvSpPr>
        <p:spPr>
          <a:xfrm>
            <a:off x="468000" y="1656000"/>
            <a:ext cx="8138976" cy="4618676"/>
          </a:xfrm>
        </p:spPr>
        <p:txBody>
          <a:bodyPr>
            <a:normAutofit/>
          </a:bodyPr>
          <a:lstStyle/>
          <a:p>
            <a:r>
              <a:rPr lang="en-GB" dirty="0"/>
              <a:t>Discuss with your neighbours an example when you gave feedback that was really effective.</a:t>
            </a:r>
          </a:p>
          <a:p>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9</a:t>
            </a:fld>
            <a:endParaRPr lang="en-GB" dirty="0"/>
          </a:p>
        </p:txBody>
      </p:sp>
    </p:spTree>
    <p:extLst>
      <p:ext uri="{BB962C8B-B14F-4D97-AF65-F5344CB8AC3E}">
        <p14:creationId xmlns:p14="http://schemas.microsoft.com/office/powerpoint/2010/main" val="3607890675"/>
      </p:ext>
    </p:extLst>
  </p:cSld>
  <p:clrMapOvr>
    <a:masterClrMapping/>
  </p:clrMapOvr>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2.xml><?xml version="1.0" encoding="utf-8"?>
<ds:datastoreItem xmlns:ds="http://schemas.openxmlformats.org/officeDocument/2006/customXml" ds:itemID="{EDF75B34-8DB1-4761-B1E0-582792607AF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ec1b7740-8e62-4669-8af8-11b17589a693"/>
    <ds:schemaRef ds:uri="http://www.w3.org/XML/1998/namespace"/>
    <ds:schemaRef ds:uri="http://purl.org/dc/dcmitype/"/>
  </ds:schemaRefs>
</ds:datastoreItem>
</file>

<file path=customXml/itemProps3.xml><?xml version="1.0" encoding="utf-8"?>
<ds:datastoreItem xmlns:ds="http://schemas.openxmlformats.org/officeDocument/2006/customXml" ds:itemID="{B22A9FC3-5A8E-4F16-9A83-532C0DF37E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305</TotalTime>
  <Words>1313</Words>
  <Application>Microsoft Office PowerPoint</Application>
  <PresentationFormat>On-screen Show (4:3)</PresentationFormat>
  <Paragraphs>176</Paragraphs>
  <Slides>14</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Using outcomes formatively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Family Wriberg</cp:lastModifiedBy>
  <cp:revision>37</cp:revision>
  <dcterms:created xsi:type="dcterms:W3CDTF">2019-02-13T10:26:49Z</dcterms:created>
  <dcterms:modified xsi:type="dcterms:W3CDTF">2019-02-28T10:19:58Z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