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sldIdLst>
    <p:sldId id="256" r:id="rId4"/>
    <p:sldId id="257" r:id="rId5"/>
    <p:sldId id="262" r:id="rId6"/>
    <p:sldId id="258" r:id="rId7"/>
    <p:sldId id="259" r:id="rId8"/>
    <p:sldId id="260" r:id="rId9"/>
    <p:sldId id="261"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D3D399FD-BB6D-4C6C-91A3-9EFB9A1FBD04}" type="datetimeFigureOut">
              <a:rPr lang="en-US" smtClean="0"/>
              <a:t>1/8/2018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5A24239-881C-4780-9779-F9AC4F1BB1F1}"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D399FD-BB6D-4C6C-91A3-9EFB9A1FBD04}"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D399FD-BB6D-4C6C-91A3-9EFB9A1FBD04}"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3D399FD-BB6D-4C6C-91A3-9EFB9A1FBD04}" type="datetimeFigureOut">
              <a:rPr lang="en-US" smtClean="0"/>
              <a:t>1/8/2018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A5A24239-881C-4780-9779-F9AC4F1BB1F1}"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pull/>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3D399FD-BB6D-4C6C-91A3-9EFB9A1FBD04}"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4239-881C-4780-9779-F9AC4F1BB1F1}"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pull/>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3D399FD-BB6D-4C6C-91A3-9EFB9A1FBD04}" type="datetimeFigureOut">
              <a:rPr lang="en-US" smtClean="0"/>
              <a:t>1/8/2018</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A5A24239-881C-4780-9779-F9AC4F1BB1F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transition spd="slow">
    <p:pull/>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3D399FD-BB6D-4C6C-91A3-9EFB9A1FBD04}" type="datetimeFigureOut">
              <a:rPr lang="en-US" smtClean="0"/>
              <a:t>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24239-881C-4780-9779-F9AC4F1BB1F1}"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pull/>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3D399FD-BB6D-4C6C-91A3-9EFB9A1FBD04}" type="datetimeFigureOut">
              <a:rPr lang="en-US" smtClean="0"/>
              <a:t>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A24239-881C-4780-9779-F9AC4F1BB1F1}"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pull/>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3D399FD-BB6D-4C6C-91A3-9EFB9A1FBD04}" type="datetimeFigureOut">
              <a:rPr lang="en-US" smtClean="0"/>
              <a:t>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D399FD-BB6D-4C6C-91A3-9EFB9A1FBD04}" type="datetimeFigureOut">
              <a:rPr lang="en-US" smtClean="0"/>
              <a:t>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3D399FD-BB6D-4C6C-91A3-9EFB9A1FBD04}" type="datetimeFigureOut">
              <a:rPr lang="en-US" smtClean="0"/>
              <a:t>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24239-881C-4780-9779-F9AC4F1BB1F1}"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D399FD-BB6D-4C6C-91A3-9EFB9A1FBD04}"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3D399FD-BB6D-4C6C-91A3-9EFB9A1FBD04}" type="datetimeFigureOut">
              <a:rPr lang="en-US" smtClean="0"/>
              <a:t>1/8/2018</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A5A24239-881C-4780-9779-F9AC4F1BB1F1}"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transition spd="slow">
    <p:pull/>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D399FD-BB6D-4C6C-91A3-9EFB9A1FBD04}"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D399FD-BB6D-4C6C-91A3-9EFB9A1FBD04}"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14"/>
          <p:cNvSpPr>
            <a:spLocks noGrp="1"/>
          </p:cNvSpPr>
          <p:nvPr>
            <p:ph type="dt" sz="half" idx="10"/>
          </p:nvPr>
        </p:nvSpPr>
        <p:spPr/>
        <p:txBody>
          <a:bodyPr/>
          <a:lstStyle/>
          <a:p>
            <a:fld id="{D3D399FD-BB6D-4C6C-91A3-9EFB9A1FBD04}" type="datetimeFigureOut">
              <a:rPr lang="en-US" smtClean="0"/>
              <a:t>1/8/2018</a:t>
            </a:fld>
            <a:endParaRPr lang="en-US"/>
          </a:p>
        </p:txBody>
      </p:sp>
      <p:sp>
        <p:nvSpPr>
          <p:cNvPr id="16" name="Slide Number Placeholder 15"/>
          <p:cNvSpPr>
            <a:spLocks noGrp="1"/>
          </p:cNvSpPr>
          <p:nvPr>
            <p:ph type="sldNum" sz="quarter" idx="11"/>
          </p:nvPr>
        </p:nvSpPr>
        <p:spPr/>
        <p:txBody>
          <a:bodyPr/>
          <a:lstStyle/>
          <a:p>
            <a:fld id="{A5A24239-881C-4780-9779-F9AC4F1BB1F1}"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transition spd="slow">
    <p:pull/>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4" name="Date Placeholder 13"/>
          <p:cNvSpPr>
            <a:spLocks noGrp="1"/>
          </p:cNvSpPr>
          <p:nvPr>
            <p:ph type="dt" sz="half" idx="10"/>
          </p:nvPr>
        </p:nvSpPr>
        <p:spPr/>
        <p:txBody>
          <a:bodyPr/>
          <a:lstStyle/>
          <a:p>
            <a:fld id="{D3D399FD-BB6D-4C6C-91A3-9EFB9A1FBD04}" type="datetimeFigureOut">
              <a:rPr lang="en-US" smtClean="0"/>
              <a:t>1/8/2018</a:t>
            </a:fld>
            <a:endParaRPr lang="en-US"/>
          </a:p>
        </p:txBody>
      </p:sp>
      <p:sp>
        <p:nvSpPr>
          <p:cNvPr id="15" name="Slide Number Placeholder 14"/>
          <p:cNvSpPr>
            <a:spLocks noGrp="1"/>
          </p:cNvSpPr>
          <p:nvPr>
            <p:ph type="sldNum" sz="quarter" idx="11"/>
          </p:nvPr>
        </p:nvSpPr>
        <p:spPr/>
        <p:txBody>
          <a:bodyPr/>
          <a:lstStyle/>
          <a:p>
            <a:fld id="{A5A24239-881C-4780-9779-F9AC4F1BB1F1}"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transition spd="slow">
    <p:pull/>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Date Placeholder 11"/>
          <p:cNvSpPr>
            <a:spLocks noGrp="1"/>
          </p:cNvSpPr>
          <p:nvPr>
            <p:ph type="dt" sz="half" idx="10"/>
          </p:nvPr>
        </p:nvSpPr>
        <p:spPr/>
        <p:txBody>
          <a:bodyPr/>
          <a:lstStyle/>
          <a:p>
            <a:fld id="{D3D399FD-BB6D-4C6C-91A3-9EFB9A1FBD04}" type="datetimeFigureOut">
              <a:rPr lang="en-US" smtClean="0"/>
              <a:t>1/8/2018</a:t>
            </a:fld>
            <a:endParaRPr lang="en-US"/>
          </a:p>
        </p:txBody>
      </p:sp>
      <p:sp>
        <p:nvSpPr>
          <p:cNvPr id="13" name="Slide Number Placeholder 12"/>
          <p:cNvSpPr>
            <a:spLocks noGrp="1"/>
          </p:cNvSpPr>
          <p:nvPr>
            <p:ph type="sldNum" sz="quarter" idx="11"/>
          </p:nvPr>
        </p:nvSpPr>
        <p:spPr/>
        <p:txBody>
          <a:bodyPr/>
          <a:lstStyle/>
          <a:p>
            <a:fld id="{A5A24239-881C-4780-9779-F9AC4F1BB1F1}"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smtClean="0"/>
              <a:t>Click to edit Master title style</a:t>
            </a:r>
            <a:endParaRPr lang="en-US" dirty="0"/>
          </a:p>
        </p:txBody>
      </p:sp>
    </p:spTree>
  </p:cSld>
  <p:clrMapOvr>
    <a:masterClrMapping/>
  </p:clrMapOvr>
  <p:transition spd="slow">
    <p:pull/>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D3D399FD-BB6D-4C6C-91A3-9EFB9A1FBD04}" type="datetimeFigureOut">
              <a:rPr lang="en-US" smtClean="0"/>
              <a:t>1/8/2018</a:t>
            </a:fld>
            <a:endParaRPr lang="en-US"/>
          </a:p>
        </p:txBody>
      </p:sp>
      <p:sp>
        <p:nvSpPr>
          <p:cNvPr id="9" name="Slide Number Placeholder 8"/>
          <p:cNvSpPr>
            <a:spLocks noGrp="1"/>
          </p:cNvSpPr>
          <p:nvPr>
            <p:ph type="sldNum" sz="quarter" idx="11"/>
          </p:nvPr>
        </p:nvSpPr>
        <p:spPr/>
        <p:txBody>
          <a:bodyPr/>
          <a:lstStyle/>
          <a:p>
            <a:fld id="{A5A24239-881C-4780-9779-F9AC4F1BB1F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
        <p:nvSpPr>
          <p:cNvPr id="11" name="Title 10"/>
          <p:cNvSpPr>
            <a:spLocks noGrp="1"/>
          </p:cNvSpPr>
          <p:nvPr>
            <p:ph type="title"/>
          </p:nvPr>
        </p:nvSpPr>
        <p:spPr/>
        <p:txBody>
          <a:bodyPr/>
          <a:lstStyle/>
          <a:p>
            <a:r>
              <a:rPr lang="en-US" smtClean="0"/>
              <a:t>Click to edit Master title style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pull/>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en-US" smtClean="0"/>
              <a:t>Click to edit Master title style</a:t>
            </a:r>
            <a:endParaRPr lang="en-US" dirty="0"/>
          </a:p>
        </p:txBody>
      </p:sp>
      <p:sp>
        <p:nvSpPr>
          <p:cNvPr id="14" name="Date Placeholder 13"/>
          <p:cNvSpPr>
            <a:spLocks noGrp="1"/>
          </p:cNvSpPr>
          <p:nvPr>
            <p:ph type="dt" sz="half" idx="10"/>
          </p:nvPr>
        </p:nvSpPr>
        <p:spPr/>
        <p:txBody>
          <a:bodyPr/>
          <a:lstStyle/>
          <a:p>
            <a:fld id="{D3D399FD-BB6D-4C6C-91A3-9EFB9A1FBD04}" type="datetimeFigureOut">
              <a:rPr lang="en-US" smtClean="0"/>
              <a:t>1/8/2018</a:t>
            </a:fld>
            <a:endParaRPr lang="en-US"/>
          </a:p>
        </p:txBody>
      </p:sp>
      <p:sp>
        <p:nvSpPr>
          <p:cNvPr id="15" name="Slide Number Placeholder 14"/>
          <p:cNvSpPr>
            <a:spLocks noGrp="1"/>
          </p:cNvSpPr>
          <p:nvPr>
            <p:ph type="sldNum" sz="quarter" idx="11"/>
          </p:nvPr>
        </p:nvSpPr>
        <p:spPr/>
        <p:txBody>
          <a:bodyPr/>
          <a:lstStyle/>
          <a:p>
            <a:fld id="{A5A24239-881C-4780-9779-F9AC4F1BB1F1}"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transition spd="slow">
    <p:pull/>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p:txBody>
          <a:bodyPr/>
          <a:lstStyle/>
          <a:p>
            <a:fld id="{D3D399FD-BB6D-4C6C-91A3-9EFB9A1FBD04}" type="datetimeFigureOut">
              <a:rPr lang="en-US" smtClean="0"/>
              <a:t>1/8/2018</a:t>
            </a:fld>
            <a:endParaRPr lang="en-US"/>
          </a:p>
        </p:txBody>
      </p:sp>
      <p:sp>
        <p:nvSpPr>
          <p:cNvPr id="8" name="Slide Number Placeholder 7"/>
          <p:cNvSpPr>
            <a:spLocks noGrp="1"/>
          </p:cNvSpPr>
          <p:nvPr>
            <p:ph type="sldNum" sz="quarter" idx="11"/>
          </p:nvPr>
        </p:nvSpPr>
        <p:spPr/>
        <p:txBody>
          <a:bodyPr/>
          <a:lstStyle/>
          <a:p>
            <a:fld id="{A5A24239-881C-4780-9779-F9AC4F1BB1F1}"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transition spd="slow">
    <p:pull/>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3D399FD-BB6D-4C6C-91A3-9EFB9A1FBD04}" type="datetimeFigureOut">
              <a:rPr lang="en-US" smtClean="0"/>
              <a:t>1/8/2018</a:t>
            </a:fld>
            <a:endParaRPr lang="en-US"/>
          </a:p>
        </p:txBody>
      </p:sp>
      <p:sp>
        <p:nvSpPr>
          <p:cNvPr id="6" name="Slide Number Placeholder 5"/>
          <p:cNvSpPr>
            <a:spLocks noGrp="1"/>
          </p:cNvSpPr>
          <p:nvPr>
            <p:ph type="sldNum" sz="quarter" idx="11"/>
          </p:nvPr>
        </p:nvSpPr>
        <p:spPr/>
        <p:txBody>
          <a:bodyPr/>
          <a:lstStyle/>
          <a:p>
            <a:fld id="{A5A24239-881C-4780-9779-F9AC4F1BB1F1}" type="slidenum">
              <a:rPr lang="en-US" smtClean="0"/>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transition spd="slow">
    <p:pull/>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3D399FD-BB6D-4C6C-91A3-9EFB9A1FBD04}"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A5A24239-881C-4780-9779-F9AC4F1BB1F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spd="slow">
    <p:pull/>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D3D399FD-BB6D-4C6C-91A3-9EFB9A1FBD04}" type="datetimeFigureOut">
              <a:rPr lang="en-US" smtClean="0"/>
              <a:t>1/8/2018</a:t>
            </a:fld>
            <a:endParaRPr lang="en-US"/>
          </a:p>
        </p:txBody>
      </p:sp>
      <p:sp>
        <p:nvSpPr>
          <p:cNvPr id="16" name="Slide Number Placeholder 15"/>
          <p:cNvSpPr>
            <a:spLocks noGrp="1"/>
          </p:cNvSpPr>
          <p:nvPr>
            <p:ph type="sldNum" sz="quarter" idx="11"/>
          </p:nvPr>
        </p:nvSpPr>
        <p:spPr/>
        <p:txBody>
          <a:bodyPr/>
          <a:lstStyle/>
          <a:p>
            <a:fld id="{A5A24239-881C-4780-9779-F9AC4F1BB1F1}"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dirty="0"/>
          </a:p>
        </p:txBody>
      </p:sp>
    </p:spTree>
  </p:cSld>
  <p:clrMapOvr>
    <a:masterClrMapping/>
  </p:clrMapOvr>
  <p:transition spd="slow">
    <p:pull/>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Date Placeholder 12"/>
          <p:cNvSpPr>
            <a:spLocks noGrp="1"/>
          </p:cNvSpPr>
          <p:nvPr>
            <p:ph type="dt" sz="half" idx="10"/>
          </p:nvPr>
        </p:nvSpPr>
        <p:spPr/>
        <p:txBody>
          <a:bodyPr/>
          <a:lstStyle/>
          <a:p>
            <a:fld id="{D3D399FD-BB6D-4C6C-91A3-9EFB9A1FBD04}" type="datetimeFigureOut">
              <a:rPr lang="en-US" smtClean="0"/>
              <a:t>1/8/2018</a:t>
            </a:fld>
            <a:endParaRPr lang="en-US"/>
          </a:p>
        </p:txBody>
      </p:sp>
      <p:sp>
        <p:nvSpPr>
          <p:cNvPr id="14" name="Slide Number Placeholder 13"/>
          <p:cNvSpPr>
            <a:spLocks noGrp="1"/>
          </p:cNvSpPr>
          <p:nvPr>
            <p:ph type="sldNum" sz="quarter" idx="11"/>
          </p:nvPr>
        </p:nvSpPr>
        <p:spPr/>
        <p:txBody>
          <a:bodyPr/>
          <a:lstStyle/>
          <a:p>
            <a:fld id="{A5A24239-881C-4780-9779-F9AC4F1BB1F1}"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transition spd="slow">
    <p:pull/>
  </p:transition>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D399FD-BB6D-4C6C-91A3-9EFB9A1FBD04}"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D399FD-BB6D-4C6C-91A3-9EFB9A1FBD04}"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D399FD-BB6D-4C6C-91A3-9EFB9A1FBD04}" type="datetimeFigureOut">
              <a:rPr lang="en-US" smtClean="0"/>
              <a:t>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3D399FD-BB6D-4C6C-91A3-9EFB9A1FBD04}" type="datetimeFigureOut">
              <a:rPr lang="en-US" smtClean="0"/>
              <a:t>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3D399FD-BB6D-4C6C-91A3-9EFB9A1FBD04}" type="datetimeFigureOut">
              <a:rPr lang="en-US" smtClean="0"/>
              <a:t>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D399FD-BB6D-4C6C-91A3-9EFB9A1FBD04}" type="datetimeFigureOut">
              <a:rPr lang="en-US" smtClean="0"/>
              <a:t>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D399FD-BB6D-4C6C-91A3-9EFB9A1FBD04}" type="datetimeFigureOut">
              <a:rPr lang="en-US" smtClean="0"/>
              <a:t>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3D399FD-BB6D-4C6C-91A3-9EFB9A1FBD04}" type="datetimeFigureOut">
              <a:rPr lang="en-US" smtClean="0"/>
              <a:t>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24239-881C-4780-9779-F9AC4F1BB1F1}" type="slidenum">
              <a:rPr lang="en-US" smtClean="0"/>
              <a:t>‹#›</a:t>
            </a:fld>
            <a:endParaRPr lang="en-US"/>
          </a:p>
        </p:txBody>
      </p:sp>
    </p:spTree>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3D399FD-BB6D-4C6C-91A3-9EFB9A1FBD04}" type="datetimeFigureOut">
              <a:rPr lang="en-US" smtClean="0"/>
              <a:t>1/8/2018</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5A24239-881C-4780-9779-F9AC4F1BB1F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pull/>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3D399FD-BB6D-4C6C-91A3-9EFB9A1FBD04}" type="datetimeFigureOut">
              <a:rPr lang="en-US" smtClean="0"/>
              <a:t>1/8/2018</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5A24239-881C-4780-9779-F9AC4F1BB1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pull/>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D3D399FD-BB6D-4C6C-91A3-9EFB9A1FBD04}" type="datetimeFigureOut">
              <a:rPr lang="en-US" smtClean="0"/>
              <a:t>1/8/2018</a:t>
            </a:fld>
            <a:endParaRPr lang="en-US"/>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A5A24239-881C-4780-9779-F9AC4F1BB1F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pull/>
  </p:transition>
  <p:timing>
    <p:tnLst>
      <p:par>
        <p:cTn id="1" dur="indefinite" restart="never" nodeType="tmRoot"/>
      </p:par>
    </p:tnLst>
  </p:timing>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71600"/>
            <a:ext cx="9144000" cy="1828800"/>
          </a:xfrm>
        </p:spPr>
        <p:txBody>
          <a:bodyPr>
            <a:noAutofit/>
          </a:bodyPr>
          <a:lstStyle/>
          <a:p>
            <a:r>
              <a:rPr lang="en-US" sz="8000" dirty="0" smtClean="0"/>
              <a:t>ICT TO SUPPORT ASSESSMENT</a:t>
            </a:r>
            <a:endParaRPr lang="en-US" sz="8000" dirty="0"/>
          </a:p>
        </p:txBody>
      </p:sp>
      <p:sp>
        <p:nvSpPr>
          <p:cNvPr id="3" name="Subtitle 2"/>
          <p:cNvSpPr>
            <a:spLocks noGrp="1"/>
          </p:cNvSpPr>
          <p:nvPr>
            <p:ph type="subTitle" idx="1"/>
          </p:nvPr>
        </p:nvSpPr>
        <p:spPr>
          <a:xfrm>
            <a:off x="1447800" y="4572000"/>
            <a:ext cx="6400800" cy="2133600"/>
          </a:xfrm>
        </p:spPr>
        <p:txBody>
          <a:bodyPr>
            <a:normAutofit lnSpcReduction="10000"/>
          </a:bodyPr>
          <a:lstStyle/>
          <a:p>
            <a:r>
              <a:rPr lang="en-US" sz="4000" b="1" i="1" dirty="0" smtClean="0">
                <a:effectLst>
                  <a:outerShdw blurRad="38100" dist="38100" dir="2700000" algn="tl">
                    <a:srgbClr val="000000">
                      <a:alpha val="43137"/>
                    </a:srgbClr>
                  </a:outerShdw>
                </a:effectLst>
              </a:rPr>
              <a:t>Prepared </a:t>
            </a:r>
          </a:p>
          <a:p>
            <a:r>
              <a:rPr lang="en-US" sz="4000" b="1" i="1" dirty="0" smtClean="0">
                <a:effectLst>
                  <a:outerShdw blurRad="38100" dist="38100" dir="2700000" algn="tl">
                    <a:srgbClr val="000000">
                      <a:alpha val="43137"/>
                    </a:srgbClr>
                  </a:outerShdw>
                </a:effectLst>
              </a:rPr>
              <a:t>by </a:t>
            </a:r>
          </a:p>
          <a:p>
            <a:r>
              <a:rPr lang="en-US" sz="4000" b="1" i="1" dirty="0" smtClean="0">
                <a:effectLst>
                  <a:outerShdw blurRad="38100" dist="38100" dir="2700000" algn="tl">
                    <a:srgbClr val="000000">
                      <a:alpha val="43137"/>
                    </a:srgbClr>
                  </a:outerShdw>
                </a:effectLst>
              </a:rPr>
              <a:t>Albert SINAMENYE</a:t>
            </a:r>
            <a:endParaRPr lang="en-US" sz="40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96712721"/>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36"/>
            <a:ext cx="7772400" cy="727364"/>
          </a:xfrm>
        </p:spPr>
        <p:txBody>
          <a:bodyPr>
            <a:noAutofit/>
          </a:bodyPr>
          <a:lstStyle/>
          <a:p>
            <a:r>
              <a:rPr lang="en-US" sz="4400" b="1" i="1" dirty="0" smtClean="0">
                <a:effectLst>
                  <a:outerShdw blurRad="38100" dist="38100" dir="2700000" algn="tl">
                    <a:srgbClr val="000000">
                      <a:alpha val="43137"/>
                    </a:srgbClr>
                  </a:outerShdw>
                </a:effectLst>
              </a:rPr>
              <a:t>Introduction</a:t>
            </a:r>
            <a:endParaRPr lang="en-US" sz="4400" b="1" i="1"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0" y="777240"/>
            <a:ext cx="9144000" cy="6004560"/>
          </a:xfrm>
        </p:spPr>
        <p:txBody>
          <a:bodyPr>
            <a:normAutofit fontScale="92500" lnSpcReduction="10000"/>
          </a:bodyPr>
          <a:lstStyle/>
          <a:p>
            <a:pPr marL="137160" indent="0" algn="just">
              <a:buNone/>
            </a:pPr>
            <a:r>
              <a:rPr lang="en-US" sz="2400" dirty="0" smtClean="0">
                <a:latin typeface="Times New Roman" pitchFamily="18" charset="0"/>
                <a:cs typeface="Times New Roman" pitchFamily="18" charset="0"/>
              </a:rPr>
              <a:t>Assessment </a:t>
            </a:r>
            <a:r>
              <a:rPr lang="en-US" sz="2400" dirty="0">
                <a:latin typeface="Times New Roman" pitchFamily="18" charset="0"/>
                <a:cs typeface="Times New Roman" pitchFamily="18" charset="0"/>
              </a:rPr>
              <a:t>is the process of gathering and discussing information from multiple and </a:t>
            </a:r>
            <a:r>
              <a:rPr lang="en-US" sz="2400" dirty="0" smtClean="0">
                <a:latin typeface="Times New Roman" pitchFamily="18" charset="0"/>
                <a:cs typeface="Times New Roman" pitchFamily="18" charset="0"/>
              </a:rPr>
              <a:t>diverse </a:t>
            </a:r>
            <a:r>
              <a:rPr lang="en-US" sz="2400" dirty="0">
                <a:latin typeface="Times New Roman" pitchFamily="18" charset="0"/>
                <a:cs typeface="Times New Roman" pitchFamily="18" charset="0"/>
              </a:rPr>
              <a:t>sources in order to develop a deep understanding of what students know, </a:t>
            </a:r>
            <a:r>
              <a:rPr lang="en-US" sz="2400" dirty="0" smtClean="0">
                <a:latin typeface="Times New Roman" pitchFamily="18" charset="0"/>
                <a:cs typeface="Times New Roman" pitchFamily="18" charset="0"/>
              </a:rPr>
              <a:t>understand</a:t>
            </a:r>
            <a:r>
              <a:rPr lang="en-US" sz="2400" dirty="0">
                <a:latin typeface="Times New Roman" pitchFamily="18" charset="0"/>
                <a:cs typeface="Times New Roman" pitchFamily="18" charset="0"/>
              </a:rPr>
              <a:t>, and can do with their knowledge as a result of their educational experiences; </a:t>
            </a: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process culminates when assessment results are used to improve subsequent </a:t>
            </a:r>
            <a:r>
              <a:rPr lang="en-US" sz="2400" dirty="0" smtClean="0">
                <a:latin typeface="Times New Roman" pitchFamily="18" charset="0"/>
                <a:cs typeface="Times New Roman" pitchFamily="18" charset="0"/>
              </a:rPr>
              <a:t>learning. </a:t>
            </a:r>
          </a:p>
          <a:p>
            <a:pPr marL="137160" indent="0" algn="just">
              <a:buNone/>
            </a:pPr>
            <a:r>
              <a:rPr lang="en-US" sz="2400" dirty="0">
                <a:latin typeface="Times New Roman" pitchFamily="18" charset="0"/>
                <a:cs typeface="Times New Roman" pitchFamily="18" charset="0"/>
              </a:rPr>
              <a:t>Assessment can be </a:t>
            </a:r>
            <a:r>
              <a:rPr lang="en-US" sz="2400" b="1" dirty="0">
                <a:latin typeface="Times New Roman" pitchFamily="18" charset="0"/>
                <a:cs typeface="Times New Roman" pitchFamily="18" charset="0"/>
              </a:rPr>
              <a:t>formative</a:t>
            </a:r>
            <a:r>
              <a:rPr lang="en-US" sz="2400" dirty="0">
                <a:latin typeface="Times New Roman" pitchFamily="18" charset="0"/>
                <a:cs typeface="Times New Roman" pitchFamily="18" charset="0"/>
              </a:rPr>
              <a:t> or </a:t>
            </a:r>
            <a:r>
              <a:rPr lang="en-US" sz="2400" b="1" dirty="0" smtClean="0">
                <a:latin typeface="Times New Roman" pitchFamily="18" charset="0"/>
                <a:cs typeface="Times New Roman" pitchFamily="18" charset="0"/>
              </a:rPr>
              <a:t>summative.</a:t>
            </a:r>
          </a:p>
          <a:p>
            <a:pPr marL="137160" indent="0" algn="just">
              <a:buNone/>
            </a:pPr>
            <a:r>
              <a:rPr lang="en-US" sz="2400" b="1" dirty="0" smtClean="0">
                <a:latin typeface="Times New Roman" pitchFamily="18" charset="0"/>
                <a:cs typeface="Times New Roman" pitchFamily="18" charset="0"/>
              </a:rPr>
              <a:t>1. Formative </a:t>
            </a:r>
            <a:r>
              <a:rPr lang="en-US" sz="2400" b="1" dirty="0">
                <a:latin typeface="Times New Roman" pitchFamily="18" charset="0"/>
                <a:cs typeface="Times New Roman" pitchFamily="18" charset="0"/>
              </a:rPr>
              <a:t>Assessment </a:t>
            </a:r>
          </a:p>
          <a:p>
            <a:pPr marL="137160" indent="0" algn="just">
              <a:buNone/>
            </a:pPr>
            <a:r>
              <a:rPr lang="en-US" sz="2400" dirty="0">
                <a:latin typeface="Times New Roman" pitchFamily="18" charset="0"/>
                <a:cs typeface="Times New Roman" pitchFamily="18" charset="0"/>
              </a:rPr>
              <a:t>Formative assessment is often done at the beginning or during a program, thus </a:t>
            </a:r>
            <a:r>
              <a:rPr lang="en-US" sz="2400" dirty="0" smtClean="0">
                <a:latin typeface="Times New Roman" pitchFamily="18" charset="0"/>
                <a:cs typeface="Times New Roman" pitchFamily="18" charset="0"/>
              </a:rPr>
              <a:t>providing </a:t>
            </a:r>
            <a:r>
              <a:rPr lang="en-US" sz="2400" dirty="0">
                <a:latin typeface="Times New Roman" pitchFamily="18" charset="0"/>
                <a:cs typeface="Times New Roman" pitchFamily="18" charset="0"/>
              </a:rPr>
              <a:t>the opportunity for immediate evidence for student learning in a particular </a:t>
            </a:r>
            <a:r>
              <a:rPr lang="en-US" sz="2400" dirty="0" smtClean="0">
                <a:latin typeface="Times New Roman" pitchFamily="18" charset="0"/>
                <a:cs typeface="Times New Roman" pitchFamily="18" charset="0"/>
              </a:rPr>
              <a:t>course </a:t>
            </a:r>
            <a:r>
              <a:rPr lang="en-US" sz="2400" dirty="0">
                <a:latin typeface="Times New Roman" pitchFamily="18" charset="0"/>
                <a:cs typeface="Times New Roman" pitchFamily="18" charset="0"/>
              </a:rPr>
              <a:t>or at a particular point in a program. Classroom assessment is one of the most </a:t>
            </a:r>
            <a:r>
              <a:rPr lang="en-US" sz="2400" dirty="0" smtClean="0">
                <a:latin typeface="Times New Roman" pitchFamily="18" charset="0"/>
                <a:cs typeface="Times New Roman" pitchFamily="18" charset="0"/>
              </a:rPr>
              <a:t>common </a:t>
            </a:r>
            <a:r>
              <a:rPr lang="en-US" sz="2400" dirty="0">
                <a:latin typeface="Times New Roman" pitchFamily="18" charset="0"/>
                <a:cs typeface="Times New Roman" pitchFamily="18" charset="0"/>
              </a:rPr>
              <a:t>formative assessment </a:t>
            </a:r>
            <a:r>
              <a:rPr lang="en-US" sz="2400" dirty="0" smtClean="0">
                <a:latin typeface="Times New Roman" pitchFamily="18" charset="0"/>
                <a:cs typeface="Times New Roman" pitchFamily="18" charset="0"/>
              </a:rPr>
              <a:t>techniques.</a:t>
            </a:r>
          </a:p>
          <a:p>
            <a:pPr marL="137160" indent="0" algn="just">
              <a:buNone/>
            </a:pPr>
            <a:r>
              <a:rPr lang="en-US" sz="2400" b="1" dirty="0">
                <a:latin typeface="Times New Roman" pitchFamily="18" charset="0"/>
                <a:cs typeface="Times New Roman" pitchFamily="18" charset="0"/>
              </a:rPr>
              <a:t>2. Summative Assessment </a:t>
            </a:r>
          </a:p>
          <a:p>
            <a:pPr marL="137160" indent="0" algn="just">
              <a:buNone/>
            </a:pPr>
            <a:r>
              <a:rPr lang="en-US" sz="2400" dirty="0">
                <a:latin typeface="Times New Roman" pitchFamily="18" charset="0"/>
                <a:cs typeface="Times New Roman" pitchFamily="18" charset="0"/>
              </a:rPr>
              <a:t>Summative assessment is comprehensive in nature, provides accountability and is used </a:t>
            </a:r>
            <a:r>
              <a:rPr lang="en-US" sz="2400" dirty="0" smtClean="0">
                <a:latin typeface="Times New Roman" pitchFamily="18" charset="0"/>
                <a:cs typeface="Times New Roman" pitchFamily="18" charset="0"/>
              </a:rPr>
              <a:t>to </a:t>
            </a:r>
            <a:r>
              <a:rPr lang="en-US" sz="2400" dirty="0">
                <a:latin typeface="Times New Roman" pitchFamily="18" charset="0"/>
                <a:cs typeface="Times New Roman" pitchFamily="18" charset="0"/>
              </a:rPr>
              <a:t>check the level of learning at the end of the program. For example, if upon completion </a:t>
            </a:r>
            <a:r>
              <a:rPr lang="en-US" sz="2400" dirty="0" smtClean="0">
                <a:latin typeface="Times New Roman" pitchFamily="18" charset="0"/>
                <a:cs typeface="Times New Roman" pitchFamily="18" charset="0"/>
              </a:rPr>
              <a:t>of </a:t>
            </a:r>
            <a:r>
              <a:rPr lang="en-US" sz="2400" dirty="0">
                <a:latin typeface="Times New Roman" pitchFamily="18" charset="0"/>
                <a:cs typeface="Times New Roman" pitchFamily="18" charset="0"/>
              </a:rPr>
              <a:t>a program students will have the knowledge to pass an accreditation test, taking the </a:t>
            </a:r>
            <a:r>
              <a:rPr lang="en-US" sz="2400" dirty="0" smtClean="0">
                <a:latin typeface="Times New Roman" pitchFamily="18" charset="0"/>
                <a:cs typeface="Times New Roman" pitchFamily="18" charset="0"/>
              </a:rPr>
              <a:t>test </a:t>
            </a:r>
            <a:r>
              <a:rPr lang="en-US" sz="2400" dirty="0">
                <a:latin typeface="Times New Roman" pitchFamily="18" charset="0"/>
                <a:cs typeface="Times New Roman" pitchFamily="18" charset="0"/>
              </a:rPr>
              <a:t>would be summative in nature since it is based on the cumulative learning </a:t>
            </a:r>
            <a:r>
              <a:rPr lang="en-US" sz="2400" dirty="0" smtClean="0">
                <a:latin typeface="Times New Roman" pitchFamily="18" charset="0"/>
                <a:cs typeface="Times New Roman" pitchFamily="18" charset="0"/>
              </a:rPr>
              <a:t>experience</a:t>
            </a:r>
            <a:r>
              <a:rPr 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3675472614"/>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63"/>
            <a:ext cx="9220200" cy="6865166"/>
          </a:xfrm>
          <a:prstGeom prst="rect">
            <a:avLst/>
          </a:prstGeom>
        </p:spPr>
      </p:pic>
    </p:spTree>
    <p:extLst>
      <p:ext uri="{BB962C8B-B14F-4D97-AF65-F5344CB8AC3E}">
        <p14:creationId xmlns:p14="http://schemas.microsoft.com/office/powerpoint/2010/main" val="2920964693"/>
      </p:ext>
    </p:extLst>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400800"/>
          </a:xfrm>
        </p:spPr>
        <p:txBody>
          <a:bodyPr>
            <a:normAutofit fontScale="85000" lnSpcReduction="10000"/>
          </a:bodyPr>
          <a:lstStyle/>
          <a:p>
            <a:pPr marL="0" indent="0">
              <a:buNone/>
            </a:pPr>
            <a:r>
              <a:rPr lang="en-US" sz="3400" b="1" dirty="0"/>
              <a:t>What are some examples of formative assessment? </a:t>
            </a:r>
          </a:p>
          <a:p>
            <a:pPr marL="0" indent="0">
              <a:buNone/>
            </a:pPr>
            <a:r>
              <a:rPr lang="en-US" dirty="0"/>
              <a:t>Classroom Assessment Techniques (e.g., muddiest point, minute paper, memory matrix) </a:t>
            </a:r>
          </a:p>
          <a:p>
            <a:pPr marL="0" indent="0">
              <a:buNone/>
            </a:pPr>
            <a:r>
              <a:rPr lang="en-US" dirty="0"/>
              <a:t>Homework exercises </a:t>
            </a:r>
          </a:p>
          <a:p>
            <a:pPr marL="0" indent="0">
              <a:buNone/>
            </a:pPr>
            <a:r>
              <a:rPr lang="en-US" dirty="0"/>
              <a:t>Discussion responses </a:t>
            </a:r>
          </a:p>
          <a:p>
            <a:pPr marL="0" indent="0">
              <a:buNone/>
            </a:pPr>
            <a:r>
              <a:rPr lang="en-US" dirty="0"/>
              <a:t>Journal Entries </a:t>
            </a:r>
          </a:p>
          <a:p>
            <a:pPr marL="0" indent="0">
              <a:buNone/>
            </a:pPr>
            <a:r>
              <a:rPr lang="en-US" dirty="0"/>
              <a:t>Pretests </a:t>
            </a:r>
          </a:p>
          <a:p>
            <a:pPr marL="0" indent="0">
              <a:buNone/>
            </a:pPr>
            <a:r>
              <a:rPr lang="en-US" dirty="0"/>
              <a:t>most formative assessments are designed for timely feedback so as to “tweak” the </a:t>
            </a:r>
          </a:p>
          <a:p>
            <a:pPr marL="0" indent="0">
              <a:buNone/>
            </a:pPr>
            <a:r>
              <a:rPr lang="en-US" dirty="0"/>
              <a:t>teaching/learning environment for the better, before the end of a class </a:t>
            </a:r>
          </a:p>
          <a:p>
            <a:pPr marL="0" indent="0">
              <a:buNone/>
            </a:pPr>
            <a:r>
              <a:rPr lang="en-US" sz="3300" b="1" dirty="0"/>
              <a:t>What are some examples of summative assessment?</a:t>
            </a:r>
            <a:r>
              <a:rPr lang="en-US" dirty="0"/>
              <a:t> </a:t>
            </a:r>
          </a:p>
          <a:p>
            <a:pPr marL="0" indent="0">
              <a:buNone/>
            </a:pPr>
            <a:r>
              <a:rPr lang="en-US" dirty="0"/>
              <a:t>Exams </a:t>
            </a:r>
          </a:p>
          <a:p>
            <a:pPr marL="0" indent="0">
              <a:buNone/>
            </a:pPr>
            <a:r>
              <a:rPr lang="en-US" dirty="0"/>
              <a:t>Papers </a:t>
            </a:r>
          </a:p>
          <a:p>
            <a:pPr marL="0" indent="0">
              <a:buNone/>
            </a:pPr>
            <a:r>
              <a:rPr lang="en-US" dirty="0"/>
              <a:t>Journals (when completed for a course) </a:t>
            </a:r>
          </a:p>
          <a:p>
            <a:pPr marL="0" indent="0">
              <a:buNone/>
            </a:pPr>
            <a:r>
              <a:rPr lang="en-US" dirty="0"/>
              <a:t>Lab write-ups </a:t>
            </a:r>
          </a:p>
          <a:p>
            <a:pPr marL="0" indent="0">
              <a:buNone/>
            </a:pPr>
            <a:r>
              <a:rPr lang="en-US" dirty="0"/>
              <a:t>Both formative and summative assessment are interconnected – an instructor typically </a:t>
            </a:r>
          </a:p>
          <a:p>
            <a:pPr marL="0" indent="0">
              <a:buNone/>
            </a:pPr>
            <a:r>
              <a:rPr lang="en-US" dirty="0"/>
              <a:t>will use both types of assessment to gauge learning during and after a class </a:t>
            </a:r>
          </a:p>
        </p:txBody>
      </p:sp>
    </p:spTree>
    <p:extLst>
      <p:ext uri="{BB962C8B-B14F-4D97-AF65-F5344CB8AC3E}">
        <p14:creationId xmlns:p14="http://schemas.microsoft.com/office/powerpoint/2010/main" val="3564456908"/>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458200" cy="1143000"/>
          </a:xfrm>
        </p:spPr>
        <p:txBody>
          <a:bodyPr>
            <a:noAutofit/>
          </a:bodyPr>
          <a:lstStyle/>
          <a:p>
            <a:r>
              <a:rPr lang="en-US" b="1" dirty="0" smtClean="0">
                <a:effectLst>
                  <a:outerShdw blurRad="38100" dist="38100" dir="2700000" algn="tl">
                    <a:srgbClr val="000000">
                      <a:alpha val="43137"/>
                    </a:srgbClr>
                  </a:outerShdw>
                </a:effectLst>
              </a:rPr>
              <a:t>What is the role of ICT in assessment?</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228600" y="762000"/>
            <a:ext cx="8763000" cy="5943600"/>
          </a:xfrm>
        </p:spPr>
        <p:txBody>
          <a:bodyPr/>
          <a:lstStyle/>
          <a:p>
            <a:pPr marL="0" indent="0" algn="just">
              <a:buNone/>
            </a:pPr>
            <a:r>
              <a:rPr lang="en-US" dirty="0"/>
              <a:t>In the world of ICT-led innovation, new styles of learning have an exciting image but assessment usually </a:t>
            </a:r>
            <a:r>
              <a:rPr lang="en-US" dirty="0" smtClean="0"/>
              <a:t>fails to </a:t>
            </a:r>
            <a:r>
              <a:rPr lang="en-US" dirty="0"/>
              <a:t>raise much enthusiasm</a:t>
            </a:r>
            <a:r>
              <a:rPr lang="en-US" dirty="0" smtClean="0"/>
              <a:t>.</a:t>
            </a:r>
          </a:p>
          <a:p>
            <a:pPr marL="0" indent="0" algn="just">
              <a:buNone/>
            </a:pPr>
            <a:r>
              <a:rPr lang="en-US" dirty="0" smtClean="0"/>
              <a:t>E-Assessment </a:t>
            </a:r>
            <a:r>
              <a:rPr lang="en-US" dirty="0"/>
              <a:t>stated that the ICT based assessment can be undertaken with many devices, such as traditional desktop computers or laptops, with portable communication devices such as smart mobile phones, with digital devices such as </a:t>
            </a:r>
            <a:r>
              <a:rPr lang="en-US" dirty="0" smtClean="0"/>
              <a:t>iPods </a:t>
            </a:r>
            <a:r>
              <a:rPr lang="en-US" dirty="0"/>
              <a:t>or through the use of electronic gaming devices. ICT based assessment can use a multitude of formats,</a:t>
            </a:r>
          </a:p>
          <a:p>
            <a:pPr algn="just"/>
            <a:endParaRPr lang="en-US"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5085" t="31562" r="4346" b="24361"/>
          <a:stretch/>
        </p:blipFill>
        <p:spPr>
          <a:xfrm>
            <a:off x="228600" y="3581400"/>
            <a:ext cx="8790709" cy="2971800"/>
          </a:xfrm>
          <a:prstGeom prst="rect">
            <a:avLst/>
          </a:prstGeom>
        </p:spPr>
      </p:pic>
    </p:spTree>
    <p:extLst>
      <p:ext uri="{BB962C8B-B14F-4D97-AF65-F5344CB8AC3E}">
        <p14:creationId xmlns:p14="http://schemas.microsoft.com/office/powerpoint/2010/main" val="3615390780"/>
      </p:ext>
    </p:extLst>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3614" t="5495" r="3560" b="5295"/>
          <a:stretch/>
        </p:blipFill>
        <p:spPr>
          <a:xfrm>
            <a:off x="0" y="0"/>
            <a:ext cx="9144000" cy="6629400"/>
          </a:xfrm>
          <a:prstGeom prst="rect">
            <a:avLst/>
          </a:prstGeom>
        </p:spPr>
      </p:pic>
      <p:sp>
        <p:nvSpPr>
          <p:cNvPr id="5" name="TextBox 4"/>
          <p:cNvSpPr txBox="1"/>
          <p:nvPr/>
        </p:nvSpPr>
        <p:spPr>
          <a:xfrm>
            <a:off x="0" y="413780"/>
            <a:ext cx="8077200" cy="523220"/>
          </a:xfrm>
          <a:prstGeom prst="rect">
            <a:avLst/>
          </a:prstGeom>
          <a:noFill/>
        </p:spPr>
        <p:txBody>
          <a:bodyPr wrap="square" rtlCol="0">
            <a:spAutoFit/>
          </a:bodyPr>
          <a:lstStyle/>
          <a:p>
            <a:r>
              <a:rPr lang="en-US" sz="2800" b="1" dirty="0" smtClean="0">
                <a:solidFill>
                  <a:srgbClr val="0070C0"/>
                </a:solidFill>
                <a:effectLst>
                  <a:outerShdw blurRad="38100" dist="38100" dir="2700000" algn="tl">
                    <a:srgbClr val="000000">
                      <a:alpha val="43137"/>
                    </a:srgbClr>
                  </a:outerShdw>
                </a:effectLst>
              </a:rPr>
              <a:t>Digital tools to support assessment.</a:t>
            </a:r>
            <a:endParaRPr lang="en-US" sz="28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02373492"/>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228600"/>
            <a:ext cx="7772400" cy="1143000"/>
          </a:xfrm>
        </p:spPr>
        <p:txBody>
          <a:bodyPr/>
          <a:lstStyle/>
          <a:p>
            <a:r>
              <a:rPr lang="en-US" b="1" u="sng" dirty="0" smtClean="0">
                <a:effectLst>
                  <a:outerShdw blurRad="38100" dist="38100" dir="2700000" algn="tl">
                    <a:srgbClr val="000000">
                      <a:alpha val="43137"/>
                    </a:srgbClr>
                  </a:outerShdw>
                </a:effectLst>
              </a:rPr>
              <a:t>Contribution of ICT in assessment</a:t>
            </a:r>
            <a:endParaRPr lang="en-US" b="1" u="sng" dirty="0">
              <a:effectLst>
                <a:outerShdw blurRad="38100" dist="38100" dir="2700000" algn="tl">
                  <a:srgbClr val="000000">
                    <a:alpha val="43137"/>
                  </a:srgbClr>
                </a:outerShdw>
              </a:effectLst>
            </a:endParaRPr>
          </a:p>
        </p:txBody>
      </p:sp>
      <p:sp>
        <p:nvSpPr>
          <p:cNvPr id="5" name="Content Placeholder 4"/>
          <p:cNvSpPr>
            <a:spLocks noGrp="1"/>
          </p:cNvSpPr>
          <p:nvPr>
            <p:ph sz="quarter" idx="1"/>
          </p:nvPr>
        </p:nvSpPr>
        <p:spPr>
          <a:xfrm>
            <a:off x="381000" y="838200"/>
            <a:ext cx="4358640" cy="5943600"/>
          </a:xfrm>
          <a:ln>
            <a:solidFill>
              <a:schemeClr val="tx1"/>
            </a:solidFill>
          </a:ln>
        </p:spPr>
        <p:txBody>
          <a:bodyPr>
            <a:normAutofit fontScale="70000" lnSpcReduction="20000"/>
          </a:bodyPr>
          <a:lstStyle/>
          <a:p>
            <a:pPr marL="0" indent="0" algn="just">
              <a:buNone/>
            </a:pPr>
            <a:r>
              <a:rPr lang="en-US" sz="4000" b="1" dirty="0" smtClean="0">
                <a:effectLst>
                  <a:outerShdw blurRad="38100" dist="38100" dir="2700000" algn="tl">
                    <a:srgbClr val="000000">
                      <a:alpha val="43137"/>
                    </a:srgbClr>
                  </a:outerShdw>
                </a:effectLst>
              </a:rPr>
              <a:t>Me as a teacher</a:t>
            </a:r>
          </a:p>
          <a:p>
            <a:pPr algn="just"/>
            <a:r>
              <a:rPr lang="en-US" sz="3400" dirty="0"/>
              <a:t>I could easily store the assessment information online and access it.</a:t>
            </a:r>
          </a:p>
          <a:p>
            <a:pPr algn="just"/>
            <a:r>
              <a:rPr lang="en-US" sz="3400" dirty="0"/>
              <a:t>Timely </a:t>
            </a:r>
            <a:r>
              <a:rPr lang="en-US" sz="3400" dirty="0"/>
              <a:t>feedback helped me to understand my children’s progress in a more </a:t>
            </a:r>
            <a:r>
              <a:rPr lang="en-US" sz="3400" dirty="0"/>
              <a:t>realistic </a:t>
            </a:r>
            <a:r>
              <a:rPr lang="en-US" sz="3400" dirty="0"/>
              <a:t>fashion.</a:t>
            </a:r>
          </a:p>
          <a:p>
            <a:pPr algn="just"/>
            <a:r>
              <a:rPr lang="en-US" sz="3400" dirty="0"/>
              <a:t>Commenting </a:t>
            </a:r>
            <a:r>
              <a:rPr lang="en-US" sz="3400" dirty="0"/>
              <a:t>on learners’ progress was a quickest way of continuity and </a:t>
            </a:r>
            <a:r>
              <a:rPr lang="en-US" sz="3400" dirty="0"/>
              <a:t>planning </a:t>
            </a:r>
            <a:r>
              <a:rPr lang="en-US" sz="3400" dirty="0"/>
              <a:t>for the next action.</a:t>
            </a:r>
          </a:p>
          <a:p>
            <a:pPr algn="just"/>
            <a:r>
              <a:rPr lang="en-US" sz="3400" dirty="0"/>
              <a:t>I </a:t>
            </a:r>
            <a:r>
              <a:rPr lang="en-US" sz="3400" dirty="0"/>
              <a:t>involved parents to share the feedback and received their comments also.</a:t>
            </a:r>
          </a:p>
          <a:p>
            <a:pPr algn="just"/>
            <a:r>
              <a:rPr lang="en-US" sz="3400" dirty="0"/>
              <a:t>I </a:t>
            </a:r>
            <a:r>
              <a:rPr lang="en-US" sz="3400" dirty="0"/>
              <a:t>was a bit conscious about reliability and validity of peer assessment but with </a:t>
            </a:r>
            <a:r>
              <a:rPr lang="en-US" sz="3400" dirty="0"/>
              <a:t>the </a:t>
            </a:r>
            <a:r>
              <a:rPr lang="en-US" sz="3400" dirty="0"/>
              <a:t>help of criteria, my learners made decisions independently and logically.</a:t>
            </a:r>
            <a:endParaRPr lang="en-US" sz="3400" dirty="0"/>
          </a:p>
        </p:txBody>
      </p:sp>
      <p:sp>
        <p:nvSpPr>
          <p:cNvPr id="6" name="Content Placeholder 5"/>
          <p:cNvSpPr>
            <a:spLocks noGrp="1"/>
          </p:cNvSpPr>
          <p:nvPr>
            <p:ph sz="quarter" idx="2"/>
          </p:nvPr>
        </p:nvSpPr>
        <p:spPr>
          <a:xfrm>
            <a:off x="4933950" y="762000"/>
            <a:ext cx="4210050" cy="6019800"/>
          </a:xfrm>
          <a:ln>
            <a:solidFill>
              <a:schemeClr val="tx1"/>
            </a:solidFill>
          </a:ln>
        </p:spPr>
        <p:txBody>
          <a:bodyPr>
            <a:normAutofit fontScale="70000" lnSpcReduction="20000"/>
          </a:bodyPr>
          <a:lstStyle/>
          <a:p>
            <a:pPr marL="0" indent="0">
              <a:buNone/>
            </a:pPr>
            <a:r>
              <a:rPr lang="en-US" sz="3100" b="1" dirty="0" smtClean="0"/>
              <a:t>S</a:t>
            </a:r>
            <a:r>
              <a:rPr lang="en-US" sz="3100" b="1" dirty="0" smtClean="0"/>
              <a:t>tudents</a:t>
            </a:r>
          </a:p>
          <a:p>
            <a:pPr algn="just"/>
            <a:r>
              <a:rPr lang="en-US" sz="2900" dirty="0" smtClean="0"/>
              <a:t>Got </a:t>
            </a:r>
            <a:r>
              <a:rPr lang="en-US" sz="2900" dirty="0"/>
              <a:t>instant feedback through e-mail while being assessed and decided for the </a:t>
            </a:r>
            <a:r>
              <a:rPr lang="en-US" sz="2900" dirty="0" smtClean="0"/>
              <a:t>next </a:t>
            </a:r>
            <a:r>
              <a:rPr lang="en-US" sz="2900" dirty="0"/>
              <a:t>step. This strategy made them responsible for their own learning.</a:t>
            </a:r>
          </a:p>
          <a:p>
            <a:pPr algn="just"/>
            <a:r>
              <a:rPr lang="en-US" sz="2900" dirty="0" smtClean="0"/>
              <a:t>Were </a:t>
            </a:r>
            <a:r>
              <a:rPr lang="en-US" sz="2900" dirty="0"/>
              <a:t>more autonomous and stimulated and showed readiness to bring change </a:t>
            </a:r>
            <a:r>
              <a:rPr lang="en-US" sz="2900" dirty="0" smtClean="0"/>
              <a:t>according </a:t>
            </a:r>
            <a:r>
              <a:rPr lang="en-US" sz="2900" dirty="0"/>
              <a:t>to the assessment criteria.</a:t>
            </a:r>
          </a:p>
          <a:p>
            <a:pPr algn="just"/>
            <a:r>
              <a:rPr lang="en-US" sz="2900" dirty="0"/>
              <a:t>S</a:t>
            </a:r>
            <a:r>
              <a:rPr lang="en-US" sz="2900" dirty="0" smtClean="0"/>
              <a:t>aw </a:t>
            </a:r>
            <a:r>
              <a:rPr lang="en-US" sz="2900" dirty="0"/>
              <a:t>progression in their own learning more easily while assessing their own </a:t>
            </a:r>
            <a:r>
              <a:rPr lang="en-US" sz="2900" dirty="0" smtClean="0"/>
              <a:t>work</a:t>
            </a:r>
            <a:r>
              <a:rPr lang="en-US" sz="2900" dirty="0"/>
              <a:t>.</a:t>
            </a:r>
          </a:p>
          <a:p>
            <a:pPr algn="just"/>
            <a:r>
              <a:rPr lang="en-US" sz="2900" dirty="0"/>
              <a:t>W</a:t>
            </a:r>
            <a:r>
              <a:rPr lang="en-US" sz="2900" dirty="0" smtClean="0"/>
              <a:t>ere </a:t>
            </a:r>
            <a:r>
              <a:rPr lang="en-US" sz="2900" dirty="0"/>
              <a:t>very much aware of that those technology integrated assessment </a:t>
            </a:r>
            <a:r>
              <a:rPr lang="en-US" sz="2900" dirty="0" smtClean="0"/>
              <a:t>activities </a:t>
            </a:r>
            <a:r>
              <a:rPr lang="en-US" sz="2900" dirty="0"/>
              <a:t>are part of their learning so their participation became strong.</a:t>
            </a:r>
          </a:p>
          <a:p>
            <a:pPr algn="just"/>
            <a:r>
              <a:rPr lang="en-US" sz="2900" dirty="0"/>
              <a:t>W</a:t>
            </a:r>
            <a:r>
              <a:rPr lang="en-US" sz="2900" dirty="0" smtClean="0"/>
              <a:t>ere </a:t>
            </a:r>
            <a:r>
              <a:rPr lang="en-US" sz="2900" dirty="0"/>
              <a:t>more engaged due to technology integration and completed the task with </a:t>
            </a:r>
            <a:r>
              <a:rPr lang="en-US" sz="2900" dirty="0" smtClean="0"/>
              <a:t>more </a:t>
            </a:r>
            <a:r>
              <a:rPr lang="en-US" sz="2900" dirty="0"/>
              <a:t>success. Students always find use of technology their very own way </a:t>
            </a:r>
            <a:r>
              <a:rPr lang="en-US" sz="2900" dirty="0" smtClean="0"/>
              <a:t>of learning.</a:t>
            </a:r>
          </a:p>
          <a:p>
            <a:pPr algn="just"/>
            <a:r>
              <a:rPr lang="en-US" sz="2900" dirty="0" smtClean="0"/>
              <a:t>Developed </a:t>
            </a:r>
            <a:r>
              <a:rPr lang="en-US" sz="2900" dirty="0"/>
              <a:t>their social skills, research skills and thinking </a:t>
            </a:r>
            <a:r>
              <a:rPr lang="en-US" sz="2900" dirty="0" smtClean="0"/>
              <a:t>skills.</a:t>
            </a:r>
            <a:endParaRPr lang="en-US" sz="2900" dirty="0"/>
          </a:p>
        </p:txBody>
      </p:sp>
    </p:spTree>
    <p:extLst>
      <p:ext uri="{BB962C8B-B14F-4D97-AF65-F5344CB8AC3E}">
        <p14:creationId xmlns:p14="http://schemas.microsoft.com/office/powerpoint/2010/main" val="903421720"/>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14400" y="274638"/>
            <a:ext cx="7772400" cy="792162"/>
          </a:xfrm>
        </p:spPr>
        <p:txBody>
          <a:bodyPr/>
          <a:lstStyle/>
          <a:p>
            <a:r>
              <a:rPr lang="en-US" b="1" u="sng" dirty="0" smtClean="0">
                <a:effectLst>
                  <a:outerShdw blurRad="38100" dist="38100" dir="2700000" algn="tl">
                    <a:srgbClr val="000000">
                      <a:alpha val="43137"/>
                    </a:srgbClr>
                  </a:outerShdw>
                </a:effectLst>
              </a:rPr>
              <a:t>Contribution of ICT to my school:</a:t>
            </a:r>
            <a:endParaRPr lang="en-US" b="1" u="sng" dirty="0">
              <a:effectLst>
                <a:outerShdw blurRad="38100" dist="38100" dir="2700000" algn="tl">
                  <a:srgbClr val="000000">
                    <a:alpha val="43137"/>
                  </a:srgbClr>
                </a:outerShdw>
              </a:effectLst>
            </a:endParaRPr>
          </a:p>
        </p:txBody>
      </p:sp>
      <p:sp>
        <p:nvSpPr>
          <p:cNvPr id="7" name="Content Placeholder 6"/>
          <p:cNvSpPr>
            <a:spLocks noGrp="1"/>
          </p:cNvSpPr>
          <p:nvPr>
            <p:ph sz="quarter" idx="1"/>
          </p:nvPr>
        </p:nvSpPr>
        <p:spPr>
          <a:xfrm>
            <a:off x="0" y="1066800"/>
            <a:ext cx="9067800" cy="5791200"/>
          </a:xfrm>
        </p:spPr>
        <p:txBody>
          <a:bodyPr>
            <a:normAutofit fontScale="92500" lnSpcReduction="20000"/>
          </a:bodyPr>
          <a:lstStyle/>
          <a:p>
            <a:pPr algn="just"/>
            <a:r>
              <a:rPr lang="en-US" dirty="0"/>
              <a:t>A</a:t>
            </a:r>
            <a:r>
              <a:rPr lang="en-US" dirty="0" smtClean="0"/>
              <a:t>cquired </a:t>
            </a:r>
            <a:r>
              <a:rPr lang="en-US" dirty="0"/>
              <a:t>quality teaching and learning </a:t>
            </a:r>
            <a:r>
              <a:rPr lang="en-US" dirty="0" smtClean="0"/>
              <a:t>sessions.</a:t>
            </a:r>
          </a:p>
          <a:p>
            <a:pPr algn="just"/>
            <a:r>
              <a:rPr lang="en-US" dirty="0" smtClean="0"/>
              <a:t>Produced </a:t>
            </a:r>
            <a:r>
              <a:rPr lang="en-US" dirty="0"/>
              <a:t>e-confident learners</a:t>
            </a:r>
            <a:r>
              <a:rPr lang="en-US" dirty="0" smtClean="0"/>
              <a:t>.</a:t>
            </a:r>
          </a:p>
          <a:p>
            <a:pPr algn="just"/>
            <a:r>
              <a:rPr lang="en-US" dirty="0" smtClean="0"/>
              <a:t>I </a:t>
            </a:r>
            <a:r>
              <a:rPr lang="en-US" dirty="0"/>
              <a:t>used my </a:t>
            </a:r>
            <a:r>
              <a:rPr lang="en-US" dirty="0" smtClean="0"/>
              <a:t>school’s </a:t>
            </a:r>
            <a:r>
              <a:rPr lang="en-US" dirty="0"/>
              <a:t>data gathering tool; LMS and the spreadsheet to </a:t>
            </a:r>
            <a:r>
              <a:rPr lang="en-US" dirty="0" smtClean="0"/>
              <a:t>record </a:t>
            </a:r>
            <a:r>
              <a:rPr lang="en-US" dirty="0"/>
              <a:t>their marks over time. This compilation of marks showed their </a:t>
            </a:r>
            <a:r>
              <a:rPr lang="en-US" dirty="0" smtClean="0"/>
              <a:t>progress </a:t>
            </a:r>
            <a:r>
              <a:rPr lang="en-US" dirty="0"/>
              <a:t>in a glance. I could easily make my future action plan by analyzing </a:t>
            </a:r>
            <a:r>
              <a:rPr lang="en-US" dirty="0" smtClean="0"/>
              <a:t>the data.</a:t>
            </a:r>
          </a:p>
          <a:p>
            <a:pPr algn="just"/>
            <a:r>
              <a:rPr lang="en-US" dirty="0" smtClean="0"/>
              <a:t>I </a:t>
            </a:r>
            <a:r>
              <a:rPr lang="en-US" dirty="0"/>
              <a:t>used various features of MS Word to mark my learners work; comment </a:t>
            </a:r>
            <a:r>
              <a:rPr lang="en-US" dirty="0" smtClean="0"/>
              <a:t>feature </a:t>
            </a:r>
            <a:r>
              <a:rPr lang="en-US" dirty="0"/>
              <a:t>to give them feedback, highlight feature to mention various assessing </a:t>
            </a:r>
            <a:r>
              <a:rPr lang="en-US" dirty="0" smtClean="0"/>
              <a:t>reasons.</a:t>
            </a:r>
          </a:p>
          <a:p>
            <a:pPr algn="just"/>
            <a:r>
              <a:rPr lang="en-US" dirty="0" smtClean="0"/>
              <a:t>The </a:t>
            </a:r>
            <a:r>
              <a:rPr lang="en-US" dirty="0"/>
              <a:t>use of ICT encouraged learners’ autonomy. They developed higher order </a:t>
            </a:r>
            <a:r>
              <a:rPr lang="en-US" dirty="0" smtClean="0"/>
              <a:t>thinking </a:t>
            </a:r>
            <a:r>
              <a:rPr lang="en-US" dirty="0"/>
              <a:t>skills as they critically analyzed their </a:t>
            </a:r>
            <a:r>
              <a:rPr lang="en-US" dirty="0" smtClean="0"/>
              <a:t>work.</a:t>
            </a:r>
          </a:p>
          <a:p>
            <a:pPr algn="just"/>
            <a:r>
              <a:rPr lang="en-US" dirty="0" smtClean="0"/>
              <a:t>They </a:t>
            </a:r>
            <a:r>
              <a:rPr lang="en-US" dirty="0"/>
              <a:t>developed a sense of ownership of the assessment process as they self </a:t>
            </a:r>
            <a:r>
              <a:rPr lang="en-US" dirty="0" smtClean="0"/>
              <a:t>and ear </a:t>
            </a:r>
            <a:r>
              <a:rPr lang="en-US" dirty="0"/>
              <a:t>checked their work. They made a comprehensive connection between </a:t>
            </a:r>
            <a:r>
              <a:rPr lang="en-US" dirty="0" smtClean="0"/>
              <a:t>their </a:t>
            </a:r>
            <a:r>
              <a:rPr lang="en-US" dirty="0"/>
              <a:t>learning and technology </a:t>
            </a:r>
            <a:r>
              <a:rPr lang="en-US" dirty="0" smtClean="0"/>
              <a:t>support.</a:t>
            </a:r>
          </a:p>
          <a:p>
            <a:pPr algn="just"/>
            <a:r>
              <a:rPr lang="en-US" dirty="0" smtClean="0"/>
              <a:t>Parents </a:t>
            </a:r>
            <a:r>
              <a:rPr lang="en-US" dirty="0"/>
              <a:t>can also access these online marks which would help me to </a:t>
            </a:r>
            <a:r>
              <a:rPr lang="en-US" dirty="0" smtClean="0"/>
              <a:t>involve parents </a:t>
            </a:r>
            <a:r>
              <a:rPr lang="en-US" dirty="0"/>
              <a:t>also to plan for my learners’ </a:t>
            </a:r>
            <a:r>
              <a:rPr lang="en-US" dirty="0" smtClean="0"/>
              <a:t>progression.</a:t>
            </a:r>
          </a:p>
          <a:p>
            <a:pPr algn="just"/>
            <a:r>
              <a:rPr lang="en-US" dirty="0" smtClean="0"/>
              <a:t>I </a:t>
            </a:r>
            <a:r>
              <a:rPr lang="en-US" dirty="0"/>
              <a:t>will reflect my view with the reference of three features; my own development, </a:t>
            </a:r>
            <a:r>
              <a:rPr lang="en-US" dirty="0" smtClean="0"/>
              <a:t>learners</a:t>
            </a:r>
            <a:r>
              <a:rPr lang="en-US" dirty="0"/>
              <a:t>’ progress and betterment of my </a:t>
            </a:r>
            <a:r>
              <a:rPr lang="en-US" dirty="0" smtClean="0"/>
              <a:t>school.</a:t>
            </a:r>
            <a:endParaRPr lang="en-US" dirty="0"/>
          </a:p>
        </p:txBody>
      </p:sp>
    </p:spTree>
    <p:extLst>
      <p:ext uri="{BB962C8B-B14F-4D97-AF65-F5344CB8AC3E}">
        <p14:creationId xmlns:p14="http://schemas.microsoft.com/office/powerpoint/2010/main" val="2166216527"/>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533400"/>
            <a:ext cx="7772399" cy="4339650"/>
          </a:xfrm>
          <a:prstGeom prst="rect">
            <a:avLst/>
          </a:prstGeom>
          <a:noFill/>
        </p:spPr>
        <p:txBody>
          <a:bodyPr wrap="square" lIns="91440" tIns="45720" rIns="91440" bIns="45720">
            <a:spAutoFit/>
          </a:bodyPr>
          <a:lstStyle/>
          <a:p>
            <a:pPr algn="ctr"/>
            <a:r>
              <a:rPr lang="en-US" sz="13800" b="1" i="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Thanks </a:t>
            </a:r>
          </a:p>
          <a:p>
            <a:pPr algn="ctr"/>
            <a:r>
              <a:rPr lang="en-US" sz="13800" b="1" i="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Be blessed </a:t>
            </a:r>
            <a:endParaRPr lang="en-US" sz="13800" b="1" i="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1889637399"/>
      </p:ext>
    </p:extLst>
  </p:cSld>
  <p:clrMapOvr>
    <a:masterClrMapping/>
  </p:clrMapOvr>
  <p:transition spd="slow">
    <p:pul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Element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TM02455596[[fn=Spring]]</Template>
  <TotalTime>215</TotalTime>
  <Words>793</Words>
  <Application>Microsoft Office PowerPoint</Application>
  <PresentationFormat>On-screen Show (4:3)</PresentationFormat>
  <Paragraphs>55</Paragraphs>
  <Slides>9</Slides>
  <Notes>0</Notes>
  <HiddenSlides>0</HiddenSlides>
  <MMClips>0</MMClip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Apex</vt:lpstr>
      <vt:lpstr>Equity</vt:lpstr>
      <vt:lpstr>Elemental</vt:lpstr>
      <vt:lpstr>ICT TO SUPPORT ASSESSMENT</vt:lpstr>
      <vt:lpstr>Introduction</vt:lpstr>
      <vt:lpstr>PowerPoint Presentation</vt:lpstr>
      <vt:lpstr>PowerPoint Presentation</vt:lpstr>
      <vt:lpstr>What is the role of ICT in assessment?</vt:lpstr>
      <vt:lpstr>PowerPoint Presentation</vt:lpstr>
      <vt:lpstr>Contribution of ICT in assessment</vt:lpstr>
      <vt:lpstr>Contribution of ICT to my school:</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Albert</dc:creator>
  <cp:lastModifiedBy>Albert</cp:lastModifiedBy>
  <cp:revision>12</cp:revision>
  <dcterms:created xsi:type="dcterms:W3CDTF">2018-01-07T10:22:35Z</dcterms:created>
  <dcterms:modified xsi:type="dcterms:W3CDTF">2018-01-08T06:07:52Z</dcterms:modified>
</cp:coreProperties>
</file>