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66" r:id="rId4"/>
    <p:sldId id="267" r:id="rId5"/>
    <p:sldId id="258" r:id="rId6"/>
    <p:sldId id="261" r:id="rId7"/>
    <p:sldId id="262" r:id="rId8"/>
    <p:sldId id="260" r:id="rId9"/>
    <p:sldId id="259" r:id="rId10"/>
    <p:sldId id="263" r:id="rId11"/>
    <p:sldId id="264"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D070FE6-12F4-4C2B-8480-75C936298BE1}" type="datetimeFigureOut">
              <a:rPr lang="en-US" smtClean="0"/>
              <a:t>1/6/2018</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D1E8D384-4720-4B1F-BEB7-110AC39E204C}"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8319909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070FE6-12F4-4C2B-8480-75C936298BE1}" type="datetimeFigureOut">
              <a:rPr lang="en-US" smtClean="0"/>
              <a:t>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8D384-4720-4B1F-BEB7-110AC39E204C}"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45665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070FE6-12F4-4C2B-8480-75C936298BE1}" type="datetimeFigureOut">
              <a:rPr lang="en-US" smtClean="0"/>
              <a:t>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8D384-4720-4B1F-BEB7-110AC39E204C}"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15857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070FE6-12F4-4C2B-8480-75C936298BE1}" type="datetimeFigureOut">
              <a:rPr lang="en-US" smtClean="0"/>
              <a:t>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8D384-4720-4B1F-BEB7-110AC39E204C}"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0705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D070FE6-12F4-4C2B-8480-75C936298BE1}" type="datetimeFigureOut">
              <a:rPr lang="en-US" smtClean="0"/>
              <a:t>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8D384-4720-4B1F-BEB7-110AC39E204C}"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09692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070FE6-12F4-4C2B-8480-75C936298BE1}" type="datetimeFigureOut">
              <a:rPr lang="en-US" smtClean="0"/>
              <a:t>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E8D384-4720-4B1F-BEB7-110AC39E204C}"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34204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070FE6-12F4-4C2B-8480-75C936298BE1}" type="datetimeFigureOut">
              <a:rPr lang="en-US" smtClean="0"/>
              <a:t>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E8D384-4720-4B1F-BEB7-110AC39E204C}"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05332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D070FE6-12F4-4C2B-8480-75C936298BE1}" type="datetimeFigureOut">
              <a:rPr lang="en-US" smtClean="0"/>
              <a:t>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E8D384-4720-4B1F-BEB7-110AC39E204C}"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48092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070FE6-12F4-4C2B-8480-75C936298BE1}" type="datetimeFigureOut">
              <a:rPr lang="en-US" smtClean="0"/>
              <a:t>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E8D384-4720-4B1F-BEB7-110AC39E204C}" type="slidenum">
              <a:rPr lang="en-US" smtClean="0"/>
              <a:t>‹#›</a:t>
            </a:fld>
            <a:endParaRPr lang="en-US"/>
          </a:p>
        </p:txBody>
      </p:sp>
    </p:spTree>
    <p:extLst>
      <p:ext uri="{BB962C8B-B14F-4D97-AF65-F5344CB8AC3E}">
        <p14:creationId xmlns:p14="http://schemas.microsoft.com/office/powerpoint/2010/main" val="3641774853"/>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D070FE6-12F4-4C2B-8480-75C936298BE1}" type="datetimeFigureOut">
              <a:rPr lang="en-US" smtClean="0"/>
              <a:t>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E8D384-4720-4B1F-BEB7-110AC39E204C}"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4114164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2D070FE6-12F4-4C2B-8480-75C936298BE1}" type="datetimeFigureOut">
              <a:rPr lang="en-US" smtClean="0"/>
              <a:t>1/6/2018</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D1E8D384-4720-4B1F-BEB7-110AC39E204C}"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41952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D070FE6-12F4-4C2B-8480-75C936298BE1}" type="datetimeFigureOut">
              <a:rPr lang="en-US" smtClean="0"/>
              <a:t>1/6/2018</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1E8D384-4720-4B1F-BEB7-110AC39E204C}"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3095345"/>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smtClean="0"/>
              <a:t>UNIT 8: COMPUTER NETWORKS</a:t>
            </a:r>
            <a:endParaRPr lang="en-US" sz="5400" b="1" dirty="0"/>
          </a:p>
        </p:txBody>
      </p:sp>
      <p:sp>
        <p:nvSpPr>
          <p:cNvPr id="3" name="Subtitle 2"/>
          <p:cNvSpPr>
            <a:spLocks noGrp="1"/>
          </p:cNvSpPr>
          <p:nvPr>
            <p:ph type="subTitle" idx="1"/>
          </p:nvPr>
        </p:nvSpPr>
        <p:spPr>
          <a:xfrm>
            <a:off x="1524000" y="3602037"/>
            <a:ext cx="9144000" cy="2968579"/>
          </a:xfrm>
        </p:spPr>
        <p:txBody>
          <a:bodyPr>
            <a:noAutofit/>
          </a:bodyPr>
          <a:lstStyle/>
          <a:p>
            <a:endParaRPr lang="en-US" sz="2800" b="1" dirty="0" smtClean="0">
              <a:latin typeface="Arial Rounded MT Bold" panose="020F0704030504030204" pitchFamily="34" charset="0"/>
            </a:endParaRPr>
          </a:p>
          <a:p>
            <a:r>
              <a:rPr lang="en-US" sz="2800" b="1" dirty="0" smtClean="0">
                <a:latin typeface="Arial Rounded MT Bold" panose="020F0704030504030204" pitchFamily="34" charset="0"/>
              </a:rPr>
              <a:t>CLASS: S5MCE </a:t>
            </a:r>
          </a:p>
          <a:p>
            <a:r>
              <a:rPr lang="en-US" sz="2800" b="1" dirty="0" smtClean="0">
                <a:latin typeface="Arial Rounded MT Bold" panose="020F0704030504030204" pitchFamily="34" charset="0"/>
              </a:rPr>
              <a:t>TERM: 2</a:t>
            </a:r>
          </a:p>
          <a:p>
            <a:r>
              <a:rPr lang="en-US" sz="2800" b="1" dirty="0" smtClean="0">
                <a:latin typeface="Arial Rounded MT Bold" panose="020F0704030504030204" pitchFamily="34" charset="0"/>
              </a:rPr>
              <a:t>TEACHER: Celestin NTUZIBAGIRWE</a:t>
            </a:r>
          </a:p>
          <a:p>
            <a:endParaRPr lang="en-US" sz="2800" b="1" dirty="0" smtClean="0">
              <a:latin typeface="Arial Rounded MT Bold" panose="020F0704030504030204" pitchFamily="34" charset="0"/>
            </a:endParaRPr>
          </a:p>
          <a:p>
            <a:endParaRPr lang="en-US" sz="2800" b="1" dirty="0">
              <a:latin typeface="Arial Rounded MT Bold" panose="020F0704030504030204" pitchFamily="34" charset="0"/>
            </a:endParaRPr>
          </a:p>
        </p:txBody>
      </p:sp>
    </p:spTree>
    <p:extLst>
      <p:ext uri="{BB962C8B-B14F-4D97-AF65-F5344CB8AC3E}">
        <p14:creationId xmlns:p14="http://schemas.microsoft.com/office/powerpoint/2010/main" val="2752581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t>TYPES OF COMPUTER NETWORKS  (Cont’d)</a:t>
            </a:r>
            <a:endParaRPr lang="en-US" sz="3600" dirty="0"/>
          </a:p>
        </p:txBody>
      </p:sp>
      <p:sp>
        <p:nvSpPr>
          <p:cNvPr id="3" name="Content Placeholder 2"/>
          <p:cNvSpPr>
            <a:spLocks noGrp="1"/>
          </p:cNvSpPr>
          <p:nvPr>
            <p:ph idx="1"/>
          </p:nvPr>
        </p:nvSpPr>
        <p:spPr/>
        <p:txBody>
          <a:bodyPr/>
          <a:lstStyle/>
          <a:p>
            <a:r>
              <a:rPr lang="en-US" dirty="0"/>
              <a:t>A </a:t>
            </a:r>
            <a:r>
              <a:rPr lang="en-US" i="1" dirty="0"/>
              <a:t>metropolitan area network</a:t>
            </a:r>
            <a:r>
              <a:rPr lang="en-US" dirty="0"/>
              <a:t> (</a:t>
            </a:r>
            <a:r>
              <a:rPr lang="en-US" i="1" dirty="0"/>
              <a:t>MAN</a:t>
            </a:r>
            <a:r>
              <a:rPr lang="en-US" dirty="0"/>
              <a:t>) is a </a:t>
            </a:r>
            <a:r>
              <a:rPr lang="en-US" i="1" dirty="0"/>
              <a:t>network</a:t>
            </a:r>
            <a:r>
              <a:rPr lang="en-US" dirty="0"/>
              <a:t> that interconnects users with computer resources in a geographic </a:t>
            </a:r>
            <a:r>
              <a:rPr lang="en-US" i="1" dirty="0"/>
              <a:t>area</a:t>
            </a:r>
            <a:r>
              <a:rPr lang="en-US" dirty="0"/>
              <a:t> or region larger than that covered by even a large local </a:t>
            </a:r>
            <a:r>
              <a:rPr lang="en-US" i="1" dirty="0"/>
              <a:t>area network</a:t>
            </a:r>
            <a:r>
              <a:rPr lang="en-US" dirty="0"/>
              <a:t> (LAN) but smaller than the </a:t>
            </a:r>
            <a:r>
              <a:rPr lang="en-US" i="1" dirty="0"/>
              <a:t>area</a:t>
            </a:r>
            <a:r>
              <a:rPr lang="en-US" dirty="0"/>
              <a:t> covered by a wide </a:t>
            </a:r>
            <a:r>
              <a:rPr lang="en-US" i="1" dirty="0"/>
              <a:t>area network</a:t>
            </a:r>
            <a:r>
              <a:rPr lang="en-US" dirty="0"/>
              <a:t> (WAN</a:t>
            </a:r>
            <a:r>
              <a:rPr lang="en-US" dirty="0" smtClean="0"/>
              <a:t>).</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7234" y="3553599"/>
            <a:ext cx="4310743" cy="3328014"/>
          </a:xfrm>
          <a:prstGeom prst="rect">
            <a:avLst/>
          </a:prstGeom>
        </p:spPr>
      </p:pic>
    </p:spTree>
    <p:extLst>
      <p:ext uri="{BB962C8B-B14F-4D97-AF65-F5344CB8AC3E}">
        <p14:creationId xmlns:p14="http://schemas.microsoft.com/office/powerpoint/2010/main" val="3633208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t>TYPES OF COMPUTER NETWORKS  (Cont’d)</a:t>
            </a:r>
            <a:endParaRPr lang="en-US" sz="3600" dirty="0"/>
          </a:p>
        </p:txBody>
      </p:sp>
      <p:sp>
        <p:nvSpPr>
          <p:cNvPr id="3" name="Content Placeholder 2"/>
          <p:cNvSpPr>
            <a:spLocks noGrp="1"/>
          </p:cNvSpPr>
          <p:nvPr>
            <p:ph idx="1"/>
          </p:nvPr>
        </p:nvSpPr>
        <p:spPr/>
        <p:txBody>
          <a:bodyPr/>
          <a:lstStyle/>
          <a:p>
            <a:r>
              <a:rPr lang="en-US" dirty="0"/>
              <a:t>A </a:t>
            </a:r>
            <a:r>
              <a:rPr lang="en-US" i="1" dirty="0"/>
              <a:t>WAN</a:t>
            </a:r>
            <a:r>
              <a:rPr lang="en-US" dirty="0"/>
              <a:t> (</a:t>
            </a:r>
            <a:r>
              <a:rPr lang="en-US" i="1" dirty="0"/>
              <a:t>wide area network</a:t>
            </a:r>
            <a:r>
              <a:rPr lang="en-US" dirty="0"/>
              <a:t>) is a communications network that spans a large geographic area such as across cities, states, or </a:t>
            </a:r>
            <a:r>
              <a:rPr lang="en-US" dirty="0" smtClean="0"/>
              <a:t>countries.</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1737" y="2590075"/>
            <a:ext cx="4911634" cy="4093028"/>
          </a:xfrm>
          <a:prstGeom prst="rect">
            <a:avLst/>
          </a:prstGeom>
        </p:spPr>
      </p:pic>
    </p:spTree>
    <p:extLst>
      <p:ext uri="{BB962C8B-B14F-4D97-AF65-F5344CB8AC3E}">
        <p14:creationId xmlns:p14="http://schemas.microsoft.com/office/powerpoint/2010/main" val="446426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smtClean="0"/>
              <a:t> </a:t>
            </a:r>
            <a:r>
              <a:rPr lang="en-US" dirty="0"/>
              <a:t>G</a:t>
            </a:r>
            <a:r>
              <a:rPr lang="en-US" dirty="0" smtClean="0"/>
              <a:t>roup work (in pairs)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explain the types of computer networks</a:t>
            </a:r>
          </a:p>
          <a:p>
            <a:r>
              <a:rPr lang="en-US" dirty="0" smtClean="0"/>
              <a:t>B. discuss about the characteristics of computer networks</a:t>
            </a:r>
          </a:p>
          <a:p>
            <a:endParaRPr lang="en-US" dirty="0"/>
          </a:p>
          <a:p>
            <a:endParaRPr lang="en-US" dirty="0" smtClean="0"/>
          </a:p>
          <a:p>
            <a:endParaRPr lang="en-US" dirty="0"/>
          </a:p>
          <a:p>
            <a:pPr marL="0" indent="0">
              <a:buNone/>
            </a:pPr>
            <a:r>
              <a:rPr lang="en-US" dirty="0" smtClean="0"/>
              <a:t>                            </a:t>
            </a:r>
            <a:r>
              <a:rPr lang="en-US" sz="6600" b="1" dirty="0" smtClean="0">
                <a:latin typeface="Berlin Sans FB Demi" panose="020E0802020502020306" pitchFamily="34" charset="0"/>
              </a:rPr>
              <a:t>Thanks!!!!!</a:t>
            </a:r>
          </a:p>
          <a:p>
            <a:endParaRPr lang="en-US" dirty="0"/>
          </a:p>
        </p:txBody>
      </p:sp>
    </p:spTree>
    <p:extLst>
      <p:ext uri="{BB962C8B-B14F-4D97-AF65-F5344CB8AC3E}">
        <p14:creationId xmlns:p14="http://schemas.microsoft.com/office/powerpoint/2010/main" val="1465254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t>DEFINITION OF COMPUTER NETWORKS</a:t>
            </a:r>
            <a:endParaRPr lang="en-US" sz="3600" b="1" dirty="0"/>
          </a:p>
        </p:txBody>
      </p:sp>
      <p:sp>
        <p:nvSpPr>
          <p:cNvPr id="3" name="Content Placeholder 2"/>
          <p:cNvSpPr>
            <a:spLocks noGrp="1"/>
          </p:cNvSpPr>
          <p:nvPr>
            <p:ph idx="1"/>
          </p:nvPr>
        </p:nvSpPr>
        <p:spPr/>
        <p:txBody>
          <a:bodyPr/>
          <a:lstStyle/>
          <a:p>
            <a:r>
              <a:rPr lang="en-US" dirty="0"/>
              <a:t>A computer network, or data network, is a digital telecommunications network which allows nodes to </a:t>
            </a:r>
            <a:r>
              <a:rPr lang="en-US" b="1" dirty="0"/>
              <a:t>share</a:t>
            </a:r>
            <a:r>
              <a:rPr lang="en-US" dirty="0"/>
              <a:t> resources. In computer networks, networked computing devices exchange data with each other using a data link. The connections between nodes are established using either cable media or </a:t>
            </a:r>
            <a:r>
              <a:rPr lang="en-US" b="1" dirty="0"/>
              <a:t>wireless</a:t>
            </a:r>
            <a:r>
              <a:rPr lang="en-US" dirty="0"/>
              <a:t> media.</a:t>
            </a:r>
          </a:p>
        </p:txBody>
      </p:sp>
    </p:spTree>
    <p:extLst>
      <p:ext uri="{BB962C8B-B14F-4D97-AF65-F5344CB8AC3E}">
        <p14:creationId xmlns:p14="http://schemas.microsoft.com/office/powerpoint/2010/main" val="2983843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t>CHARACTERISTICS OF COMPUTER NETWORKS</a:t>
            </a:r>
            <a:endParaRPr lang="en-US" sz="3600" b="1" dirty="0"/>
          </a:p>
        </p:txBody>
      </p:sp>
      <p:sp>
        <p:nvSpPr>
          <p:cNvPr id="3" name="Content Placeholder 2"/>
          <p:cNvSpPr>
            <a:spLocks noGrp="1"/>
          </p:cNvSpPr>
          <p:nvPr>
            <p:ph idx="1"/>
          </p:nvPr>
        </p:nvSpPr>
        <p:spPr/>
        <p:txBody>
          <a:bodyPr>
            <a:normAutofit fontScale="85000" lnSpcReduction="20000"/>
          </a:bodyPr>
          <a:lstStyle/>
          <a:p>
            <a:pPr marL="457200" indent="-457200">
              <a:buAutoNum type="arabicPeriod"/>
            </a:pPr>
            <a:r>
              <a:rPr lang="en-US" sz="2400" b="1" dirty="0" smtClean="0"/>
              <a:t>Speed</a:t>
            </a:r>
            <a:r>
              <a:rPr lang="en-US" sz="2400" b="1" dirty="0"/>
              <a:t>: </a:t>
            </a:r>
            <a:r>
              <a:rPr lang="en-US" sz="2400" dirty="0" smtClean="0"/>
              <a:t>As </a:t>
            </a:r>
            <a:r>
              <a:rPr lang="en-US" sz="2400" dirty="0"/>
              <a:t>you know computer can work very fast. It takes only few seconds for calculations that we take hours to complete. You will be surprised to know that computer can perform millions (1,000,000) of instructions and even more per </a:t>
            </a:r>
            <a:r>
              <a:rPr lang="en-US" sz="2400" dirty="0" smtClean="0"/>
              <a:t>second.</a:t>
            </a:r>
          </a:p>
          <a:p>
            <a:pPr marL="457200" indent="-457200">
              <a:buAutoNum type="arabicPeriod"/>
            </a:pPr>
            <a:r>
              <a:rPr lang="en-US" sz="2400" b="1" dirty="0"/>
              <a:t>Accuracy: - </a:t>
            </a:r>
            <a:r>
              <a:rPr lang="en-US" sz="2400" dirty="0"/>
              <a:t>The degree of accuracy of computer is very high and every calculation is performed with the same accuracy. The accuracy level is </a:t>
            </a:r>
            <a:r>
              <a:rPr lang="en-US" sz="2400" b="1" dirty="0" smtClean="0"/>
              <a:t>7</a:t>
            </a:r>
          </a:p>
          <a:p>
            <a:pPr marL="457200" indent="-457200">
              <a:buAutoNum type="arabicPeriod"/>
            </a:pPr>
            <a:r>
              <a:rPr lang="en-US" sz="2400" b="1" dirty="0"/>
              <a:t>Diligence: - </a:t>
            </a:r>
            <a:r>
              <a:rPr lang="en-US" sz="2400" dirty="0"/>
              <a:t>A computer is free from tiredness, lack of concentration, fatigue, etc. It can work for hours without creating any </a:t>
            </a:r>
            <a:r>
              <a:rPr lang="en-US" sz="2400" dirty="0" smtClean="0"/>
              <a:t>error.</a:t>
            </a:r>
          </a:p>
          <a:p>
            <a:pPr marL="457200" indent="-457200">
              <a:buAutoNum type="arabicPeriod"/>
            </a:pPr>
            <a:r>
              <a:rPr lang="en-US" sz="2400" b="1" dirty="0"/>
              <a:t>Versatility: - </a:t>
            </a:r>
            <a:r>
              <a:rPr lang="en-US" sz="2400" dirty="0"/>
              <a:t>It means the capacity to perform completely different type of work. You may use your computer to prepare payroll </a:t>
            </a:r>
            <a:r>
              <a:rPr lang="en-US" sz="2400" dirty="0" smtClean="0"/>
              <a:t>slips</a:t>
            </a:r>
          </a:p>
        </p:txBody>
      </p:sp>
    </p:spTree>
    <p:extLst>
      <p:ext uri="{BB962C8B-B14F-4D97-AF65-F5344CB8AC3E}">
        <p14:creationId xmlns:p14="http://schemas.microsoft.com/office/powerpoint/2010/main" val="52833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t>CHARACTERISTICS OF COMPUTER NETWORKS</a:t>
            </a:r>
            <a:endParaRPr lang="en-US" sz="3600" dirty="0"/>
          </a:p>
        </p:txBody>
      </p:sp>
      <p:sp>
        <p:nvSpPr>
          <p:cNvPr id="3" name="Content Placeholder 2"/>
          <p:cNvSpPr>
            <a:spLocks noGrp="1"/>
          </p:cNvSpPr>
          <p:nvPr>
            <p:ph idx="1"/>
          </p:nvPr>
        </p:nvSpPr>
        <p:spPr>
          <a:xfrm>
            <a:off x="627017" y="2073820"/>
            <a:ext cx="10515600" cy="4351338"/>
          </a:xfrm>
        </p:spPr>
        <p:txBody>
          <a:bodyPr>
            <a:noAutofit/>
          </a:bodyPr>
          <a:lstStyle/>
          <a:p>
            <a:pPr marL="0" indent="0">
              <a:buNone/>
            </a:pPr>
            <a:r>
              <a:rPr lang="en-US" sz="2400" b="1" dirty="0" smtClean="0"/>
              <a:t>5. Power of Remembering: </a:t>
            </a:r>
            <a:r>
              <a:rPr lang="en-US" sz="2400" dirty="0" smtClean="0"/>
              <a:t>Computer has the power of storing any amount of information or data. Any information can be stored and recalled as long as you require it, for any numbers of years</a:t>
            </a:r>
          </a:p>
          <a:p>
            <a:pPr marL="0" indent="0">
              <a:buNone/>
            </a:pPr>
            <a:r>
              <a:rPr lang="en-US" sz="2400" b="1" dirty="0" smtClean="0"/>
              <a:t>6. </a:t>
            </a:r>
            <a:r>
              <a:rPr lang="en-US" sz="2400" b="1" dirty="0" smtClean="0"/>
              <a:t>Power of Remembering : </a:t>
            </a:r>
            <a:r>
              <a:rPr lang="en-US" sz="2400" dirty="0" smtClean="0"/>
              <a:t>Computer has the power of storing any amount of information or data. Any information can be stored and recalled as long as you require it, for any numbers of years</a:t>
            </a:r>
            <a:endParaRPr lang="en-US" sz="2400" b="1" dirty="0" smtClean="0"/>
          </a:p>
          <a:p>
            <a:pPr marL="0" indent="0">
              <a:buNone/>
            </a:pPr>
            <a:r>
              <a:rPr lang="en-US" sz="2400" b="1" dirty="0" smtClean="0"/>
              <a:t>7</a:t>
            </a:r>
            <a:r>
              <a:rPr lang="en-US" sz="2400" b="1" dirty="0"/>
              <a:t>. No Feeling: - </a:t>
            </a:r>
            <a:r>
              <a:rPr lang="en-US" sz="2400" dirty="0"/>
              <a:t>It does not have feelings or emotion, taste, knowledge and experience. Thus it does not get tired even after long hours of work. It does not distinguish between users. </a:t>
            </a:r>
          </a:p>
          <a:p>
            <a:pPr marL="0" indent="0">
              <a:buNone/>
            </a:pPr>
            <a:r>
              <a:rPr lang="en-US" sz="2400" b="1" dirty="0"/>
              <a:t>8. Storage: </a:t>
            </a:r>
            <a:r>
              <a:rPr lang="en-US" sz="2400" dirty="0" smtClean="0"/>
              <a:t>The </a:t>
            </a:r>
            <a:r>
              <a:rPr lang="en-US" sz="2400" dirty="0"/>
              <a:t>Computer has an in-built memory where it can store a large amount of data. You can also store data in secondary storage </a:t>
            </a:r>
            <a:r>
              <a:rPr lang="en-US" sz="2400" dirty="0" smtClean="0"/>
              <a:t>devices such </a:t>
            </a:r>
            <a:r>
              <a:rPr lang="en-US" sz="2400" dirty="0"/>
              <a:t>as </a:t>
            </a:r>
            <a:r>
              <a:rPr lang="en-US" sz="2400" dirty="0" err="1" smtClean="0"/>
              <a:t>floppies,flash</a:t>
            </a:r>
            <a:r>
              <a:rPr lang="en-US" sz="2400" dirty="0" smtClean="0"/>
              <a:t> disk can be carried </a:t>
            </a:r>
            <a:r>
              <a:rPr lang="en-US" sz="2400" dirty="0"/>
              <a:t>to other computers.</a:t>
            </a:r>
          </a:p>
        </p:txBody>
      </p:sp>
    </p:spTree>
    <p:extLst>
      <p:ext uri="{BB962C8B-B14F-4D97-AF65-F5344CB8AC3E}">
        <p14:creationId xmlns:p14="http://schemas.microsoft.com/office/powerpoint/2010/main" val="805423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TYPES OF COMPUTER NETWORKS</a:t>
            </a:r>
            <a:endParaRPr lang="en-US" sz="4000" b="1" dirty="0"/>
          </a:p>
        </p:txBody>
      </p:sp>
      <p:sp>
        <p:nvSpPr>
          <p:cNvPr id="3" name="Content Placeholder 2"/>
          <p:cNvSpPr>
            <a:spLocks noGrp="1"/>
          </p:cNvSpPr>
          <p:nvPr>
            <p:ph idx="1"/>
          </p:nvPr>
        </p:nvSpPr>
        <p:spPr/>
        <p:txBody>
          <a:bodyPr>
            <a:normAutofit fontScale="92500" lnSpcReduction="10000"/>
          </a:bodyPr>
          <a:lstStyle/>
          <a:p>
            <a:r>
              <a:rPr lang="en-US" b="1" dirty="0"/>
              <a:t>We put together this handy reference guide to explain the types of networks in use today, and what they're used for.</a:t>
            </a:r>
            <a:endParaRPr lang="en-US" dirty="0"/>
          </a:p>
          <a:p>
            <a:r>
              <a:rPr lang="en-US" dirty="0"/>
              <a:t>Personal Area Network (PAN) </a:t>
            </a:r>
          </a:p>
          <a:p>
            <a:r>
              <a:rPr lang="en-US" dirty="0"/>
              <a:t>Local Area Network (LAN) </a:t>
            </a:r>
          </a:p>
          <a:p>
            <a:r>
              <a:rPr lang="en-US" dirty="0"/>
              <a:t>Wireless Local Area Network (WLAN) </a:t>
            </a:r>
          </a:p>
          <a:p>
            <a:r>
              <a:rPr lang="en-US" dirty="0"/>
              <a:t>Campus Area Network (CAN) </a:t>
            </a:r>
          </a:p>
          <a:p>
            <a:r>
              <a:rPr lang="en-US" dirty="0"/>
              <a:t>Metropolitan Area Network (MAN) </a:t>
            </a:r>
            <a:r>
              <a:rPr lang="en-US" dirty="0" smtClean="0"/>
              <a:t> </a:t>
            </a:r>
            <a:endParaRPr lang="en-US" dirty="0"/>
          </a:p>
          <a:p>
            <a:r>
              <a:rPr lang="en-US" dirty="0"/>
              <a:t>Wide Area Network (WAN) </a:t>
            </a:r>
          </a:p>
          <a:p>
            <a:endParaRPr lang="en-US" dirty="0"/>
          </a:p>
          <a:p>
            <a:pPr marL="0" indent="0">
              <a:buNone/>
            </a:pPr>
            <a:endParaRPr lang="en-US" dirty="0"/>
          </a:p>
        </p:txBody>
      </p:sp>
    </p:spTree>
    <p:extLst>
      <p:ext uri="{BB962C8B-B14F-4D97-AF65-F5344CB8AC3E}">
        <p14:creationId xmlns:p14="http://schemas.microsoft.com/office/powerpoint/2010/main" val="2094862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t>TYPES OF COMPUTER </a:t>
            </a:r>
            <a:r>
              <a:rPr lang="en-US" sz="3600" b="1" dirty="0" smtClean="0"/>
              <a:t>NETWORKS (cont’d)</a:t>
            </a:r>
            <a:endParaRPr lang="en-US" sz="3600" dirty="0"/>
          </a:p>
        </p:txBody>
      </p:sp>
      <p:sp>
        <p:nvSpPr>
          <p:cNvPr id="3" name="Content Placeholder 2"/>
          <p:cNvSpPr>
            <a:spLocks noGrp="1"/>
          </p:cNvSpPr>
          <p:nvPr>
            <p:ph idx="1"/>
          </p:nvPr>
        </p:nvSpPr>
        <p:spPr/>
        <p:txBody>
          <a:bodyPr/>
          <a:lstStyle/>
          <a:p>
            <a:r>
              <a:rPr lang="en-US" dirty="0"/>
              <a:t>A </a:t>
            </a:r>
            <a:r>
              <a:rPr lang="en-US" b="1" dirty="0"/>
              <a:t>personal area network</a:t>
            </a:r>
            <a:r>
              <a:rPr lang="en-US" dirty="0"/>
              <a:t> (</a:t>
            </a:r>
            <a:r>
              <a:rPr lang="en-US" b="1" dirty="0"/>
              <a:t>PAN</a:t>
            </a:r>
            <a:r>
              <a:rPr lang="en-US" dirty="0"/>
              <a:t>) is a computer </a:t>
            </a:r>
            <a:r>
              <a:rPr lang="en-US" b="1" dirty="0"/>
              <a:t>network</a:t>
            </a:r>
            <a:r>
              <a:rPr lang="en-US" dirty="0"/>
              <a:t> used for data transmission amongst devices such as computers, telephones, tablets and </a:t>
            </a:r>
            <a:r>
              <a:rPr lang="en-US" b="1" dirty="0"/>
              <a:t>personal</a:t>
            </a:r>
            <a:r>
              <a:rPr lang="en-US" dirty="0"/>
              <a:t> digital assistants</a:t>
            </a:r>
            <a:r>
              <a:rPr lang="en-US" dirty="0" smtClean="0"/>
              <a:t>.</a:t>
            </a:r>
          </a:p>
          <a:p>
            <a:endParaRPr lang="en-US"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37925" y="3082835"/>
            <a:ext cx="4340760" cy="3383742"/>
          </a:xfrm>
          <a:prstGeom prst="rect">
            <a:avLst/>
          </a:prstGeom>
        </p:spPr>
      </p:pic>
    </p:spTree>
    <p:extLst>
      <p:ext uri="{BB962C8B-B14F-4D97-AF65-F5344CB8AC3E}">
        <p14:creationId xmlns:p14="http://schemas.microsoft.com/office/powerpoint/2010/main" val="8409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1161"/>
          </a:xfrm>
        </p:spPr>
        <p:txBody>
          <a:bodyPr>
            <a:normAutofit/>
          </a:bodyPr>
          <a:lstStyle/>
          <a:p>
            <a:r>
              <a:rPr lang="en-US" sz="2800" b="1" dirty="0" smtClean="0"/>
              <a:t>TYPES OF COMPUTER NETWORKS  (Cont’d)</a:t>
            </a:r>
            <a:endParaRPr lang="en-US" sz="2800" dirty="0"/>
          </a:p>
        </p:txBody>
      </p:sp>
      <p:sp>
        <p:nvSpPr>
          <p:cNvPr id="3" name="Content Placeholder 2"/>
          <p:cNvSpPr>
            <a:spLocks noGrp="1"/>
          </p:cNvSpPr>
          <p:nvPr>
            <p:ph idx="1"/>
          </p:nvPr>
        </p:nvSpPr>
        <p:spPr>
          <a:xfrm>
            <a:off x="838200" y="1306286"/>
            <a:ext cx="10515600" cy="4870677"/>
          </a:xfrm>
        </p:spPr>
        <p:txBody>
          <a:bodyPr>
            <a:normAutofit/>
          </a:bodyPr>
          <a:lstStyle/>
          <a:p>
            <a:r>
              <a:rPr lang="en-US" sz="2400" b="1" dirty="0" smtClean="0"/>
              <a:t>A local area network (LAN)may </a:t>
            </a:r>
            <a:r>
              <a:rPr lang="en-US" sz="2400" dirty="0" smtClean="0"/>
              <a:t>serve as few as two or three users (for example, in a small-office network) or several hundred users in a larger office. LAN networking comprises cables, switches, routers and other</a:t>
            </a: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75760" y="2377440"/>
            <a:ext cx="5870863" cy="4180114"/>
          </a:xfrm>
          <a:prstGeom prst="rect">
            <a:avLst/>
          </a:prstGeom>
        </p:spPr>
      </p:pic>
    </p:spTree>
    <p:extLst>
      <p:ext uri="{BB962C8B-B14F-4D97-AF65-F5344CB8AC3E}">
        <p14:creationId xmlns:p14="http://schemas.microsoft.com/office/powerpoint/2010/main" val="1450844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t>TYPES OF COMPUTER NETWORKS  (Cont’d)</a:t>
            </a:r>
            <a:endParaRPr lang="en-US" sz="3600" dirty="0"/>
          </a:p>
        </p:txBody>
      </p:sp>
      <p:sp>
        <p:nvSpPr>
          <p:cNvPr id="3" name="Content Placeholder 2"/>
          <p:cNvSpPr>
            <a:spLocks noGrp="1"/>
          </p:cNvSpPr>
          <p:nvPr>
            <p:ph idx="1"/>
          </p:nvPr>
        </p:nvSpPr>
        <p:spPr/>
        <p:txBody>
          <a:bodyPr/>
          <a:lstStyle/>
          <a:p>
            <a:r>
              <a:rPr lang="en-US" dirty="0" smtClean="0"/>
              <a:t>A </a:t>
            </a:r>
            <a:r>
              <a:rPr lang="en-US" b="1" dirty="0" smtClean="0"/>
              <a:t>wireless local area network</a:t>
            </a:r>
            <a:r>
              <a:rPr lang="en-US" dirty="0" smtClean="0"/>
              <a:t> (</a:t>
            </a:r>
            <a:r>
              <a:rPr lang="en-US" b="1" dirty="0" smtClean="0"/>
              <a:t>WLAN</a:t>
            </a:r>
            <a:r>
              <a:rPr lang="en-US" dirty="0" smtClean="0"/>
              <a:t>) is a wireless computer network that links two or more devices using wireless communication</a:t>
            </a:r>
            <a:r>
              <a:rPr lang="en-US" dirty="0"/>
              <a:t> </a:t>
            </a:r>
            <a:r>
              <a:rPr lang="en-US" dirty="0" smtClean="0"/>
              <a:t>within a limited area such as a home, school, computer laboratory, or office building.</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8675" y="2950306"/>
            <a:ext cx="4794068" cy="3629860"/>
          </a:xfrm>
          <a:prstGeom prst="rect">
            <a:avLst/>
          </a:prstGeom>
        </p:spPr>
      </p:pic>
    </p:spTree>
    <p:extLst>
      <p:ext uri="{BB962C8B-B14F-4D97-AF65-F5344CB8AC3E}">
        <p14:creationId xmlns:p14="http://schemas.microsoft.com/office/powerpoint/2010/main" val="2794766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t>TYPES OF COMPUTER NETWORKS  (Cont’d)</a:t>
            </a:r>
            <a:endParaRPr lang="en-US" sz="3600" dirty="0"/>
          </a:p>
        </p:txBody>
      </p:sp>
      <p:sp>
        <p:nvSpPr>
          <p:cNvPr id="3" name="Content Placeholder 2"/>
          <p:cNvSpPr>
            <a:spLocks noGrp="1"/>
          </p:cNvSpPr>
          <p:nvPr>
            <p:ph idx="1"/>
          </p:nvPr>
        </p:nvSpPr>
        <p:spPr/>
        <p:txBody>
          <a:bodyPr/>
          <a:lstStyle/>
          <a:p>
            <a:r>
              <a:rPr lang="en-US" dirty="0"/>
              <a:t>A </a:t>
            </a:r>
            <a:r>
              <a:rPr lang="en-US" b="1" dirty="0"/>
              <a:t>campus network</a:t>
            </a:r>
            <a:r>
              <a:rPr lang="en-US" dirty="0"/>
              <a:t>, </a:t>
            </a:r>
            <a:r>
              <a:rPr lang="en-US" b="1" dirty="0"/>
              <a:t>campus area network</a:t>
            </a:r>
            <a:r>
              <a:rPr lang="en-US" dirty="0"/>
              <a:t>, corporate </a:t>
            </a:r>
            <a:r>
              <a:rPr lang="en-US" b="1" dirty="0"/>
              <a:t>area network</a:t>
            </a:r>
            <a:r>
              <a:rPr lang="en-US" dirty="0"/>
              <a:t> or </a:t>
            </a:r>
            <a:r>
              <a:rPr lang="en-US" b="1" dirty="0"/>
              <a:t>CAN</a:t>
            </a:r>
            <a:r>
              <a:rPr lang="en-US" dirty="0"/>
              <a:t> is a computer </a:t>
            </a:r>
            <a:r>
              <a:rPr lang="en-US" b="1" dirty="0"/>
              <a:t>network</a:t>
            </a:r>
            <a:r>
              <a:rPr lang="en-US" dirty="0"/>
              <a:t> made up of an interconnection of local </a:t>
            </a:r>
            <a:r>
              <a:rPr lang="en-US" b="1" dirty="0"/>
              <a:t>area networks</a:t>
            </a:r>
            <a:r>
              <a:rPr lang="en-US" dirty="0"/>
              <a:t> (LANs) </a:t>
            </a:r>
            <a:r>
              <a:rPr lang="en-US" dirty="0" smtClean="0"/>
              <a:t>within </a:t>
            </a:r>
            <a:r>
              <a:rPr lang="en-US" dirty="0"/>
              <a:t>a limited geographical </a:t>
            </a:r>
            <a:r>
              <a:rPr lang="en-US" b="1" dirty="0"/>
              <a:t>area</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2932" y="3069771"/>
            <a:ext cx="5288926" cy="3357155"/>
          </a:xfrm>
          <a:prstGeom prst="rect">
            <a:avLst/>
          </a:prstGeom>
        </p:spPr>
      </p:pic>
    </p:spTree>
    <p:extLst>
      <p:ext uri="{BB962C8B-B14F-4D97-AF65-F5344CB8AC3E}">
        <p14:creationId xmlns:p14="http://schemas.microsoft.com/office/powerpoint/2010/main" val="276478529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58</TotalTime>
  <Words>715</Words>
  <Application>Microsoft Office PowerPoint</Application>
  <PresentationFormat>Widescreen</PresentationFormat>
  <Paragraphs>44</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 Rounded MT Bold</vt:lpstr>
      <vt:lpstr>Berlin Sans FB Demi</vt:lpstr>
      <vt:lpstr>Gill Sans MT</vt:lpstr>
      <vt:lpstr>Gallery</vt:lpstr>
      <vt:lpstr>UNIT 8: COMPUTER NETWORKS</vt:lpstr>
      <vt:lpstr>DEFINITION OF COMPUTER NETWORKS</vt:lpstr>
      <vt:lpstr>CHARACTERISTICS OF COMPUTER NETWORKS</vt:lpstr>
      <vt:lpstr>CHARACTERISTICS OF COMPUTER NETWORKS</vt:lpstr>
      <vt:lpstr>TYPES OF COMPUTER NETWORKS</vt:lpstr>
      <vt:lpstr>TYPES OF COMPUTER NETWORKS (cont’d)</vt:lpstr>
      <vt:lpstr>TYPES OF COMPUTER NETWORKS  (Cont’d)</vt:lpstr>
      <vt:lpstr>TYPES OF COMPUTER NETWORKS  (Cont’d)</vt:lpstr>
      <vt:lpstr>TYPES OF COMPUTER NETWORKS  (Cont’d)</vt:lpstr>
      <vt:lpstr>TYPES OF COMPUTER NETWORKS  (Cont’d)</vt:lpstr>
      <vt:lpstr>TYPES OF COMPUTER NETWORKS  (Cont’d)</vt:lpstr>
      <vt:lpstr>  Group work (in pairs)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8: COMPUTER NETWORKS</dc:title>
  <dc:creator>ALICE UMUTESI</dc:creator>
  <cp:lastModifiedBy>ALICE UMUTESI</cp:lastModifiedBy>
  <cp:revision>8</cp:revision>
  <dcterms:created xsi:type="dcterms:W3CDTF">2018-01-06T08:59:46Z</dcterms:created>
  <dcterms:modified xsi:type="dcterms:W3CDTF">2018-01-06T09:58:34Z</dcterms:modified>
</cp:coreProperties>
</file>