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58" r:id="rId3"/>
    <p:sldId id="259" r:id="rId4"/>
    <p:sldId id="260" r:id="rId5"/>
    <p:sldId id="262" r:id="rId6"/>
    <p:sldId id="263" r:id="rId7"/>
    <p:sldId id="266"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F0492E-D62F-43BC-9555-5C46E5D993DA}" type="datetimeFigureOut">
              <a:rPr lang="en-US" smtClean="0"/>
              <a:t>17/12/23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94AD5C-E1DD-4430-901F-CFD315916DF8}" type="slidenum">
              <a:rPr lang="en-US" smtClean="0"/>
              <a:t>‹#›</a:t>
            </a:fld>
            <a:endParaRPr lang="en-US" dirty="0"/>
          </a:p>
        </p:txBody>
      </p:sp>
    </p:spTree>
    <p:extLst>
      <p:ext uri="{BB962C8B-B14F-4D97-AF65-F5344CB8AC3E}">
        <p14:creationId xmlns:p14="http://schemas.microsoft.com/office/powerpoint/2010/main" val="3309453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8F0492E-D62F-43BC-9555-5C46E5D993DA}" type="datetimeFigureOut">
              <a:rPr lang="en-US" smtClean="0"/>
              <a:t>17/12/23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94AD5C-E1DD-4430-901F-CFD315916DF8}" type="slidenum">
              <a:rPr lang="en-US" smtClean="0"/>
              <a:t>‹#›</a:t>
            </a:fld>
            <a:endParaRPr lang="en-US" dirty="0"/>
          </a:p>
        </p:txBody>
      </p:sp>
    </p:spTree>
    <p:extLst>
      <p:ext uri="{BB962C8B-B14F-4D97-AF65-F5344CB8AC3E}">
        <p14:creationId xmlns:p14="http://schemas.microsoft.com/office/powerpoint/2010/main" val="248495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8F0492E-D62F-43BC-9555-5C46E5D993DA}" type="datetimeFigureOut">
              <a:rPr lang="en-US" smtClean="0"/>
              <a:t>17/12/23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94AD5C-E1DD-4430-901F-CFD315916DF8}"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468472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8F0492E-D62F-43BC-9555-5C46E5D993DA}" type="datetimeFigureOut">
              <a:rPr lang="en-US" smtClean="0"/>
              <a:t>17/12/23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94AD5C-E1DD-4430-901F-CFD315916DF8}" type="slidenum">
              <a:rPr lang="en-US" smtClean="0"/>
              <a:t>‹#›</a:t>
            </a:fld>
            <a:endParaRPr lang="en-US" dirty="0"/>
          </a:p>
        </p:txBody>
      </p:sp>
    </p:spTree>
    <p:extLst>
      <p:ext uri="{BB962C8B-B14F-4D97-AF65-F5344CB8AC3E}">
        <p14:creationId xmlns:p14="http://schemas.microsoft.com/office/powerpoint/2010/main" val="2156718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8F0492E-D62F-43BC-9555-5C46E5D993DA}" type="datetimeFigureOut">
              <a:rPr lang="en-US" smtClean="0"/>
              <a:t>17/12/23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94AD5C-E1DD-4430-901F-CFD315916DF8}"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089892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8F0492E-D62F-43BC-9555-5C46E5D993DA}" type="datetimeFigureOut">
              <a:rPr lang="en-US" smtClean="0"/>
              <a:t>17/12/23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94AD5C-E1DD-4430-901F-CFD315916DF8}" type="slidenum">
              <a:rPr lang="en-US" smtClean="0"/>
              <a:t>‹#›</a:t>
            </a:fld>
            <a:endParaRPr lang="en-US" dirty="0"/>
          </a:p>
        </p:txBody>
      </p:sp>
    </p:spTree>
    <p:extLst>
      <p:ext uri="{BB962C8B-B14F-4D97-AF65-F5344CB8AC3E}">
        <p14:creationId xmlns:p14="http://schemas.microsoft.com/office/powerpoint/2010/main" val="10874471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8F0492E-D62F-43BC-9555-5C46E5D993DA}" type="datetimeFigureOut">
              <a:rPr lang="en-US" smtClean="0"/>
              <a:t>17/12/23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94AD5C-E1DD-4430-901F-CFD315916DF8}" type="slidenum">
              <a:rPr lang="en-US" smtClean="0"/>
              <a:t>‹#›</a:t>
            </a:fld>
            <a:endParaRPr lang="en-US" dirty="0"/>
          </a:p>
        </p:txBody>
      </p:sp>
    </p:spTree>
    <p:extLst>
      <p:ext uri="{BB962C8B-B14F-4D97-AF65-F5344CB8AC3E}">
        <p14:creationId xmlns:p14="http://schemas.microsoft.com/office/powerpoint/2010/main" val="40742224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8F0492E-D62F-43BC-9555-5C46E5D993DA}" type="datetimeFigureOut">
              <a:rPr lang="en-US" smtClean="0"/>
              <a:t>17/12/23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94AD5C-E1DD-4430-901F-CFD315916DF8}" type="slidenum">
              <a:rPr lang="en-US" smtClean="0"/>
              <a:t>‹#›</a:t>
            </a:fld>
            <a:endParaRPr lang="en-US" dirty="0"/>
          </a:p>
        </p:txBody>
      </p:sp>
    </p:spTree>
    <p:extLst>
      <p:ext uri="{BB962C8B-B14F-4D97-AF65-F5344CB8AC3E}">
        <p14:creationId xmlns:p14="http://schemas.microsoft.com/office/powerpoint/2010/main" val="722485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8F0492E-D62F-43BC-9555-5C46E5D993DA}" type="datetimeFigureOut">
              <a:rPr lang="en-US" smtClean="0"/>
              <a:t>17/12/23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94AD5C-E1DD-4430-901F-CFD315916DF8}" type="slidenum">
              <a:rPr lang="en-US" smtClean="0"/>
              <a:t>‹#›</a:t>
            </a:fld>
            <a:endParaRPr lang="en-US" dirty="0"/>
          </a:p>
        </p:txBody>
      </p:sp>
    </p:spTree>
    <p:extLst>
      <p:ext uri="{BB962C8B-B14F-4D97-AF65-F5344CB8AC3E}">
        <p14:creationId xmlns:p14="http://schemas.microsoft.com/office/powerpoint/2010/main" val="2984573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8F0492E-D62F-43BC-9555-5C46E5D993DA}" type="datetimeFigureOut">
              <a:rPr lang="en-US" smtClean="0"/>
              <a:t>17/12/23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94AD5C-E1DD-4430-901F-CFD315916DF8}" type="slidenum">
              <a:rPr lang="en-US" smtClean="0"/>
              <a:t>‹#›</a:t>
            </a:fld>
            <a:endParaRPr lang="en-US" dirty="0"/>
          </a:p>
        </p:txBody>
      </p:sp>
    </p:spTree>
    <p:extLst>
      <p:ext uri="{BB962C8B-B14F-4D97-AF65-F5344CB8AC3E}">
        <p14:creationId xmlns:p14="http://schemas.microsoft.com/office/powerpoint/2010/main" val="1166810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8F0492E-D62F-43BC-9555-5C46E5D993DA}" type="datetimeFigureOut">
              <a:rPr lang="en-US" smtClean="0"/>
              <a:t>17/12/23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294AD5C-E1DD-4430-901F-CFD315916DF8}" type="slidenum">
              <a:rPr lang="en-US" smtClean="0"/>
              <a:t>‹#›</a:t>
            </a:fld>
            <a:endParaRPr lang="en-US" dirty="0"/>
          </a:p>
        </p:txBody>
      </p:sp>
    </p:spTree>
    <p:extLst>
      <p:ext uri="{BB962C8B-B14F-4D97-AF65-F5344CB8AC3E}">
        <p14:creationId xmlns:p14="http://schemas.microsoft.com/office/powerpoint/2010/main" val="1949892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8F0492E-D62F-43BC-9555-5C46E5D993DA}" type="datetimeFigureOut">
              <a:rPr lang="en-US" smtClean="0"/>
              <a:t>17/12/23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294AD5C-E1DD-4430-901F-CFD315916DF8}" type="slidenum">
              <a:rPr lang="en-US" smtClean="0"/>
              <a:t>‹#›</a:t>
            </a:fld>
            <a:endParaRPr lang="en-US" dirty="0"/>
          </a:p>
        </p:txBody>
      </p:sp>
    </p:spTree>
    <p:extLst>
      <p:ext uri="{BB962C8B-B14F-4D97-AF65-F5344CB8AC3E}">
        <p14:creationId xmlns:p14="http://schemas.microsoft.com/office/powerpoint/2010/main" val="1970988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8F0492E-D62F-43BC-9555-5C46E5D993DA}" type="datetimeFigureOut">
              <a:rPr lang="en-US" smtClean="0"/>
              <a:t>17/12/23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294AD5C-E1DD-4430-901F-CFD315916DF8}" type="slidenum">
              <a:rPr lang="en-US" smtClean="0"/>
              <a:t>‹#›</a:t>
            </a:fld>
            <a:endParaRPr lang="en-US" dirty="0"/>
          </a:p>
        </p:txBody>
      </p:sp>
    </p:spTree>
    <p:extLst>
      <p:ext uri="{BB962C8B-B14F-4D97-AF65-F5344CB8AC3E}">
        <p14:creationId xmlns:p14="http://schemas.microsoft.com/office/powerpoint/2010/main" val="3247118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F0492E-D62F-43BC-9555-5C46E5D993DA}" type="datetimeFigureOut">
              <a:rPr lang="en-US" smtClean="0"/>
              <a:t>17/12/23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294AD5C-E1DD-4430-901F-CFD315916DF8}" type="slidenum">
              <a:rPr lang="en-US" smtClean="0"/>
              <a:t>‹#›</a:t>
            </a:fld>
            <a:endParaRPr lang="en-US" dirty="0"/>
          </a:p>
        </p:txBody>
      </p:sp>
    </p:spTree>
    <p:extLst>
      <p:ext uri="{BB962C8B-B14F-4D97-AF65-F5344CB8AC3E}">
        <p14:creationId xmlns:p14="http://schemas.microsoft.com/office/powerpoint/2010/main" val="3555016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8F0492E-D62F-43BC-9555-5C46E5D993DA}" type="datetimeFigureOut">
              <a:rPr lang="en-US" smtClean="0"/>
              <a:t>17/12/23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294AD5C-E1DD-4430-901F-CFD315916DF8}" type="slidenum">
              <a:rPr lang="en-US" smtClean="0"/>
              <a:t>‹#›</a:t>
            </a:fld>
            <a:endParaRPr lang="en-US" dirty="0"/>
          </a:p>
        </p:txBody>
      </p:sp>
    </p:spTree>
    <p:extLst>
      <p:ext uri="{BB962C8B-B14F-4D97-AF65-F5344CB8AC3E}">
        <p14:creationId xmlns:p14="http://schemas.microsoft.com/office/powerpoint/2010/main" val="1114696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8F0492E-D62F-43BC-9555-5C46E5D993DA}" type="datetimeFigureOut">
              <a:rPr lang="en-US" smtClean="0"/>
              <a:t>17/12/23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294AD5C-E1DD-4430-901F-CFD315916DF8}" type="slidenum">
              <a:rPr lang="en-US" smtClean="0"/>
              <a:t>‹#›</a:t>
            </a:fld>
            <a:endParaRPr lang="en-US" dirty="0"/>
          </a:p>
        </p:txBody>
      </p:sp>
    </p:spTree>
    <p:extLst>
      <p:ext uri="{BB962C8B-B14F-4D97-AF65-F5344CB8AC3E}">
        <p14:creationId xmlns:p14="http://schemas.microsoft.com/office/powerpoint/2010/main" val="843565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8F0492E-D62F-43BC-9555-5C46E5D993DA}" type="datetimeFigureOut">
              <a:rPr lang="en-US" smtClean="0"/>
              <a:t>17/12/23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294AD5C-E1DD-4430-901F-CFD315916DF8}" type="slidenum">
              <a:rPr lang="en-US" smtClean="0"/>
              <a:t>‹#›</a:t>
            </a:fld>
            <a:endParaRPr lang="en-US" dirty="0"/>
          </a:p>
        </p:txBody>
      </p:sp>
    </p:spTree>
    <p:extLst>
      <p:ext uri="{BB962C8B-B14F-4D97-AF65-F5344CB8AC3E}">
        <p14:creationId xmlns:p14="http://schemas.microsoft.com/office/powerpoint/2010/main" val="5534824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954741"/>
            <a:ext cx="7766936" cy="3096095"/>
          </a:xfrm>
        </p:spPr>
        <p:txBody>
          <a:bodyPr/>
          <a:lstStyle/>
          <a:p>
            <a:r>
              <a:rPr lang="en-US" dirty="0" smtClean="0"/>
              <a:t>ICT AND POLICIES</a:t>
            </a:r>
            <a:br>
              <a:rPr lang="en-US" dirty="0" smtClean="0"/>
            </a:br>
            <a:r>
              <a:rPr lang="en-US" sz="2800" dirty="0">
                <a:solidFill>
                  <a:srgbClr val="00B0F0"/>
                </a:solidFill>
              </a:rPr>
              <a:t>Analysis of policy documents and prosed  implementation  from national to classroom level </a:t>
            </a:r>
            <a:r>
              <a:rPr lang="en-US" dirty="0"/>
              <a:t/>
            </a:r>
            <a:br>
              <a:rPr lang="en-US" dirty="0"/>
            </a:br>
            <a:r>
              <a:rPr lang="en-US" dirty="0" smtClean="0"/>
              <a:t>                                                         </a:t>
            </a:r>
            <a:endParaRPr lang="en-US" dirty="0"/>
          </a:p>
        </p:txBody>
      </p:sp>
      <p:sp>
        <p:nvSpPr>
          <p:cNvPr id="3" name="Subtitle 2"/>
          <p:cNvSpPr>
            <a:spLocks noGrp="1"/>
          </p:cNvSpPr>
          <p:nvPr>
            <p:ph type="subTitle" idx="1"/>
          </p:nvPr>
        </p:nvSpPr>
        <p:spPr>
          <a:xfrm>
            <a:off x="1227909" y="4050833"/>
            <a:ext cx="4480560" cy="1096899"/>
          </a:xfrm>
        </p:spPr>
        <p:txBody>
          <a:bodyPr>
            <a:normAutofit/>
          </a:bodyPr>
          <a:lstStyle/>
          <a:p>
            <a:r>
              <a:rPr lang="en-US" dirty="0" smtClean="0">
                <a:solidFill>
                  <a:srgbClr val="00B050"/>
                </a:solidFill>
              </a:rPr>
              <a:t>Prepared by BIKORIMANA  Alphonse </a:t>
            </a:r>
          </a:p>
          <a:p>
            <a:r>
              <a:rPr lang="en-US" dirty="0" smtClean="0">
                <a:solidFill>
                  <a:srgbClr val="00B050"/>
                </a:solidFill>
              </a:rPr>
              <a:t>BUGESERA DISTRICT /  GS  NYAKAYAGA</a:t>
            </a:r>
            <a:endParaRPr lang="en-US" dirty="0">
              <a:solidFill>
                <a:srgbClr val="00B050"/>
              </a:solidFill>
            </a:endParaRPr>
          </a:p>
        </p:txBody>
      </p:sp>
    </p:spTree>
    <p:extLst>
      <p:ext uri="{BB962C8B-B14F-4D97-AF65-F5344CB8AC3E}">
        <p14:creationId xmlns:p14="http://schemas.microsoft.com/office/powerpoint/2010/main" val="3111654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Introduction </a:t>
            </a:r>
            <a:endParaRPr lang="en-US" b="1" dirty="0">
              <a:solidFill>
                <a:srgbClr val="0070C0"/>
              </a:solidFill>
            </a:endParaRPr>
          </a:p>
        </p:txBody>
      </p:sp>
      <p:sp>
        <p:nvSpPr>
          <p:cNvPr id="3" name="Content Placeholder 2"/>
          <p:cNvSpPr>
            <a:spLocks noGrp="1"/>
          </p:cNvSpPr>
          <p:nvPr>
            <p:ph idx="1"/>
          </p:nvPr>
        </p:nvSpPr>
        <p:spPr/>
        <p:txBody>
          <a:bodyPr>
            <a:noAutofit/>
          </a:bodyPr>
          <a:lstStyle/>
          <a:p>
            <a:pPr marL="0" indent="0">
              <a:buNone/>
            </a:pPr>
            <a:r>
              <a:rPr lang="en-US" b="1" dirty="0"/>
              <a:t>I C T as Information communication   and Technology it is a tool very needed in different areas in the world where it is used in business in order advertise, to pay and buy goods and </a:t>
            </a:r>
            <a:r>
              <a:rPr lang="en-US" b="1" dirty="0" smtClean="0"/>
              <a:t>services, in education for  learning and teaching...  </a:t>
            </a:r>
            <a:r>
              <a:rPr lang="en-US" b="1" dirty="0"/>
              <a:t>It is I this case that The Rwanda government policy indicates, ICT </a:t>
            </a:r>
            <a:r>
              <a:rPr lang="en-US" b="1" dirty="0" smtClean="0"/>
              <a:t>among  </a:t>
            </a:r>
            <a:r>
              <a:rPr lang="en-US" b="1" dirty="0"/>
              <a:t>only the tool that can play a big role in order to improve the development of many sectors in the country and the qualities of many services with focus in education as the milestone to development , and the following presentation show the  analysis of 6  policy documents from national to class levels </a:t>
            </a:r>
            <a:r>
              <a:rPr lang="en-US" b="1" dirty="0" smtClean="0"/>
              <a:t> that will make people  be aware of how those policies are very helpful while are implemented as supposed .</a:t>
            </a:r>
            <a:endParaRPr lang="en-US" dirty="0"/>
          </a:p>
          <a:p>
            <a:pPr marL="0" indent="0">
              <a:buNone/>
            </a:pPr>
            <a:endParaRPr lang="en-US" sz="2400" dirty="0"/>
          </a:p>
        </p:txBody>
      </p:sp>
    </p:spTree>
    <p:extLst>
      <p:ext uri="{BB962C8B-B14F-4D97-AF65-F5344CB8AC3E}">
        <p14:creationId xmlns:p14="http://schemas.microsoft.com/office/powerpoint/2010/main" val="28278196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a:t>
            </a:r>
            <a:r>
              <a:rPr lang="en-US" dirty="0" smtClean="0"/>
              <a:t>policies are  implemented  the at  </a:t>
            </a:r>
            <a:r>
              <a:rPr lang="en-US" dirty="0"/>
              <a:t>national level?</a:t>
            </a:r>
          </a:p>
        </p:txBody>
      </p:sp>
      <p:sp>
        <p:nvSpPr>
          <p:cNvPr id="3" name="Content Placeholder 2"/>
          <p:cNvSpPr>
            <a:spLocks noGrp="1"/>
          </p:cNvSpPr>
          <p:nvPr>
            <p:ph idx="1"/>
          </p:nvPr>
        </p:nvSpPr>
        <p:spPr>
          <a:xfrm>
            <a:off x="677334" y="1541417"/>
            <a:ext cx="8596668" cy="4728754"/>
          </a:xfrm>
        </p:spPr>
        <p:txBody>
          <a:bodyPr>
            <a:normAutofit/>
          </a:bodyPr>
          <a:lstStyle/>
          <a:p>
            <a:pPr marL="0" indent="0">
              <a:buNone/>
            </a:pPr>
            <a:endParaRPr lang="en-US" dirty="0" smtClean="0"/>
          </a:p>
          <a:p>
            <a:pPr lvl="0"/>
            <a:r>
              <a:rPr lang="en-US" dirty="0"/>
              <a:t>ICTs contributes in data management in various sectors   like introduction of SDMS (school data management system) and TMIS (  teacher management information system  .</a:t>
            </a:r>
          </a:p>
          <a:p>
            <a:pPr lvl="0"/>
            <a:r>
              <a:rPr lang="en-US" dirty="0"/>
              <a:t>Creating an enabling environment, mechanisms and priorities for ICT in education, Via trainings of teachers and education partners.( examples : ICT integration  in teaching and learning, ICT essentials for teachers…)</a:t>
            </a:r>
          </a:p>
          <a:p>
            <a:pPr lvl="0"/>
            <a:r>
              <a:rPr lang="en-US" dirty="0"/>
              <a:t>ICT Tools delivery in schools like </a:t>
            </a:r>
            <a:r>
              <a:rPr lang="en-US" b="1" dirty="0"/>
              <a:t>one laptop by child</a:t>
            </a:r>
            <a:r>
              <a:rPr lang="en-US" dirty="0"/>
              <a:t> in primary and secondary schools with </a:t>
            </a:r>
            <a:r>
              <a:rPr lang="en-US" b="1" dirty="0"/>
              <a:t>smart classrooms</a:t>
            </a:r>
            <a:r>
              <a:rPr lang="en-US" dirty="0"/>
              <a:t>. </a:t>
            </a:r>
            <a:endParaRPr lang="en-US" dirty="0" smtClean="0"/>
          </a:p>
          <a:p>
            <a:pPr lvl="0"/>
            <a:r>
              <a:rPr lang="en-US" dirty="0"/>
              <a:t>ICTs can help to simplify the use of regular assessments to keep track of student performance.</a:t>
            </a:r>
          </a:p>
          <a:p>
            <a:pPr lvl="0"/>
            <a:r>
              <a:rPr lang="en-GB" dirty="0"/>
              <a:t>The Rwanda national Library network; </a:t>
            </a:r>
            <a:endParaRPr lang="en-US" dirty="0"/>
          </a:p>
          <a:p>
            <a:pPr lvl="0"/>
            <a:r>
              <a:rPr lang="en-GB" dirty="0"/>
              <a:t>Development of new e-learning content</a:t>
            </a:r>
            <a:endParaRPr lang="en-US" dirty="0"/>
          </a:p>
          <a:p>
            <a:pPr lvl="0"/>
            <a:endParaRPr lang="en-US" dirty="0"/>
          </a:p>
          <a:p>
            <a:pPr marL="0" indent="0">
              <a:buNone/>
            </a:pPr>
            <a:endParaRPr lang="en-US" dirty="0"/>
          </a:p>
        </p:txBody>
      </p:sp>
    </p:spTree>
    <p:extLst>
      <p:ext uri="{BB962C8B-B14F-4D97-AF65-F5344CB8AC3E}">
        <p14:creationId xmlns:p14="http://schemas.microsoft.com/office/powerpoint/2010/main" val="23493608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policies are implemented at </a:t>
            </a:r>
            <a:r>
              <a:rPr lang="en-US" dirty="0"/>
              <a:t>a national </a:t>
            </a:r>
            <a:r>
              <a:rPr lang="en-US" dirty="0" smtClean="0"/>
              <a:t>level  </a:t>
            </a:r>
            <a:r>
              <a:rPr lang="en-US" dirty="0" smtClean="0">
                <a:solidFill>
                  <a:srgbClr val="FFC000"/>
                </a:solidFill>
              </a:rPr>
              <a:t>cont’d </a:t>
            </a:r>
            <a:endParaRPr lang="en-US" dirty="0">
              <a:solidFill>
                <a:srgbClr val="FFC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pPr lvl="0"/>
            <a:r>
              <a:rPr lang="en-US" dirty="0"/>
              <a:t> Provision of digital content   in schools that should be used to motivate students, improve conceptual understanding and retention of key topics. </a:t>
            </a:r>
          </a:p>
          <a:p>
            <a:pPr lvl="0"/>
            <a:r>
              <a:rPr lang="en-US" dirty="0"/>
              <a:t> Facilitating teachers to access ICT tools example: there is a credit of buying computers in partnership of UMWARIMU SACCO and POSITIVO.</a:t>
            </a:r>
          </a:p>
          <a:p>
            <a:pPr lvl="0"/>
            <a:r>
              <a:rPr lang="en-US" dirty="0"/>
              <a:t>ICTs is also used to strengthen teacher professional development as internet is rapid and more updated than books.</a:t>
            </a:r>
          </a:p>
          <a:p>
            <a:pPr lvl="0"/>
            <a:r>
              <a:rPr lang="en-US" dirty="0"/>
              <a:t>Multimedia interactive digital content can be used to motivate students, improve conceptual understanding and retention of key topics. </a:t>
            </a:r>
          </a:p>
          <a:p>
            <a:pPr lvl="0"/>
            <a:r>
              <a:rPr lang="en-US" dirty="0"/>
              <a:t>Development of modern, relevant content fulfilling the needs and expectations of citizens, industry, and   society in general.</a:t>
            </a:r>
          </a:p>
          <a:p>
            <a:pPr lvl="0"/>
            <a:r>
              <a:rPr lang="en-US" dirty="0"/>
              <a:t>Here technology can be used to improve the quality of teaching and learning materials through the use of digital learning resources. </a:t>
            </a:r>
          </a:p>
          <a:p>
            <a:pPr marL="0" indent="0">
              <a:buNone/>
            </a:pPr>
            <a:endParaRPr lang="en-US" dirty="0"/>
          </a:p>
        </p:txBody>
      </p:sp>
    </p:spTree>
    <p:extLst>
      <p:ext uri="{BB962C8B-B14F-4D97-AF65-F5344CB8AC3E}">
        <p14:creationId xmlns:p14="http://schemas.microsoft.com/office/powerpoint/2010/main" val="42628924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How would we implement the policies at classroom level?</a:t>
            </a:r>
            <a:r>
              <a:rPr lang="en-US" dirty="0"/>
              <a:t/>
            </a:r>
            <a:br>
              <a:rPr lang="en-US" dirty="0"/>
            </a:br>
            <a:endParaRPr lang="en-US" dirty="0"/>
          </a:p>
        </p:txBody>
      </p:sp>
      <p:sp>
        <p:nvSpPr>
          <p:cNvPr id="3" name="Content Placeholder 2"/>
          <p:cNvSpPr>
            <a:spLocks noGrp="1"/>
          </p:cNvSpPr>
          <p:nvPr>
            <p:ph idx="1"/>
          </p:nvPr>
        </p:nvSpPr>
        <p:spPr/>
        <p:txBody>
          <a:bodyPr/>
          <a:lstStyle/>
          <a:p>
            <a:pPr lvl="0">
              <a:buBlip>
                <a:blip r:embed="rId2"/>
              </a:buBlip>
            </a:pPr>
            <a:r>
              <a:rPr lang="en-US" dirty="0"/>
              <a:t>Using all availed materials in daily activities of teaching .</a:t>
            </a:r>
          </a:p>
          <a:p>
            <a:pPr lvl="0">
              <a:buBlip>
                <a:blip r:embed="rId2"/>
              </a:buBlip>
            </a:pPr>
            <a:r>
              <a:rPr lang="en-US" dirty="0"/>
              <a:t>Using computer in data saving like on google drive for security of school data and long term saving.</a:t>
            </a:r>
          </a:p>
          <a:p>
            <a:pPr lvl="0">
              <a:buBlip>
                <a:blip r:embed="rId2"/>
              </a:buBlip>
            </a:pPr>
            <a:r>
              <a:rPr lang="en-US" dirty="0"/>
              <a:t>Preparing notes and class activities using software </a:t>
            </a:r>
          </a:p>
          <a:p>
            <a:pPr lvl="0">
              <a:buBlip>
                <a:blip r:embed="rId2"/>
              </a:buBlip>
            </a:pPr>
            <a:r>
              <a:rPr lang="en-US" dirty="0"/>
              <a:t>To ensure the regular maintenance and safety of ICT provided materials in the schools </a:t>
            </a:r>
          </a:p>
          <a:p>
            <a:pPr lvl="0">
              <a:buBlip>
                <a:blip r:embed="rId2"/>
              </a:buBlip>
            </a:pPr>
            <a:r>
              <a:rPr lang="en-US" dirty="0"/>
              <a:t>Use the group online discussions an forums in order to share information and updates with others</a:t>
            </a:r>
          </a:p>
          <a:p>
            <a:pPr lvl="0">
              <a:buBlip>
                <a:blip r:embed="rId2"/>
              </a:buBlip>
            </a:pPr>
            <a:r>
              <a:rPr lang="en-US" dirty="0"/>
              <a:t>Sensitizing the use of studying software like Encarta, and online referencing </a:t>
            </a:r>
          </a:p>
          <a:p>
            <a:pPr marL="0" indent="0">
              <a:buNone/>
            </a:pPr>
            <a:endParaRPr lang="en-US" dirty="0"/>
          </a:p>
        </p:txBody>
      </p:sp>
    </p:spTree>
    <p:extLst>
      <p:ext uri="{BB962C8B-B14F-4D97-AF65-F5344CB8AC3E}">
        <p14:creationId xmlns:p14="http://schemas.microsoft.com/office/powerpoint/2010/main" val="3593811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Barriers / challenges faced in implementing ICT 	policies .</a:t>
            </a:r>
            <a:endParaRPr lang="en-US" dirty="0"/>
          </a:p>
        </p:txBody>
      </p:sp>
      <p:sp>
        <p:nvSpPr>
          <p:cNvPr id="3" name="Content Placeholder 2"/>
          <p:cNvSpPr>
            <a:spLocks noGrp="1"/>
          </p:cNvSpPr>
          <p:nvPr>
            <p:ph idx="1"/>
          </p:nvPr>
        </p:nvSpPr>
        <p:spPr/>
        <p:txBody>
          <a:bodyPr/>
          <a:lstStyle/>
          <a:p>
            <a:pPr lvl="0"/>
            <a:r>
              <a:rPr lang="en-US" dirty="0"/>
              <a:t>Low internet signal </a:t>
            </a:r>
            <a:r>
              <a:rPr lang="en-US" dirty="0" smtClean="0"/>
              <a:t> in many areas</a:t>
            </a:r>
            <a:endParaRPr lang="en-US" dirty="0"/>
          </a:p>
          <a:p>
            <a:pPr lvl="0"/>
            <a:r>
              <a:rPr lang="en-US" dirty="0"/>
              <a:t>Insufficiency of materials (example 1 projector per 20  classes </a:t>
            </a:r>
            <a:r>
              <a:rPr lang="en-US" dirty="0" smtClean="0"/>
              <a:t>, computer lab may be needed by many teachers at the same time …)</a:t>
            </a:r>
            <a:endParaRPr lang="en-US" dirty="0"/>
          </a:p>
          <a:p>
            <a:pPr lvl="0"/>
            <a:r>
              <a:rPr lang="en-US" dirty="0"/>
              <a:t>Low awareness of some teachers   about ICT use in teaching and learning </a:t>
            </a:r>
          </a:p>
          <a:p>
            <a:pPr lvl="0"/>
            <a:r>
              <a:rPr lang="en-US" dirty="0"/>
              <a:t>Insufficiency of ICT trained facilitators </a:t>
            </a:r>
          </a:p>
          <a:p>
            <a:pPr lvl="0"/>
            <a:r>
              <a:rPr lang="en-US" dirty="0"/>
              <a:t>Lack of electricity in may areas</a:t>
            </a:r>
            <a:r>
              <a:rPr lang="en-US" dirty="0" smtClean="0"/>
              <a:t>.</a:t>
            </a:r>
          </a:p>
          <a:p>
            <a:r>
              <a:rPr lang="en-US" dirty="0"/>
              <a:t>High cost of maintenance </a:t>
            </a:r>
            <a:r>
              <a:rPr lang="en-US" dirty="0" smtClean="0"/>
              <a:t>, </a:t>
            </a:r>
            <a:r>
              <a:rPr lang="en-US" dirty="0"/>
              <a:t>example the collapse computer may be stored due to lack of money  for repair</a:t>
            </a:r>
          </a:p>
          <a:p>
            <a:pPr lvl="0"/>
            <a:r>
              <a:rPr lang="en-US" dirty="0" smtClean="0"/>
              <a:t> </a:t>
            </a:r>
            <a:r>
              <a:rPr lang="en-US" dirty="0"/>
              <a:t>L</a:t>
            </a:r>
            <a:r>
              <a:rPr lang="en-US" dirty="0" smtClean="0"/>
              <a:t>ack of regular  facilitator because in many schools works voluntarily and sometimes hinder people to access computers as they want </a:t>
            </a:r>
            <a:endParaRPr lang="en-US" dirty="0"/>
          </a:p>
          <a:p>
            <a:endParaRPr lang="en-US" dirty="0"/>
          </a:p>
        </p:txBody>
      </p:sp>
    </p:spTree>
    <p:extLst>
      <p:ext uri="{BB962C8B-B14F-4D97-AF65-F5344CB8AC3E}">
        <p14:creationId xmlns:p14="http://schemas.microsoft.com/office/powerpoint/2010/main" val="3007498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a:t>
            </a:r>
          </a:p>
        </p:txBody>
      </p:sp>
      <p:sp>
        <p:nvSpPr>
          <p:cNvPr id="3" name="Content Placeholder 2"/>
          <p:cNvSpPr>
            <a:spLocks noGrp="1"/>
          </p:cNvSpPr>
          <p:nvPr>
            <p:ph idx="1"/>
          </p:nvPr>
        </p:nvSpPr>
        <p:spPr>
          <a:xfrm>
            <a:off x="677334" y="1645921"/>
            <a:ext cx="8596668" cy="4395442"/>
          </a:xfrm>
        </p:spPr>
        <p:txBody>
          <a:bodyPr/>
          <a:lstStyle/>
          <a:p>
            <a:pPr marL="0" indent="0">
              <a:buNone/>
            </a:pPr>
            <a:r>
              <a:rPr lang="en-US"/>
              <a:t> </a:t>
            </a:r>
            <a:r>
              <a:rPr lang="en-US" sz="2400" smtClean="0"/>
              <a:t>Government</a:t>
            </a:r>
            <a:r>
              <a:rPr lang="en-US" sz="2400" smtClean="0"/>
              <a:t> </a:t>
            </a:r>
            <a:r>
              <a:rPr lang="en-US" sz="2400" dirty="0" smtClean="0"/>
              <a:t>Strengthened </a:t>
            </a:r>
            <a:r>
              <a:rPr lang="en-US" sz="2400" dirty="0"/>
              <a:t>the effort ICT In education and now Rwanda is among ICT education model in Africa, and all proposed policies are good to make ICT use in daily life of Rwanda and it is among the milestone to develop   the economy and education in general. Through the provided materials and organized training, it is the good beginning and step forward. may all teachers and education partners should all fulfill all their attributions. after all this, the education sector will be opened to the world and Rwanda will have the competent school levers who are competent internationally.</a:t>
            </a:r>
          </a:p>
          <a:p>
            <a:endParaRPr lang="en-US" dirty="0"/>
          </a:p>
        </p:txBody>
      </p:sp>
    </p:spTree>
    <p:extLst>
      <p:ext uri="{BB962C8B-B14F-4D97-AF65-F5344CB8AC3E}">
        <p14:creationId xmlns:p14="http://schemas.microsoft.com/office/powerpoint/2010/main" val="155966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 </a:t>
            </a:r>
            <a:endParaRPr lang="en-US" dirty="0"/>
          </a:p>
        </p:txBody>
      </p:sp>
      <p:sp>
        <p:nvSpPr>
          <p:cNvPr id="3" name="Content Placeholder 2"/>
          <p:cNvSpPr>
            <a:spLocks noGrp="1"/>
          </p:cNvSpPr>
          <p:nvPr>
            <p:ph idx="1"/>
          </p:nvPr>
        </p:nvSpPr>
        <p:spPr/>
        <p:txBody>
          <a:bodyPr/>
          <a:lstStyle/>
          <a:p>
            <a:r>
              <a:rPr lang="en-US" dirty="0"/>
              <a:t>The government of Rwanda did all the best to develop ICT, and the taken step forward is highly inconsiderable. I recommend all people who got chance to be given computers and others ICT tools   to use them in teaching and learning, it will be the way to achieve the goals of ICT policies in education. </a:t>
            </a:r>
          </a:p>
          <a:p>
            <a:r>
              <a:rPr lang="en-US" dirty="0"/>
              <a:t>The government should also avail some basic infrastructures like electricity in some areas in order to facilitate people to access the ICT use in education, fixing  ICT streamlined policies  that will be achieved in specific time and do the regular evaluation of those policies’ implementation .  </a:t>
            </a:r>
          </a:p>
          <a:p>
            <a:r>
              <a:rPr lang="en-US" dirty="0" smtClean="0"/>
              <a:t>Organize the awareness  campaigns  to make parents and teachers  to be aware of the role f technology in daily .</a:t>
            </a:r>
          </a:p>
          <a:p>
            <a:r>
              <a:rPr lang="en-US" dirty="0" smtClean="0"/>
              <a:t>Reduction or abolition of taxes   to the ICT tools in order  to motivate people to buy those tools.</a:t>
            </a:r>
            <a:endParaRPr lang="en-US" dirty="0"/>
          </a:p>
        </p:txBody>
      </p:sp>
    </p:spTree>
    <p:extLst>
      <p:ext uri="{BB962C8B-B14F-4D97-AF65-F5344CB8AC3E}">
        <p14:creationId xmlns:p14="http://schemas.microsoft.com/office/powerpoint/2010/main" val="3388653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End .</a:t>
            </a:r>
            <a:endParaRPr lang="en-US" dirty="0"/>
          </a:p>
        </p:txBody>
      </p:sp>
      <p:sp>
        <p:nvSpPr>
          <p:cNvPr id="3" name="Content Placeholder 2"/>
          <p:cNvSpPr>
            <a:spLocks noGrp="1"/>
          </p:cNvSpPr>
          <p:nvPr>
            <p:ph idx="1"/>
          </p:nvPr>
        </p:nvSpPr>
        <p:spPr>
          <a:xfrm>
            <a:off x="1267096" y="2160589"/>
            <a:ext cx="6557555" cy="3670663"/>
          </a:xfrm>
        </p:spPr>
        <p:txBody>
          <a:bodyPr/>
          <a:lstStyle/>
          <a:p>
            <a:pPr marL="0" indent="0">
              <a:buNone/>
            </a:pPr>
            <a:endParaRPr lang="en-US" dirty="0"/>
          </a:p>
        </p:txBody>
      </p:sp>
      <p:pic>
        <p:nvPicPr>
          <p:cNvPr id="4" name="Picture 3"/>
          <p:cNvPicPr>
            <a:picLocks noChangeAspect="1"/>
          </p:cNvPicPr>
          <p:nvPr/>
        </p:nvPicPr>
        <p:blipFill>
          <a:blip r:embed="rId2"/>
          <a:stretch>
            <a:fillRect/>
          </a:stretch>
        </p:blipFill>
        <p:spPr>
          <a:xfrm>
            <a:off x="1267096" y="2160589"/>
            <a:ext cx="6557555" cy="3670663"/>
          </a:xfrm>
          <a:prstGeom prst="rect">
            <a:avLst/>
          </a:prstGeom>
        </p:spPr>
      </p:pic>
    </p:spTree>
    <p:extLst>
      <p:ext uri="{BB962C8B-B14F-4D97-AF65-F5344CB8AC3E}">
        <p14:creationId xmlns:p14="http://schemas.microsoft.com/office/powerpoint/2010/main" val="26243277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Ion Boardroom</Template>
  <TotalTime>380</TotalTime>
  <Words>844</Words>
  <Application>Microsoft Office PowerPoint</Application>
  <PresentationFormat>Widescreen</PresentationFormat>
  <Paragraphs>43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Times New Roman</vt:lpstr>
      <vt:lpstr>Trebuchet MS</vt:lpstr>
      <vt:lpstr>Wingdings 3</vt:lpstr>
      <vt:lpstr>Facet</vt:lpstr>
      <vt:lpstr>ICT AND POLICIES Analysis of policy documents and prosed  implementation  from national to classroom level                                                           </vt:lpstr>
      <vt:lpstr>Introduction </vt:lpstr>
      <vt:lpstr>How policies are  implemented  the at  national level?</vt:lpstr>
      <vt:lpstr>How policies are implemented at a national level  cont’d </vt:lpstr>
      <vt:lpstr>How would we implement the policies at classroom level? </vt:lpstr>
      <vt:lpstr>Barriers / challenges faced in implementing ICT  policies .</vt:lpstr>
      <vt:lpstr>Conclusion </vt:lpstr>
      <vt:lpstr>Recommendations </vt:lpstr>
      <vt:lpstr>End .</vt:lpstr>
    </vt:vector>
  </TitlesOfParts>
  <Company>Rwanda MINEDUC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Teacher</dc:creator>
  <cp:lastModifiedBy>Teacher</cp:lastModifiedBy>
  <cp:revision>24</cp:revision>
  <dcterms:created xsi:type="dcterms:W3CDTF">2017-12-20T06:30:35Z</dcterms:created>
  <dcterms:modified xsi:type="dcterms:W3CDTF">2017-12-23T12:13:17Z</dcterms:modified>
</cp:coreProperties>
</file>