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59" r:id="rId5"/>
    <p:sldId id="264" r:id="rId6"/>
    <p:sldId id="266" r:id="rId7"/>
    <p:sldId id="267" r:id="rId8"/>
    <p:sldId id="269" r:id="rId9"/>
    <p:sldId id="271" r:id="rId10"/>
    <p:sldId id="273" r:id="rId11"/>
    <p:sldId id="275" r:id="rId12"/>
    <p:sldId id="27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27600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2386013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34177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3754221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70958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1502793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1089296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4071794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3175249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854885C-FE25-4C6E-BC34-9AB14E3F6895}"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2736865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854885C-FE25-4C6E-BC34-9AB14E3F6895}" type="datetimeFigureOut">
              <a:rPr lang="en-US" smtClean="0"/>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3875401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54885C-FE25-4C6E-BC34-9AB14E3F6895}" type="datetimeFigureOut">
              <a:rPr lang="en-US" smtClean="0"/>
              <a:t>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765445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54885C-FE25-4C6E-BC34-9AB14E3F6895}" type="datetimeFigureOut">
              <a:rPr lang="en-US" smtClean="0"/>
              <a:t>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691378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54885C-FE25-4C6E-BC34-9AB14E3F6895}" type="datetimeFigureOut">
              <a:rPr lang="en-US" smtClean="0"/>
              <a:t>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957969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854885C-FE25-4C6E-BC34-9AB14E3F6895}" type="datetimeFigureOut">
              <a:rPr lang="en-US" smtClean="0"/>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1682039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854885C-FE25-4C6E-BC34-9AB14E3F6895}" type="datetimeFigureOut">
              <a:rPr lang="en-US" smtClean="0"/>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7BE940-5089-4404-8165-6D0729778486}" type="slidenum">
              <a:rPr lang="en-US" smtClean="0"/>
              <a:t>‹#›</a:t>
            </a:fld>
            <a:endParaRPr lang="en-US"/>
          </a:p>
        </p:txBody>
      </p:sp>
    </p:spTree>
    <p:extLst>
      <p:ext uri="{BB962C8B-B14F-4D97-AF65-F5344CB8AC3E}">
        <p14:creationId xmlns:p14="http://schemas.microsoft.com/office/powerpoint/2010/main" val="2448908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854885C-FE25-4C6E-BC34-9AB14E3F6895}" type="datetimeFigureOut">
              <a:rPr lang="en-US" smtClean="0"/>
              <a:t>1/5/2018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B7BE940-5089-4404-8165-6D0729778486}" type="slidenum">
              <a:rPr lang="en-US" smtClean="0"/>
              <a:t>‹#›</a:t>
            </a:fld>
            <a:endParaRPr lang="en-US"/>
          </a:p>
        </p:txBody>
      </p:sp>
    </p:spTree>
    <p:extLst>
      <p:ext uri="{BB962C8B-B14F-4D97-AF65-F5344CB8AC3E}">
        <p14:creationId xmlns:p14="http://schemas.microsoft.com/office/powerpoint/2010/main" val="14468689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UNIT 8:</a:t>
            </a:r>
            <a:br>
              <a:rPr lang="en-US" dirty="0" smtClean="0"/>
            </a:br>
            <a:r>
              <a:rPr lang="en-US" dirty="0"/>
              <a:t>ICT &amp; </a:t>
            </a:r>
            <a:r>
              <a:rPr lang="en-US" dirty="0">
                <a:ln>
                  <a:solidFill>
                    <a:schemeClr val="tx2"/>
                  </a:solidFill>
                </a:ln>
              </a:rPr>
              <a:t>POLICY</a:t>
            </a:r>
            <a:endParaRPr lang="en-US" dirty="0"/>
          </a:p>
        </p:txBody>
      </p:sp>
      <p:sp>
        <p:nvSpPr>
          <p:cNvPr id="3" name="Subtitle 2"/>
          <p:cNvSpPr>
            <a:spLocks noGrp="1"/>
          </p:cNvSpPr>
          <p:nvPr>
            <p:ph type="subTitle" idx="1"/>
          </p:nvPr>
        </p:nvSpPr>
        <p:spPr/>
        <p:txBody>
          <a:bodyPr>
            <a:normAutofit fontScale="77500" lnSpcReduction="20000"/>
          </a:bodyPr>
          <a:lstStyle/>
          <a:p>
            <a:r>
              <a:rPr lang="en-US" sz="4400" b="1" dirty="0" smtClean="0"/>
              <a:t>BY </a:t>
            </a:r>
          </a:p>
          <a:p>
            <a:r>
              <a:rPr lang="en-US" sz="4400" b="1" dirty="0" smtClean="0"/>
              <a:t>Celestin NTUZIBAGIRWE</a:t>
            </a:r>
            <a:endParaRPr lang="en-US" sz="4400" b="1" dirty="0"/>
          </a:p>
        </p:txBody>
      </p:sp>
    </p:spTree>
    <p:extLst>
      <p:ext uri="{BB962C8B-B14F-4D97-AF65-F5344CB8AC3E}">
        <p14:creationId xmlns:p14="http://schemas.microsoft.com/office/powerpoint/2010/main" val="3551310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399" y="204651"/>
            <a:ext cx="8596668" cy="1320800"/>
          </a:xfr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txBody>
          <a:bodyPr>
            <a:normAutofit fontScale="90000"/>
          </a:bodyPr>
          <a:lstStyle/>
          <a:p>
            <a:r>
              <a:rPr lang="en-US" b="1" dirty="0" smtClean="0"/>
              <a:t>                     </a:t>
            </a:r>
            <a:r>
              <a:rPr lang="en-US" sz="4000" b="1" dirty="0" smtClean="0"/>
              <a:t>continued</a:t>
            </a:r>
            <a:br>
              <a:rPr lang="en-US" sz="4000" b="1" dirty="0" smtClean="0"/>
            </a:br>
            <a:r>
              <a:rPr lang="en-US" sz="4000" b="1" dirty="0" smtClean="0"/>
              <a:t>ICT </a:t>
            </a:r>
            <a:r>
              <a:rPr lang="en-US" sz="4000" b="1" dirty="0" smtClean="0"/>
              <a:t>tools and services in learning to enhance </a:t>
            </a:r>
            <a:r>
              <a:rPr lang="en-US" sz="4000" b="1" dirty="0" smtClean="0"/>
              <a:t>teaching.</a:t>
            </a:r>
            <a:endParaRPr lang="en-US" sz="4000" b="1" dirty="0"/>
          </a:p>
        </p:txBody>
      </p:sp>
      <p:sp>
        <p:nvSpPr>
          <p:cNvPr id="3" name="Content Placeholder 2"/>
          <p:cNvSpPr>
            <a:spLocks noGrp="1"/>
          </p:cNvSpPr>
          <p:nvPr>
            <p:ph idx="1"/>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a:bodyPr>
          <a:lstStyle/>
          <a:p>
            <a:pPr marL="0" indent="0">
              <a:buNone/>
            </a:pPr>
            <a:r>
              <a:rPr lang="en-US" b="1" dirty="0"/>
              <a:t>1</a:t>
            </a:r>
            <a:r>
              <a:rPr lang="en-US" b="1" dirty="0" smtClean="0"/>
              <a:t>. </a:t>
            </a:r>
            <a:r>
              <a:rPr lang="en-US" b="1" dirty="0" smtClean="0"/>
              <a:t>Internet</a:t>
            </a:r>
          </a:p>
          <a:p>
            <a:pPr marL="0" indent="0">
              <a:buNone/>
            </a:pPr>
            <a:r>
              <a:rPr lang="en-US" dirty="0" smtClean="0"/>
              <a:t>So using this technology</a:t>
            </a:r>
            <a:r>
              <a:rPr lang="en-US" dirty="0" smtClean="0"/>
              <a:t> brings brand new ways to teach and learn digitally, to navigate educational resources and share content with peers.</a:t>
            </a:r>
          </a:p>
          <a:p>
            <a:pPr marL="0" indent="0">
              <a:buNone/>
            </a:pPr>
            <a:r>
              <a:rPr lang="en-US" b="1" dirty="0" smtClean="0"/>
              <a:t>2. Mobile devices</a:t>
            </a:r>
          </a:p>
          <a:p>
            <a:pPr marL="0" indent="0">
              <a:buNone/>
            </a:pPr>
            <a:r>
              <a:rPr lang="en-US" dirty="0" smtClean="0"/>
              <a:t>These are</a:t>
            </a:r>
            <a:r>
              <a:rPr lang="en-US" dirty="0" smtClean="0"/>
              <a:t> one of the portable ICT devices such as laptops m tablets mobile phones. These are important traditionally models of teaching and learning used by the teachers.</a:t>
            </a:r>
          </a:p>
          <a:p>
            <a:pPr marL="0" indent="0">
              <a:buNone/>
            </a:pPr>
            <a:r>
              <a:rPr lang="en-US" b="1" dirty="0" smtClean="0"/>
              <a:t>3. Computers with accessories</a:t>
            </a:r>
          </a:p>
          <a:p>
            <a:pPr marL="0" indent="0">
              <a:buNone/>
            </a:pPr>
            <a:r>
              <a:rPr lang="en-US" dirty="0" smtClean="0"/>
              <a:t>A </a:t>
            </a:r>
            <a:r>
              <a:rPr lang="en-US" b="1" dirty="0" smtClean="0"/>
              <a:t>PC</a:t>
            </a:r>
            <a:r>
              <a:rPr lang="en-US" dirty="0" smtClean="0"/>
              <a:t> (personal computer) are not easily movable from class to class and require an uninterruptible electrical power supply for computers to work. </a:t>
            </a:r>
            <a:r>
              <a:rPr lang="en-US" dirty="0" smtClean="0"/>
              <a:t>SO PC has</a:t>
            </a:r>
            <a:r>
              <a:rPr lang="en-US" dirty="0" smtClean="0"/>
              <a:t> different accessories such as mouse, keyboard, printer, external speakers.</a:t>
            </a:r>
            <a:endParaRPr lang="en-US" dirty="0"/>
          </a:p>
        </p:txBody>
      </p:sp>
    </p:spTree>
    <p:extLst>
      <p:ext uri="{BB962C8B-B14F-4D97-AF65-F5344CB8AC3E}">
        <p14:creationId xmlns:p14="http://schemas.microsoft.com/office/powerpoint/2010/main" val="666398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87383"/>
            <a:ext cx="8596668" cy="1894113"/>
          </a:xfrm>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txBody>
          <a:bodyPr>
            <a:normAutofit fontScale="90000"/>
          </a:bodyPr>
          <a:lstStyle/>
          <a:p>
            <a:r>
              <a:rPr lang="en-US" b="1" dirty="0" smtClean="0"/>
              <a:t/>
            </a:r>
            <a:br>
              <a:rPr lang="en-US" b="1" dirty="0" smtClean="0"/>
            </a:br>
            <a:r>
              <a:rPr lang="en-US" b="1" dirty="0" smtClean="0"/>
              <a:t>The </a:t>
            </a:r>
            <a:r>
              <a:rPr lang="en-US" b="1" dirty="0" smtClean="0"/>
              <a:t>key issues and challenges in implementing ICT in teaching and </a:t>
            </a:r>
            <a:r>
              <a:rPr lang="en-US" b="1" dirty="0" smtClean="0"/>
              <a:t>learning:</a:t>
            </a:r>
            <a:br>
              <a:rPr lang="en-US" b="1" dirty="0" smtClean="0"/>
            </a:br>
            <a:endParaRPr lang="en-US" b="1" dirty="0"/>
          </a:p>
        </p:txBody>
      </p:sp>
      <p:sp>
        <p:nvSpPr>
          <p:cNvPr id="3" name="Content Placeholder 2"/>
          <p:cNvSpPr>
            <a:spLocks noGrp="1"/>
          </p:cNvSpPr>
          <p:nvPr>
            <p:ph idx="1"/>
          </p:nvPr>
        </p:nvSpPr>
        <p:spPr>
          <a:xfrm>
            <a:off x="838200" y="1825624"/>
            <a:ext cx="10515600" cy="5032375"/>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a:bodyPr>
          <a:lstStyle/>
          <a:p>
            <a:pPr marL="514350" indent="-514350">
              <a:buFont typeface="+mj-lt"/>
              <a:buAutoNum type="arabicPeriod"/>
            </a:pPr>
            <a:r>
              <a:rPr lang="en-US" dirty="0" smtClean="0"/>
              <a:t>Need of appropriate classroom setup</a:t>
            </a:r>
          </a:p>
          <a:p>
            <a:pPr marL="514350" indent="-514350">
              <a:buFont typeface="+mj-lt"/>
              <a:buAutoNum type="arabicPeriod"/>
            </a:pPr>
            <a:r>
              <a:rPr lang="en-US" dirty="0" smtClean="0"/>
              <a:t>Lack of administration support</a:t>
            </a:r>
          </a:p>
          <a:p>
            <a:pPr marL="514350" indent="-514350">
              <a:buFont typeface="+mj-lt"/>
              <a:buAutoNum type="arabicPeriod"/>
            </a:pPr>
            <a:r>
              <a:rPr lang="en-US" dirty="0" smtClean="0"/>
              <a:t>Lack </a:t>
            </a:r>
            <a:r>
              <a:rPr lang="en-US" dirty="0" smtClean="0"/>
              <a:t>of technical </a:t>
            </a:r>
            <a:r>
              <a:rPr lang="en-US" dirty="0" smtClean="0"/>
              <a:t>support</a:t>
            </a:r>
          </a:p>
          <a:p>
            <a:pPr marL="514350" indent="-514350">
              <a:buFont typeface="+mj-lt"/>
              <a:buAutoNum type="arabicPeriod"/>
            </a:pPr>
            <a:r>
              <a:rPr lang="en-US" dirty="0" smtClean="0"/>
              <a:t>Need </a:t>
            </a:r>
            <a:r>
              <a:rPr lang="en-US" dirty="0" smtClean="0"/>
              <a:t>of enough infrastructure (devices (adequate software and hardware), internet connectivity, stable electricity</a:t>
            </a:r>
            <a:r>
              <a:rPr lang="en-US" dirty="0" smtClean="0"/>
              <a:t>). </a:t>
            </a:r>
          </a:p>
          <a:p>
            <a:pPr marL="514350" indent="-514350">
              <a:buFont typeface="+mj-lt"/>
              <a:buAutoNum type="arabicPeriod"/>
            </a:pPr>
            <a:r>
              <a:rPr lang="en-US" dirty="0" smtClean="0"/>
              <a:t>Need of teachers with understanding for the new pedagogy and the importance of ICT in education.</a:t>
            </a:r>
          </a:p>
          <a:p>
            <a:pPr marL="514350" indent="-514350">
              <a:buFont typeface="+mj-lt"/>
              <a:buAutoNum type="arabicPeriod"/>
            </a:pPr>
            <a:r>
              <a:rPr lang="en-US" dirty="0" smtClean="0"/>
              <a:t>Need </a:t>
            </a:r>
            <a:r>
              <a:rPr lang="en-US" dirty="0" smtClean="0"/>
              <a:t>of subject related digital </a:t>
            </a:r>
            <a:r>
              <a:rPr lang="en-US" dirty="0" smtClean="0"/>
              <a:t>content.</a:t>
            </a:r>
          </a:p>
          <a:p>
            <a:pPr marL="514350" indent="-514350">
              <a:buFont typeface="+mj-lt"/>
              <a:buAutoNum type="arabicPeriod"/>
            </a:pPr>
            <a:r>
              <a:rPr lang="en-US" dirty="0" smtClean="0"/>
              <a:t>Need </a:t>
            </a:r>
            <a:r>
              <a:rPr lang="en-US" dirty="0" smtClean="0"/>
              <a:t>of appropriate skills of both teachers and students (ICT skills and confidence</a:t>
            </a:r>
            <a:r>
              <a:rPr lang="en-US" dirty="0" smtClean="0"/>
              <a:t>).</a:t>
            </a:r>
          </a:p>
          <a:p>
            <a:pPr marL="0" indent="0">
              <a:buNone/>
            </a:pPr>
            <a:endParaRPr lang="en-US" dirty="0"/>
          </a:p>
        </p:txBody>
      </p:sp>
    </p:spTree>
    <p:extLst>
      <p:ext uri="{BB962C8B-B14F-4D97-AF65-F5344CB8AC3E}">
        <p14:creationId xmlns:p14="http://schemas.microsoft.com/office/powerpoint/2010/main" val="12840257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r>
              <a:rPr lang="en-US" dirty="0" smtClean="0"/>
              <a:t>                       END!!!!!!!</a:t>
            </a:r>
            <a:endParaRPr lang="en-US" dirty="0"/>
          </a:p>
        </p:txBody>
      </p:sp>
    </p:spTree>
    <p:extLst>
      <p:ext uri="{BB962C8B-B14F-4D97-AF65-F5344CB8AC3E}">
        <p14:creationId xmlns:p14="http://schemas.microsoft.com/office/powerpoint/2010/main" val="1334568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525"/>
            <a:ext cx="10515600" cy="1325563"/>
          </a:xfr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p:spPr>
        <p:txBody>
          <a:bodyPr/>
          <a:lstStyle/>
          <a:p>
            <a:r>
              <a:rPr lang="en-US" b="1" dirty="0" smtClean="0"/>
              <a:t>National policies related to ICT in Education.</a:t>
            </a:r>
            <a:endParaRPr lang="en-US" b="1" dirty="0"/>
          </a:p>
        </p:txBody>
      </p:sp>
      <p:sp>
        <p:nvSpPr>
          <p:cNvPr id="3" name="Content Placeholder 2"/>
          <p:cNvSpPr>
            <a:spLocks noGrp="1"/>
          </p:cNvSpPr>
          <p:nvPr>
            <p:ph idx="1"/>
          </p:nvPr>
        </p:nvSpPr>
        <p:spPr>
          <a:xfrm>
            <a:off x="838200" y="1337990"/>
            <a:ext cx="10515600" cy="5271816"/>
          </a:xfrm>
        </p:spPr>
        <p:txBody>
          <a:bodyPr>
            <a:normAutofit fontScale="32500" lnSpcReduction="20000"/>
          </a:bodyPr>
          <a:lstStyle/>
          <a:p>
            <a:pPr marL="0" indent="0">
              <a:lnSpc>
                <a:spcPct val="120000"/>
              </a:lnSpc>
              <a:buNone/>
            </a:pPr>
            <a:r>
              <a:rPr lang="en-US" sz="8600" dirty="0" smtClean="0"/>
              <a:t>We have the following number</a:t>
            </a:r>
            <a:r>
              <a:rPr lang="en-US" sz="8600" dirty="0" smtClean="0"/>
              <a:t> </a:t>
            </a:r>
            <a:r>
              <a:rPr lang="en-US" sz="8600" dirty="0" smtClean="0"/>
              <a:t>of national policies that support and </a:t>
            </a:r>
            <a:r>
              <a:rPr lang="en-US" sz="8600" dirty="0" smtClean="0"/>
              <a:t>guide the</a:t>
            </a:r>
            <a:r>
              <a:rPr lang="en-US" sz="8600" dirty="0" smtClean="0"/>
              <a:t> </a:t>
            </a:r>
            <a:r>
              <a:rPr lang="en-US" sz="8600" dirty="0" smtClean="0"/>
              <a:t>use of ICT in teaching and learning </a:t>
            </a:r>
            <a:r>
              <a:rPr lang="en-US" sz="8600" dirty="0" smtClean="0"/>
              <a:t>for</a:t>
            </a:r>
            <a:r>
              <a:rPr lang="en-US" sz="8600" dirty="0" smtClean="0"/>
              <a:t> </a:t>
            </a:r>
            <a:r>
              <a:rPr lang="en-US" sz="8600" dirty="0" smtClean="0"/>
              <a:t>education </a:t>
            </a:r>
            <a:r>
              <a:rPr lang="en-US" sz="8600" dirty="0" smtClean="0"/>
              <a:t>quality. So the national </a:t>
            </a:r>
            <a:r>
              <a:rPr lang="en-US" sz="8600" dirty="0" smtClean="0"/>
              <a:t>policies that support the use of ICT in teaching and learning </a:t>
            </a:r>
            <a:r>
              <a:rPr lang="en-US" sz="8600" dirty="0" smtClean="0"/>
              <a:t>for quality education are the following:</a:t>
            </a:r>
            <a:endParaRPr lang="en-US" sz="8600" dirty="0" smtClean="0"/>
          </a:p>
          <a:p>
            <a:pPr marL="514350" indent="-514350">
              <a:lnSpc>
                <a:spcPct val="120000"/>
              </a:lnSpc>
              <a:buAutoNum type="arabicPeriod"/>
            </a:pPr>
            <a:r>
              <a:rPr lang="en-US" sz="7000" b="1" dirty="0" smtClean="0"/>
              <a:t>Vision 2020</a:t>
            </a:r>
          </a:p>
          <a:p>
            <a:pPr marL="0" indent="0">
              <a:lnSpc>
                <a:spcPct val="120000"/>
              </a:lnSpc>
              <a:buNone/>
            </a:pPr>
            <a:r>
              <a:rPr lang="en-US" sz="7000" dirty="0" smtClean="0"/>
              <a:t>Vision 2020 is Rwanda’s long-term development plan that seeks to fundamentally transform Rwanda into a middle-income country by 2020. It sets out ambitious plans to create an internationally competitive dynamic economy supported by a productive, skilled workforce</a:t>
            </a:r>
            <a:r>
              <a:rPr lang="en-US" sz="7000" dirty="0" smtClean="0"/>
              <a:t>.. </a:t>
            </a:r>
            <a:r>
              <a:rPr lang="en-US" sz="7000" dirty="0" smtClean="0"/>
              <a:t>To achieve </a:t>
            </a:r>
            <a:r>
              <a:rPr lang="en-US" sz="7000" dirty="0" smtClean="0"/>
              <a:t>the </a:t>
            </a:r>
            <a:r>
              <a:rPr lang="en-US" sz="7000" dirty="0" smtClean="0"/>
              <a:t>goals, the Rwandan people must be proved opportunities to develop knowledge, skills and attitudes to compete </a:t>
            </a:r>
            <a:r>
              <a:rPr lang="en-US" sz="7000" dirty="0" smtClean="0"/>
              <a:t> </a:t>
            </a:r>
            <a:r>
              <a:rPr lang="en-US" sz="7000" dirty="0" smtClean="0"/>
              <a:t>the labor market and contribute to the social and political life of their country.</a:t>
            </a:r>
          </a:p>
          <a:p>
            <a:pPr marL="0" indent="0">
              <a:lnSpc>
                <a:spcPct val="120000"/>
              </a:lnSpc>
              <a:buNone/>
            </a:pPr>
            <a:endParaRPr lang="en-US" sz="7000" dirty="0"/>
          </a:p>
        </p:txBody>
      </p:sp>
    </p:spTree>
    <p:extLst>
      <p:ext uri="{BB962C8B-B14F-4D97-AF65-F5344CB8AC3E}">
        <p14:creationId xmlns:p14="http://schemas.microsoft.com/office/powerpoint/2010/main" val="39377663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txBody>
          <a:bodyPr>
            <a:normAutofit fontScale="90000"/>
          </a:bodyPr>
          <a:lstStyle/>
          <a:p>
            <a:r>
              <a:rPr lang="en-US" b="1" dirty="0" smtClean="0"/>
              <a:t>                     continued</a:t>
            </a:r>
            <a:br>
              <a:rPr lang="en-US" b="1" dirty="0" smtClean="0"/>
            </a:br>
            <a:r>
              <a:rPr lang="en-US" b="1" dirty="0" smtClean="0"/>
              <a:t>National </a:t>
            </a:r>
            <a:r>
              <a:rPr lang="en-US" b="1" dirty="0" smtClean="0"/>
              <a:t>policies related to ICT in </a:t>
            </a:r>
            <a:r>
              <a:rPr lang="en-US" b="1" dirty="0" smtClean="0"/>
              <a:t>Education</a:t>
            </a:r>
            <a:endParaRPr lang="en-US" b="1" dirty="0"/>
          </a:p>
        </p:txBody>
      </p:sp>
      <p:sp>
        <p:nvSpPr>
          <p:cNvPr id="3" name="Content Placeholder 2"/>
          <p:cNvSpPr>
            <a:spLocks noGrp="1"/>
          </p:cNvSpPr>
          <p:nvPr>
            <p:ph idx="1"/>
          </p:nvPr>
        </p:nvSpPr>
        <p:spPr>
          <a:xfrm>
            <a:off x="828675" y="1825625"/>
            <a:ext cx="10515600" cy="4851400"/>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a:bodyPr>
          <a:lstStyle/>
          <a:p>
            <a:pPr marL="0" indent="0">
              <a:buNone/>
            </a:pPr>
            <a:r>
              <a:rPr lang="en-US" b="1" dirty="0" smtClean="0"/>
              <a:t> </a:t>
            </a:r>
            <a:r>
              <a:rPr lang="en-US" b="1" dirty="0"/>
              <a:t>2. EDPRS 2</a:t>
            </a:r>
            <a:endParaRPr lang="en-US" dirty="0" smtClean="0"/>
          </a:p>
          <a:p>
            <a:pPr marL="0" indent="0">
              <a:buNone/>
            </a:pPr>
            <a:r>
              <a:rPr lang="en-US" dirty="0" smtClean="0"/>
              <a:t>It stipulates that ICT solutions will be used to improve service delivery and also that ICT is considered as an important aspect in developing the knowledge based economy .The </a:t>
            </a:r>
            <a:r>
              <a:rPr lang="en-US" dirty="0" smtClean="0"/>
              <a:t>Education Sector Strategic Plan (ESSP) outlines how the education sector will strive to achieve this mission over the next 5 years</a:t>
            </a:r>
            <a:r>
              <a:rPr lang="en-US" dirty="0" smtClean="0"/>
              <a:t>. The EDPRS2 will put an emphasis on building ICT professional skills and leverage ICT in Education to accelerate skills development .when </a:t>
            </a:r>
            <a:r>
              <a:rPr lang="en-US" dirty="0" smtClean="0"/>
              <a:t>ICT is used in </a:t>
            </a:r>
            <a:r>
              <a:rPr lang="en-US" dirty="0" smtClean="0"/>
              <a:t>many</a:t>
            </a:r>
            <a:r>
              <a:rPr lang="en-US" dirty="0" smtClean="0"/>
              <a:t> tasks, </a:t>
            </a:r>
            <a:r>
              <a:rPr lang="en-US" dirty="0" smtClean="0"/>
              <a:t>there is no </a:t>
            </a:r>
            <a:r>
              <a:rPr lang="en-US" dirty="0" smtClean="0"/>
              <a:t>other means</a:t>
            </a:r>
            <a:r>
              <a:rPr lang="en-US" dirty="0" smtClean="0"/>
              <a:t> </a:t>
            </a:r>
            <a:r>
              <a:rPr lang="en-US" dirty="0" smtClean="0"/>
              <a:t>that teaching will not </a:t>
            </a:r>
            <a:r>
              <a:rPr lang="en-US" dirty="0" smtClean="0"/>
              <a:t>be use </a:t>
            </a:r>
            <a:r>
              <a:rPr lang="en-US" dirty="0" smtClean="0"/>
              <a:t>ICT </a:t>
            </a:r>
            <a:r>
              <a:rPr lang="en-US" dirty="0"/>
              <a:t>,</a:t>
            </a:r>
            <a:r>
              <a:rPr lang="en-US" dirty="0" smtClean="0"/>
              <a:t> for learners,</a:t>
            </a:r>
            <a:r>
              <a:rPr lang="en-US" dirty="0" smtClean="0"/>
              <a:t> ICT </a:t>
            </a:r>
            <a:r>
              <a:rPr lang="en-US" dirty="0" smtClean="0"/>
              <a:t>will </a:t>
            </a:r>
            <a:r>
              <a:rPr lang="en-US" dirty="0" smtClean="0"/>
              <a:t>be easy for </a:t>
            </a:r>
            <a:r>
              <a:rPr lang="en-US" dirty="0" smtClean="0"/>
              <a:t>them in their daily life </a:t>
            </a:r>
            <a:r>
              <a:rPr lang="en-US" dirty="0" smtClean="0"/>
              <a:t>to </a:t>
            </a:r>
            <a:r>
              <a:rPr lang="en-US" dirty="0" smtClean="0"/>
              <a:t>be used.</a:t>
            </a:r>
            <a:endParaRPr lang="en-US" dirty="0" smtClean="0"/>
          </a:p>
        </p:txBody>
      </p:sp>
    </p:spTree>
    <p:extLst>
      <p:ext uri="{BB962C8B-B14F-4D97-AF65-F5344CB8AC3E}">
        <p14:creationId xmlns:p14="http://schemas.microsoft.com/office/powerpoint/2010/main" val="664452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continued</a:t>
            </a:r>
            <a:br>
              <a:rPr lang="en-US" b="1" dirty="0" smtClean="0"/>
            </a:br>
            <a:r>
              <a:rPr lang="en-US" b="1" dirty="0" smtClean="0"/>
              <a:t>National policies related to ICT in Education</a:t>
            </a:r>
            <a:endParaRPr lang="en-US" dirty="0"/>
          </a:p>
        </p:txBody>
      </p:sp>
      <p:sp>
        <p:nvSpPr>
          <p:cNvPr id="3" name="Content Placeholder 2"/>
          <p:cNvSpPr>
            <a:spLocks noGrp="1"/>
          </p:cNvSpPr>
          <p:nvPr>
            <p:ph idx="1"/>
          </p:nvPr>
        </p:nvSpPr>
        <p:spPr/>
        <p:txBody>
          <a:bodyPr/>
          <a:lstStyle/>
          <a:p>
            <a:pPr marL="0" indent="0">
              <a:buNone/>
            </a:pPr>
            <a:r>
              <a:rPr lang="en-US" b="1" dirty="0" smtClean="0"/>
              <a:t>3. SMART Rwanda Master Plan</a:t>
            </a:r>
          </a:p>
          <a:p>
            <a:pPr marL="0" indent="0">
              <a:buNone/>
            </a:pPr>
            <a:r>
              <a:rPr lang="en-US" dirty="0" smtClean="0"/>
              <a:t>The objective of the plan is to utilize ICT for Education as a tool to enhance teaching and learning. So the Smart Rwanda Master Plan derives from the SMART Africa commitment in 2013 and it is a five years plan which describes the priorities of applying ICTs in different sectors SMART Rwanda stands for Service-Oriented Modem Accountable and Real Time Rwanda to accelerate the socio-economic growth. Providing and expending access to variety of educational programs and diverse educational access through mobile and other channels is one of the priorities of the master plan at national level. </a:t>
            </a:r>
          </a:p>
          <a:p>
            <a:endParaRPr lang="en-US" dirty="0"/>
          </a:p>
        </p:txBody>
      </p:sp>
    </p:spTree>
    <p:extLst>
      <p:ext uri="{BB962C8B-B14F-4D97-AF65-F5344CB8AC3E}">
        <p14:creationId xmlns:p14="http://schemas.microsoft.com/office/powerpoint/2010/main" val="2528315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txBody>
          <a:bodyPr>
            <a:normAutofit fontScale="90000"/>
          </a:bodyPr>
          <a:lstStyle/>
          <a:p>
            <a:r>
              <a:rPr lang="en-US" b="1" dirty="0" smtClean="0"/>
              <a:t>              continued</a:t>
            </a:r>
            <a:br>
              <a:rPr lang="en-US" b="1" dirty="0" smtClean="0"/>
            </a:br>
            <a:r>
              <a:rPr lang="en-US" b="1" dirty="0" smtClean="0"/>
              <a:t>National </a:t>
            </a:r>
            <a:r>
              <a:rPr lang="en-US" b="1" dirty="0" smtClean="0"/>
              <a:t>policies related to ICT in </a:t>
            </a:r>
            <a:r>
              <a:rPr lang="en-US" b="1" dirty="0" smtClean="0"/>
              <a:t>Education</a:t>
            </a:r>
            <a:endParaRPr lang="en-US" b="1" dirty="0"/>
          </a:p>
        </p:txBody>
      </p:sp>
      <p:sp>
        <p:nvSpPr>
          <p:cNvPr id="3" name="Content Placeholder 2"/>
          <p:cNvSpPr>
            <a:spLocks noGrp="1"/>
          </p:cNvSpPr>
          <p:nvPr>
            <p:ph idx="1"/>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a:bodyPr>
          <a:lstStyle/>
          <a:p>
            <a:pPr marL="0" indent="0">
              <a:buNone/>
            </a:pPr>
            <a:r>
              <a:rPr lang="en-US" b="1" dirty="0" smtClean="0"/>
              <a:t>4. </a:t>
            </a:r>
            <a:r>
              <a:rPr lang="en-US" b="1" dirty="0" smtClean="0"/>
              <a:t>Education Sector Strategic Plan </a:t>
            </a:r>
            <a:endParaRPr lang="en-US" b="1" dirty="0" smtClean="0"/>
          </a:p>
          <a:p>
            <a:pPr marL="0" indent="0">
              <a:buNone/>
            </a:pPr>
            <a:r>
              <a:rPr lang="en-US" dirty="0" smtClean="0"/>
              <a:t>Education Sector Strategic Plan has been developed in line with EDPRS2 to achieve the national aspirations for economic transformation, improved productivity, rural development, accountable governance, and youth employment .The </a:t>
            </a:r>
            <a:r>
              <a:rPr lang="en-US" dirty="0" smtClean="0"/>
              <a:t>Education Sector Strategic Plan is a plan that outlines how the education sector will strive to achieve its mission over a period of five years</a:t>
            </a:r>
            <a:r>
              <a:rPr lang="en-US" dirty="0" smtClean="0"/>
              <a:t>.  </a:t>
            </a:r>
            <a:r>
              <a:rPr lang="en-US" dirty="0" smtClean="0"/>
              <a:t>ESSP three goals and priorities in education </a:t>
            </a:r>
            <a:r>
              <a:rPr lang="en-US" dirty="0" smtClean="0"/>
              <a:t>sector are the following:</a:t>
            </a:r>
          </a:p>
          <a:p>
            <a:pPr marL="0" indent="0">
              <a:buNone/>
            </a:pPr>
            <a:r>
              <a:rPr lang="en-US" dirty="0" smtClean="0"/>
              <a:t>a. Improving quality education and training</a:t>
            </a:r>
            <a:endParaRPr lang="en-US" dirty="0" smtClean="0"/>
          </a:p>
          <a:p>
            <a:pPr marL="0" indent="0">
              <a:buNone/>
            </a:pPr>
            <a:r>
              <a:rPr lang="en-US" dirty="0" smtClean="0"/>
              <a:t>b. </a:t>
            </a:r>
            <a:r>
              <a:rPr lang="en-US" dirty="0" smtClean="0"/>
              <a:t>Expanding access to education at all levels</a:t>
            </a:r>
            <a:endParaRPr lang="en-US" dirty="0" smtClean="0"/>
          </a:p>
          <a:p>
            <a:pPr marL="0" indent="0">
              <a:buNone/>
            </a:pPr>
            <a:r>
              <a:rPr lang="en-US" dirty="0" smtClean="0"/>
              <a:t>-Strengthening the relevance of education and training to meet labor market demand.</a:t>
            </a:r>
            <a:endParaRPr lang="en-US" dirty="0"/>
          </a:p>
        </p:txBody>
      </p:sp>
    </p:spTree>
    <p:extLst>
      <p:ext uri="{BB962C8B-B14F-4D97-AF65-F5344CB8AC3E}">
        <p14:creationId xmlns:p14="http://schemas.microsoft.com/office/powerpoint/2010/main" val="35314418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txBody>
          <a:bodyPr>
            <a:normAutofit fontScale="90000"/>
          </a:bodyPr>
          <a:lstStyle/>
          <a:p>
            <a:r>
              <a:rPr lang="en-US" b="1" dirty="0" smtClean="0"/>
              <a:t>                      continued</a:t>
            </a:r>
            <a:br>
              <a:rPr lang="en-US" b="1" dirty="0" smtClean="0"/>
            </a:br>
            <a:r>
              <a:rPr lang="en-US" b="1" dirty="0" smtClean="0"/>
              <a:t>National </a:t>
            </a:r>
            <a:r>
              <a:rPr lang="en-US" b="1" dirty="0" smtClean="0"/>
              <a:t>policies related to ICT in </a:t>
            </a:r>
            <a:r>
              <a:rPr lang="en-US" b="1" dirty="0" smtClean="0"/>
              <a:t>Education</a:t>
            </a:r>
            <a:endParaRPr lang="en-US" b="1" dirty="0"/>
          </a:p>
        </p:txBody>
      </p:sp>
      <p:sp>
        <p:nvSpPr>
          <p:cNvPr id="3" name="Content Placeholder 2"/>
          <p:cNvSpPr>
            <a:spLocks noGrp="1"/>
          </p:cNvSpPr>
          <p:nvPr>
            <p:ph idx="1"/>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a:bodyPr>
          <a:lstStyle/>
          <a:p>
            <a:pPr marL="0" indent="0">
              <a:buNone/>
            </a:pPr>
            <a:r>
              <a:rPr lang="en-US" dirty="0" smtClean="0"/>
              <a:t>5. </a:t>
            </a:r>
            <a:r>
              <a:rPr lang="en-US" b="1" dirty="0" smtClean="0"/>
              <a:t>Smart ICT in Education Master Plan</a:t>
            </a:r>
            <a:endParaRPr lang="en-US" dirty="0" smtClean="0"/>
          </a:p>
          <a:p>
            <a:pPr marL="0" indent="0">
              <a:buNone/>
            </a:pPr>
            <a:r>
              <a:rPr lang="en-US" dirty="0" smtClean="0"/>
              <a:t>The ministry of education </a:t>
            </a:r>
            <a:r>
              <a:rPr lang="en-US" dirty="0" smtClean="0"/>
              <a:t> </a:t>
            </a:r>
            <a:r>
              <a:rPr lang="en-US" dirty="0" smtClean="0"/>
              <a:t>will focus on providing each school at primary and secondary level with a number of smart classrooms that enable shared learning environments. </a:t>
            </a:r>
            <a:r>
              <a:rPr lang="en-US" dirty="0" smtClean="0"/>
              <a:t>So </a:t>
            </a:r>
            <a:r>
              <a:rPr lang="en-US" dirty="0" smtClean="0"/>
              <a:t>those </a:t>
            </a:r>
            <a:r>
              <a:rPr lang="en-US" dirty="0" smtClean="0"/>
              <a:t>Smart </a:t>
            </a:r>
            <a:r>
              <a:rPr lang="en-US" dirty="0" smtClean="0"/>
              <a:t>classrooms </a:t>
            </a:r>
            <a:r>
              <a:rPr lang="en-US" dirty="0" smtClean="0"/>
              <a:t>are very important in  teaching and learning by using technological tools such as computers, specialized educational software, </a:t>
            </a:r>
            <a:r>
              <a:rPr lang="en-US" dirty="0" smtClean="0"/>
              <a:t>digital content </a:t>
            </a:r>
            <a:r>
              <a:rPr lang="en-US" dirty="0" smtClean="0"/>
              <a:t>assistive technologies, audio-visual equipment and networking equipment.</a:t>
            </a:r>
          </a:p>
        </p:txBody>
      </p:sp>
    </p:spTree>
    <p:extLst>
      <p:ext uri="{BB962C8B-B14F-4D97-AF65-F5344CB8AC3E}">
        <p14:creationId xmlns:p14="http://schemas.microsoft.com/office/powerpoint/2010/main" val="42479343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continued</a:t>
            </a:r>
            <a:br>
              <a:rPr lang="en-US" b="1" dirty="0" smtClean="0"/>
            </a:br>
            <a:r>
              <a:rPr lang="en-US" b="1" dirty="0" smtClean="0"/>
              <a:t>National policies related to ICT in Education</a:t>
            </a:r>
            <a:endParaRPr lang="en-US" dirty="0"/>
          </a:p>
        </p:txBody>
      </p:sp>
      <p:sp>
        <p:nvSpPr>
          <p:cNvPr id="3" name="Content Placeholder 2"/>
          <p:cNvSpPr>
            <a:spLocks noGrp="1"/>
          </p:cNvSpPr>
          <p:nvPr>
            <p:ph idx="1"/>
          </p:nvPr>
        </p:nvSpPr>
        <p:spPr/>
        <p:txBody>
          <a:bodyPr/>
          <a:lstStyle/>
          <a:p>
            <a:pPr marL="0" indent="0">
              <a:buNone/>
            </a:pPr>
            <a:r>
              <a:rPr lang="en-US" b="1" dirty="0" smtClean="0"/>
              <a:t>6. Waste Management Policy</a:t>
            </a:r>
          </a:p>
          <a:p>
            <a:pPr marL="0" indent="0">
              <a:buNone/>
            </a:pPr>
            <a:r>
              <a:rPr lang="en-US" dirty="0" smtClean="0"/>
              <a:t>  so as the modern society increasingly relies on electrical and electronic equipment ,it is very important to reduce the impact on the environment as much as possible from the entire life-cycle </a:t>
            </a:r>
          </a:p>
          <a:p>
            <a:endParaRPr lang="en-US" dirty="0"/>
          </a:p>
        </p:txBody>
      </p:sp>
    </p:spTree>
    <p:extLst>
      <p:ext uri="{BB962C8B-B14F-4D97-AF65-F5344CB8AC3E}">
        <p14:creationId xmlns:p14="http://schemas.microsoft.com/office/powerpoint/2010/main" val="173706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txBody>
          <a:bodyPr>
            <a:normAutofit fontScale="90000"/>
          </a:bodyPr>
          <a:lstStyle/>
          <a:p>
            <a:r>
              <a:rPr lang="en-US" b="1" dirty="0" smtClean="0"/>
              <a:t>Integration of ICT in teaching and learning to enhance classroom practices.</a:t>
            </a:r>
            <a:endParaRPr lang="en-US" b="1" dirty="0"/>
          </a:p>
        </p:txBody>
      </p:sp>
      <p:sp>
        <p:nvSpPr>
          <p:cNvPr id="3" name="Content Placeholder 2"/>
          <p:cNvSpPr>
            <a:spLocks noGrp="1"/>
          </p:cNvSpPr>
          <p:nvPr>
            <p:ph idx="1"/>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lstStyle/>
          <a:p>
            <a:pPr marL="0" indent="0">
              <a:buNone/>
            </a:pPr>
            <a:r>
              <a:rPr lang="en-US" dirty="0" smtClean="0"/>
              <a:t>It has been proved that learners are more motivated when engaged in learning process when concepts and skills are underpinned with technology pedagogy because </a:t>
            </a:r>
            <a:r>
              <a:rPr lang="en-US" dirty="0" smtClean="0"/>
              <a:t>world is digitally evolving and ICT has an impact on most every aspect of our daily life whether working or socializing, learning or playing. As technology is being part of our lives, learners should also have and understand relevant experience to support them to successfully engage with technology and prepare them for life after </a:t>
            </a:r>
            <a:r>
              <a:rPr lang="en-US" dirty="0" smtClean="0"/>
              <a:t>school. using ICT </a:t>
            </a:r>
            <a:r>
              <a:rPr lang="en-US" dirty="0" smtClean="0"/>
              <a:t>learning will contribute to the development of 21</a:t>
            </a:r>
            <a:r>
              <a:rPr lang="en-US" baseline="30000" dirty="0" smtClean="0"/>
              <a:t>st</a:t>
            </a:r>
            <a:r>
              <a:rPr lang="en-US" dirty="0" smtClean="0"/>
              <a:t> century skills such as communication skills, critical thinking skills, creativity skills </a:t>
            </a:r>
            <a:r>
              <a:rPr lang="en-US" dirty="0" smtClean="0"/>
              <a:t>etc..</a:t>
            </a:r>
            <a:endParaRPr lang="en-US" dirty="0"/>
          </a:p>
        </p:txBody>
      </p:sp>
    </p:spTree>
    <p:extLst>
      <p:ext uri="{BB962C8B-B14F-4D97-AF65-F5344CB8AC3E}">
        <p14:creationId xmlns:p14="http://schemas.microsoft.com/office/powerpoint/2010/main" val="12872347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gradFill>
        </p:spPr>
        <p:txBody>
          <a:bodyPr>
            <a:normAutofit fontScale="90000"/>
          </a:bodyPr>
          <a:lstStyle/>
          <a:p>
            <a:r>
              <a:rPr lang="en-US" b="1" dirty="0" smtClean="0"/>
              <a:t> continued</a:t>
            </a:r>
            <a:br>
              <a:rPr lang="en-US" b="1" dirty="0" smtClean="0"/>
            </a:br>
            <a:r>
              <a:rPr lang="en-US" b="1" dirty="0" smtClean="0"/>
              <a:t>National policies related to ICT in Education</a:t>
            </a:r>
            <a:endParaRPr lang="en-US" dirty="0"/>
          </a:p>
        </p:txBody>
      </p:sp>
      <p:sp>
        <p:nvSpPr>
          <p:cNvPr id="3" name="Content Placeholder 2"/>
          <p:cNvSpPr>
            <a:spLocks noGrp="1"/>
          </p:cNvSpPr>
          <p:nvPr>
            <p:ph idx="1"/>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a:bodyPr>
          <a:lstStyle/>
          <a:p>
            <a:pPr marL="0" indent="0">
              <a:buNone/>
            </a:pPr>
            <a:r>
              <a:rPr lang="en-US" dirty="0" smtClean="0"/>
              <a:t>The develops of 21</a:t>
            </a:r>
            <a:r>
              <a:rPr lang="en-US" baseline="30000" dirty="0" smtClean="0"/>
              <a:t>st</a:t>
            </a:r>
            <a:r>
              <a:rPr lang="en-US" dirty="0" smtClean="0"/>
              <a:t> century skills in learners such as critical thinking, collaboration skills, creative and communication skills, so the </a:t>
            </a:r>
            <a:r>
              <a:rPr lang="en-US" dirty="0" err="1" smtClean="0"/>
              <a:t>useof</a:t>
            </a:r>
            <a:r>
              <a:rPr lang="en-US" dirty="0" smtClean="0"/>
              <a:t> because these technologies in learning, they are very engaged in interpretation, reasoning ,and discussion</a:t>
            </a:r>
          </a:p>
          <a:p>
            <a:pPr marL="0" indent="0">
              <a:buNone/>
            </a:pPr>
            <a:endParaRPr lang="en-US" dirty="0" smtClean="0"/>
          </a:p>
        </p:txBody>
      </p:sp>
    </p:spTree>
    <p:extLst>
      <p:ext uri="{BB962C8B-B14F-4D97-AF65-F5344CB8AC3E}">
        <p14:creationId xmlns:p14="http://schemas.microsoft.com/office/powerpoint/2010/main" val="408027756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81</TotalTime>
  <Words>932</Words>
  <Application>Microsoft Office PowerPoint</Application>
  <PresentationFormat>Widescreen</PresentationFormat>
  <Paragraphs>50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Trebuchet MS</vt:lpstr>
      <vt:lpstr>Wingdings 3</vt:lpstr>
      <vt:lpstr>Facet</vt:lpstr>
      <vt:lpstr>UNIT 8: ICT &amp; POLICY</vt:lpstr>
      <vt:lpstr>National policies related to ICT in Education.</vt:lpstr>
      <vt:lpstr>                     continued National policies related to ICT in Education</vt:lpstr>
      <vt:lpstr> continued National policies related to ICT in Education</vt:lpstr>
      <vt:lpstr>              continued National policies related to ICT in Education</vt:lpstr>
      <vt:lpstr>                      continued National policies related to ICT in Education</vt:lpstr>
      <vt:lpstr> continued National policies related to ICT in Education</vt:lpstr>
      <vt:lpstr>Integration of ICT in teaching and learning to enhance classroom practices.</vt:lpstr>
      <vt:lpstr> continued National policies related to ICT in Education</vt:lpstr>
      <vt:lpstr>                     continued ICT tools and services in learning to enhance teaching.</vt:lpstr>
      <vt:lpstr> The key issues and challenges in implementing ICT in teaching and learning: </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8: ICT &amp; POLICY</dc:title>
  <dc:creator>ALICE UMUTESI</dc:creator>
  <cp:lastModifiedBy>ALICE UMUTESI</cp:lastModifiedBy>
  <cp:revision>10</cp:revision>
  <dcterms:created xsi:type="dcterms:W3CDTF">2018-01-05T16:03:44Z</dcterms:created>
  <dcterms:modified xsi:type="dcterms:W3CDTF">2018-01-05T17:24:54Z</dcterms:modified>
</cp:coreProperties>
</file>