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8"/>
  </p:notesMasterIdLst>
  <p:sldIdLst>
    <p:sldId id="264" r:id="rId2"/>
    <p:sldId id="257" r:id="rId3"/>
    <p:sldId id="258" r:id="rId4"/>
    <p:sldId id="263" r:id="rId5"/>
    <p:sldId id="259" r:id="rId6"/>
    <p:sldId id="260"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4" d="100"/>
          <a:sy n="94" d="100"/>
        </p:scale>
        <p:origin x="-120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4ED747-E59B-44B0-8A4D-AE1CF2A2037C}" type="datetimeFigureOut">
              <a:rPr lang="fr-FR" smtClean="0"/>
              <a:pPr/>
              <a:t>01/01/2018</a:t>
            </a:fld>
            <a:endParaRPr lang="fr-B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DA076E-0DAE-437E-BA6D-3E7AC39F4FE8}" type="slidenum">
              <a:rPr lang="fr-BE" smtClean="0"/>
              <a:pPr/>
              <a:t>‹#›</a:t>
            </a:fld>
            <a:endParaRPr lang="fr-B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r>
              <a:rPr lang="en-GB" smtClean="0"/>
              <a:t>29/12/2017</a:t>
            </a:r>
            <a:endParaRPr lang="fr-BE"/>
          </a:p>
        </p:txBody>
      </p:sp>
      <p:sp>
        <p:nvSpPr>
          <p:cNvPr id="17" name="Footer Placeholder 16"/>
          <p:cNvSpPr>
            <a:spLocks noGrp="1"/>
          </p:cNvSpPr>
          <p:nvPr>
            <p:ph type="ftr" sz="quarter" idx="11"/>
          </p:nvPr>
        </p:nvSpPr>
        <p:spPr/>
        <p:txBody>
          <a:bodyPr/>
          <a:lstStyle/>
          <a:p>
            <a:r>
              <a:rPr lang="en-US" smtClean="0"/>
              <a:t>IMPLEMENTATION  OF ICT POLICIES AND CHALLEGES </a:t>
            </a:r>
            <a:endParaRPr lang="fr-BE"/>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E6F5177-1A5C-4C32-A7D4-0E51409548B0}" type="slidenum">
              <a:rPr lang="fr-BE" smtClean="0"/>
              <a:pPr/>
              <a:t>‹#›</a:t>
            </a:fld>
            <a:endParaRPr lang="fr-BE"/>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GB" smtClean="0"/>
              <a:t>29/12/2017</a:t>
            </a:r>
            <a:endParaRPr lang="fr-BE"/>
          </a:p>
        </p:txBody>
      </p:sp>
      <p:sp>
        <p:nvSpPr>
          <p:cNvPr id="5" name="Footer Placeholder 4"/>
          <p:cNvSpPr>
            <a:spLocks noGrp="1"/>
          </p:cNvSpPr>
          <p:nvPr>
            <p:ph type="ftr" sz="quarter" idx="11"/>
          </p:nvPr>
        </p:nvSpPr>
        <p:spPr/>
        <p:txBody>
          <a:bodyPr/>
          <a:lstStyle/>
          <a:p>
            <a:r>
              <a:rPr lang="en-US" smtClean="0"/>
              <a:t>IMPLEMENTATION  OF ICT POLICIES AND CHALLEGES </a:t>
            </a:r>
            <a:endParaRPr lang="fr-BE"/>
          </a:p>
        </p:txBody>
      </p:sp>
      <p:sp>
        <p:nvSpPr>
          <p:cNvPr id="6" name="Slide Number Placeholder 5"/>
          <p:cNvSpPr>
            <a:spLocks noGrp="1"/>
          </p:cNvSpPr>
          <p:nvPr>
            <p:ph type="sldNum" sz="quarter" idx="12"/>
          </p:nvPr>
        </p:nvSpPr>
        <p:spPr/>
        <p:txBody>
          <a:bodyPr/>
          <a:lstStyle/>
          <a:p>
            <a:fld id="{EE6F5177-1A5C-4C32-A7D4-0E51409548B0}" type="slidenum">
              <a:rPr lang="fr-BE" smtClean="0"/>
              <a:pPr/>
              <a:t>‹#›</a:t>
            </a:fld>
            <a:endParaRPr lang="fr-BE"/>
          </a:p>
        </p:txBody>
      </p:sp>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E6F5177-1A5C-4C32-A7D4-0E51409548B0}" type="slidenum">
              <a:rPr lang="fr-BE" smtClean="0"/>
              <a:pPr/>
              <a:t>‹#›</a:t>
            </a:fld>
            <a:endParaRPr lang="fr-BE"/>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GB" smtClean="0"/>
              <a:t>29/12/2017</a:t>
            </a:r>
            <a:endParaRPr lang="fr-BE"/>
          </a:p>
        </p:txBody>
      </p:sp>
      <p:sp>
        <p:nvSpPr>
          <p:cNvPr id="5" name="Footer Placeholder 4"/>
          <p:cNvSpPr>
            <a:spLocks noGrp="1"/>
          </p:cNvSpPr>
          <p:nvPr>
            <p:ph type="ftr" sz="quarter" idx="11"/>
          </p:nvPr>
        </p:nvSpPr>
        <p:spPr/>
        <p:txBody>
          <a:bodyPr/>
          <a:lstStyle/>
          <a:p>
            <a:r>
              <a:rPr lang="en-US" smtClean="0"/>
              <a:t>IMPLEMENTATION  OF ICT POLICIES AND CHALLEGES </a:t>
            </a:r>
            <a:endParaRPr lang="fr-BE"/>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r>
              <a:rPr lang="en-GB" smtClean="0"/>
              <a:t>29/12/2017</a:t>
            </a:r>
            <a:endParaRPr lang="fr-BE"/>
          </a:p>
        </p:txBody>
      </p:sp>
      <p:sp>
        <p:nvSpPr>
          <p:cNvPr id="5" name="Footer Placeholder 4"/>
          <p:cNvSpPr>
            <a:spLocks noGrp="1"/>
          </p:cNvSpPr>
          <p:nvPr>
            <p:ph type="ftr" sz="quarter" idx="11"/>
          </p:nvPr>
        </p:nvSpPr>
        <p:spPr/>
        <p:txBody>
          <a:bodyPr/>
          <a:lstStyle/>
          <a:p>
            <a:r>
              <a:rPr lang="en-US" smtClean="0"/>
              <a:t>IMPLEMENTATION  OF ICT POLICIES AND CHALLEGES </a:t>
            </a:r>
            <a:endParaRPr lang="fr-BE"/>
          </a:p>
        </p:txBody>
      </p:sp>
      <p:sp>
        <p:nvSpPr>
          <p:cNvPr id="6" name="Slide Number Placeholder 5"/>
          <p:cNvSpPr>
            <a:spLocks noGrp="1"/>
          </p:cNvSpPr>
          <p:nvPr>
            <p:ph type="sldNum" sz="quarter" idx="12"/>
          </p:nvPr>
        </p:nvSpPr>
        <p:spPr>
          <a:xfrm>
            <a:off x="4361688" y="1026372"/>
            <a:ext cx="457200" cy="441325"/>
          </a:xfrm>
        </p:spPr>
        <p:txBody>
          <a:bodyPr/>
          <a:lstStyle/>
          <a:p>
            <a:fld id="{EE6F5177-1A5C-4C32-A7D4-0E51409548B0}" type="slidenum">
              <a:rPr lang="fr-BE" smtClean="0"/>
              <a:pPr/>
              <a:t>‹#›</a:t>
            </a:fld>
            <a:endParaRPr lang="fr-BE"/>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smtClean="0"/>
              <a:t>IMPLEMENTATION  OF ICT POLICIES AND CHALLEGES </a:t>
            </a:r>
            <a:endParaRPr lang="fr-BE"/>
          </a:p>
        </p:txBody>
      </p:sp>
      <p:sp>
        <p:nvSpPr>
          <p:cNvPr id="4" name="Date Placeholder 3"/>
          <p:cNvSpPr>
            <a:spLocks noGrp="1"/>
          </p:cNvSpPr>
          <p:nvPr>
            <p:ph type="dt" sz="half" idx="10"/>
          </p:nvPr>
        </p:nvSpPr>
        <p:spPr/>
        <p:txBody>
          <a:bodyPr/>
          <a:lstStyle/>
          <a:p>
            <a:r>
              <a:rPr lang="en-GB" smtClean="0"/>
              <a:t>29/12/2017</a:t>
            </a:r>
            <a:endParaRPr lang="fr-BE"/>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E6F5177-1A5C-4C32-A7D4-0E51409548B0}" type="slidenum">
              <a:rPr lang="fr-BE" smtClean="0"/>
              <a:pPr/>
              <a:t>‹#›</a:t>
            </a:fld>
            <a:endParaRPr lang="fr-BE"/>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r>
              <a:rPr lang="en-GB" smtClean="0"/>
              <a:t>29/12/2017</a:t>
            </a:r>
            <a:endParaRPr lang="fr-BE"/>
          </a:p>
        </p:txBody>
      </p:sp>
      <p:sp>
        <p:nvSpPr>
          <p:cNvPr id="6" name="Footer Placeholder 5"/>
          <p:cNvSpPr>
            <a:spLocks noGrp="1"/>
          </p:cNvSpPr>
          <p:nvPr>
            <p:ph type="ftr" sz="quarter" idx="11"/>
          </p:nvPr>
        </p:nvSpPr>
        <p:spPr/>
        <p:txBody>
          <a:bodyPr/>
          <a:lstStyle/>
          <a:p>
            <a:r>
              <a:rPr lang="en-US" smtClean="0"/>
              <a:t>IMPLEMENTATION  OF ICT POLICIES AND CHALLEGES </a:t>
            </a:r>
            <a:endParaRPr lang="fr-BE"/>
          </a:p>
        </p:txBody>
      </p:sp>
      <p:sp>
        <p:nvSpPr>
          <p:cNvPr id="7" name="Slide Number Placeholder 6"/>
          <p:cNvSpPr>
            <a:spLocks noGrp="1"/>
          </p:cNvSpPr>
          <p:nvPr>
            <p:ph type="sldNum" sz="quarter" idx="12"/>
          </p:nvPr>
        </p:nvSpPr>
        <p:spPr/>
        <p:txBody>
          <a:bodyPr/>
          <a:lstStyle/>
          <a:p>
            <a:fld id="{EE6F5177-1A5C-4C32-A7D4-0E51409548B0}" type="slidenum">
              <a:rPr lang="fr-BE" smtClean="0"/>
              <a:pPr/>
              <a:t>‹#›</a:t>
            </a:fld>
            <a:endParaRPr lang="fr-BE"/>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r>
              <a:rPr lang="en-GB" smtClean="0"/>
              <a:t>29/12/2017</a:t>
            </a:r>
            <a:endParaRPr lang="fr-BE"/>
          </a:p>
        </p:txBody>
      </p:sp>
      <p:sp>
        <p:nvSpPr>
          <p:cNvPr id="8" name="Footer Placeholder 7"/>
          <p:cNvSpPr>
            <a:spLocks noGrp="1"/>
          </p:cNvSpPr>
          <p:nvPr>
            <p:ph type="ftr" sz="quarter" idx="11"/>
          </p:nvPr>
        </p:nvSpPr>
        <p:spPr>
          <a:xfrm>
            <a:off x="304800" y="6409944"/>
            <a:ext cx="3581400" cy="365760"/>
          </a:xfrm>
        </p:spPr>
        <p:txBody>
          <a:bodyPr/>
          <a:lstStyle/>
          <a:p>
            <a:r>
              <a:rPr lang="en-US" smtClean="0"/>
              <a:t>IMPLEMENTATION  OF ICT POLICIES AND CHALLEGES </a:t>
            </a:r>
            <a:endParaRPr lang="fr-BE"/>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E6F5177-1A5C-4C32-A7D4-0E51409548B0}" type="slidenum">
              <a:rPr lang="fr-BE" smtClean="0"/>
              <a:pPr/>
              <a:t>‹#›</a:t>
            </a:fld>
            <a:endParaRPr lang="fr-BE"/>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GB" smtClean="0"/>
              <a:t>29/12/2017</a:t>
            </a:r>
            <a:endParaRPr lang="fr-BE"/>
          </a:p>
        </p:txBody>
      </p:sp>
      <p:sp>
        <p:nvSpPr>
          <p:cNvPr id="4" name="Footer Placeholder 3"/>
          <p:cNvSpPr>
            <a:spLocks noGrp="1"/>
          </p:cNvSpPr>
          <p:nvPr>
            <p:ph type="ftr" sz="quarter" idx="11"/>
          </p:nvPr>
        </p:nvSpPr>
        <p:spPr/>
        <p:txBody>
          <a:bodyPr/>
          <a:lstStyle/>
          <a:p>
            <a:r>
              <a:rPr lang="en-US" smtClean="0"/>
              <a:t>IMPLEMENTATION  OF ICT POLICIES AND CHALLEGES </a:t>
            </a:r>
            <a:endParaRPr lang="fr-BE"/>
          </a:p>
        </p:txBody>
      </p:sp>
      <p:sp>
        <p:nvSpPr>
          <p:cNvPr id="5" name="Slide Number Placeholder 4"/>
          <p:cNvSpPr>
            <a:spLocks noGrp="1"/>
          </p:cNvSpPr>
          <p:nvPr>
            <p:ph type="sldNum" sz="quarter" idx="12"/>
          </p:nvPr>
        </p:nvSpPr>
        <p:spPr>
          <a:xfrm>
            <a:off x="4343400" y="1036020"/>
            <a:ext cx="457200" cy="441325"/>
          </a:xfrm>
        </p:spPr>
        <p:txBody>
          <a:bodyPr/>
          <a:lstStyle/>
          <a:p>
            <a:fld id="{EE6F5177-1A5C-4C32-A7D4-0E51409548B0}" type="slidenum">
              <a:rPr lang="fr-BE" smtClean="0"/>
              <a:pPr/>
              <a:t>‹#›</a:t>
            </a:fld>
            <a:endParaRPr lang="fr-BE"/>
          </a:p>
        </p:txBody>
      </p:sp>
    </p:spTree>
  </p:cSld>
  <p:clrMapOvr>
    <a:masterClrMapping/>
  </p:clrMapOvr>
  <p:transition>
    <p:wip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r>
              <a:rPr lang="en-GB" smtClean="0"/>
              <a:t>29/12/2017</a:t>
            </a:r>
            <a:endParaRPr lang="fr-BE"/>
          </a:p>
        </p:txBody>
      </p:sp>
      <p:sp>
        <p:nvSpPr>
          <p:cNvPr id="3" name="Footer Placeholder 2"/>
          <p:cNvSpPr>
            <a:spLocks noGrp="1"/>
          </p:cNvSpPr>
          <p:nvPr>
            <p:ph type="ftr" sz="quarter" idx="11"/>
          </p:nvPr>
        </p:nvSpPr>
        <p:spPr/>
        <p:txBody>
          <a:bodyPr/>
          <a:lstStyle/>
          <a:p>
            <a:r>
              <a:rPr lang="en-US" smtClean="0"/>
              <a:t>IMPLEMENTATION  OF ICT POLICIES AND CHALLEGES </a:t>
            </a:r>
            <a:endParaRPr lang="fr-BE"/>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E6F5177-1A5C-4C32-A7D4-0E51409548B0}" type="slidenum">
              <a:rPr lang="fr-BE" smtClean="0"/>
              <a:pPr/>
              <a:t>‹#›</a:t>
            </a:fld>
            <a:endParaRPr lang="fr-BE"/>
          </a:p>
        </p:txBody>
      </p:sp>
    </p:spTree>
  </p:cSld>
  <p:clrMapOvr>
    <a:masterClrMapping/>
  </p:clrMapOvr>
  <p:transition>
    <p:wip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E6F5177-1A5C-4C32-A7D4-0E51409548B0}" type="slidenum">
              <a:rPr lang="fr-BE" smtClean="0"/>
              <a:pPr/>
              <a:t>‹#›</a:t>
            </a:fld>
            <a:endParaRPr lang="fr-BE"/>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r>
              <a:rPr lang="en-GB" smtClean="0"/>
              <a:t>29/12/2017</a:t>
            </a:r>
            <a:endParaRPr lang="fr-BE"/>
          </a:p>
        </p:txBody>
      </p:sp>
      <p:sp>
        <p:nvSpPr>
          <p:cNvPr id="6" name="Footer Placeholder 5"/>
          <p:cNvSpPr>
            <a:spLocks noGrp="1"/>
          </p:cNvSpPr>
          <p:nvPr>
            <p:ph type="ftr" sz="quarter" idx="11"/>
          </p:nvPr>
        </p:nvSpPr>
        <p:spPr>
          <a:xfrm>
            <a:off x="301752" y="6410848"/>
            <a:ext cx="3383280" cy="365760"/>
          </a:xfrm>
        </p:spPr>
        <p:txBody>
          <a:bodyPr/>
          <a:lstStyle/>
          <a:p>
            <a:r>
              <a:rPr lang="en-US" smtClean="0"/>
              <a:t>IMPLEMENTATION  OF ICT POLICIES AND CHALLEGES </a:t>
            </a:r>
            <a:endParaRPr lang="fr-BE"/>
          </a:p>
        </p:txBody>
      </p:sp>
    </p:spTree>
  </p:cSld>
  <p:clrMapOvr>
    <a:overrideClrMapping bg1="lt1" tx1="dk1" bg2="lt2" tx2="dk2" accent1="accent1" accent2="accent2" accent3="accent3" accent4="accent4" accent5="accent5" accent6="accent6" hlink="hlink" folHlink="folHlink"/>
  </p:clrMapOvr>
  <p:transition>
    <p:wip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E6F5177-1A5C-4C32-A7D4-0E51409548B0}" type="slidenum">
              <a:rPr lang="fr-BE" smtClean="0"/>
              <a:pPr/>
              <a:t>‹#›</a:t>
            </a:fld>
            <a:endParaRPr lang="fr-BE"/>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r>
              <a:rPr lang="en-GB" smtClean="0"/>
              <a:t>29/12/2017</a:t>
            </a:r>
            <a:endParaRPr lang="fr-BE"/>
          </a:p>
        </p:txBody>
      </p:sp>
      <p:sp>
        <p:nvSpPr>
          <p:cNvPr id="6" name="Footer Placeholder 5"/>
          <p:cNvSpPr>
            <a:spLocks noGrp="1"/>
          </p:cNvSpPr>
          <p:nvPr>
            <p:ph type="ftr" sz="quarter" idx="11"/>
          </p:nvPr>
        </p:nvSpPr>
        <p:spPr>
          <a:xfrm>
            <a:off x="301752" y="6410848"/>
            <a:ext cx="3584448" cy="365760"/>
          </a:xfrm>
        </p:spPr>
        <p:txBody>
          <a:bodyPr/>
          <a:lstStyle/>
          <a:p>
            <a:r>
              <a:rPr lang="en-US" smtClean="0"/>
              <a:t>IMPLEMENTATION  OF ICT POLICIES AND CHALLEGES </a:t>
            </a:r>
            <a:endParaRPr lang="fr-BE"/>
          </a:p>
        </p:txBody>
      </p:sp>
    </p:spTree>
  </p:cSld>
  <p:clrMapOvr>
    <a:masterClrMapping/>
  </p:clrMapOvr>
  <p:transition>
    <p:wip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r>
              <a:rPr lang="en-GB" smtClean="0"/>
              <a:t>29/12/2017</a:t>
            </a:r>
            <a:endParaRPr lang="fr-BE"/>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smtClean="0"/>
              <a:t>IMPLEMENTATION  OF ICT POLICIES AND CHALLEGES </a:t>
            </a:r>
            <a:endParaRPr lang="fr-BE"/>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E6F5177-1A5C-4C32-A7D4-0E51409548B0}" type="slidenum">
              <a:rPr lang="fr-BE" smtClean="0"/>
              <a:pPr/>
              <a:t>‹#›</a:t>
            </a:fld>
            <a:endParaRPr lang="fr-BE"/>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p:wipe/>
  </p:transition>
  <p:timing>
    <p:tnLst>
      <p:par>
        <p:cTn id="1" dur="indefinite" restart="never" nodeType="tmRoot"/>
      </p:par>
    </p:tnLst>
  </p:timing>
  <p:hf hd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BE" sz="3200" b="1" i="1" dirty="0" err="1" smtClean="0"/>
              <a:t>Unity</a:t>
            </a:r>
            <a:r>
              <a:rPr lang="fr-BE" sz="3200" b="1" i="1" dirty="0" smtClean="0"/>
              <a:t> </a:t>
            </a:r>
            <a:r>
              <a:rPr lang="fr-BE" sz="3200" b="1" i="1" dirty="0" smtClean="0"/>
              <a:t>8: ICT IN EDUCATION POLICY</a:t>
            </a:r>
            <a:endParaRPr lang="fr-BE" sz="3200" b="1" i="1" dirty="0"/>
          </a:p>
        </p:txBody>
      </p:sp>
      <p:sp>
        <p:nvSpPr>
          <p:cNvPr id="3" name="Date Placeholder 2"/>
          <p:cNvSpPr>
            <a:spLocks noGrp="1"/>
          </p:cNvSpPr>
          <p:nvPr>
            <p:ph type="dt" sz="half" idx="10"/>
          </p:nvPr>
        </p:nvSpPr>
        <p:spPr/>
        <p:txBody>
          <a:bodyPr/>
          <a:lstStyle/>
          <a:p>
            <a:r>
              <a:rPr lang="en-GB" smtClean="0"/>
              <a:t>29/12/2017</a:t>
            </a:r>
            <a:endParaRPr lang="fr-BE" dirty="0"/>
          </a:p>
        </p:txBody>
      </p:sp>
      <p:sp>
        <p:nvSpPr>
          <p:cNvPr id="4" name="Footer Placeholder 3"/>
          <p:cNvSpPr>
            <a:spLocks noGrp="1"/>
          </p:cNvSpPr>
          <p:nvPr>
            <p:ph type="ftr" sz="quarter" idx="11"/>
          </p:nvPr>
        </p:nvSpPr>
        <p:spPr>
          <a:xfrm>
            <a:off x="304800" y="6286520"/>
            <a:ext cx="6196026" cy="490088"/>
          </a:xfrm>
        </p:spPr>
        <p:txBody>
          <a:bodyPr/>
          <a:lstStyle/>
          <a:p>
            <a:r>
              <a:rPr lang="fr-BE" dirty="0" smtClean="0"/>
              <a:t>IMPLEMENTATION  OF ICT POLICIES AND CHALLEGES </a:t>
            </a:r>
            <a:endParaRPr lang="fr-BE" dirty="0"/>
          </a:p>
        </p:txBody>
      </p:sp>
      <p:sp>
        <p:nvSpPr>
          <p:cNvPr id="5" name="Slide Number Placeholder 4"/>
          <p:cNvSpPr>
            <a:spLocks noGrp="1"/>
          </p:cNvSpPr>
          <p:nvPr>
            <p:ph type="sldNum" sz="quarter" idx="12"/>
          </p:nvPr>
        </p:nvSpPr>
        <p:spPr/>
        <p:txBody>
          <a:bodyPr/>
          <a:lstStyle/>
          <a:p>
            <a:fld id="{EE6F5177-1A5C-4C32-A7D4-0E51409548B0}" type="slidenum">
              <a:rPr lang="fr-BE" smtClean="0"/>
              <a:pPr/>
              <a:t>1</a:t>
            </a:fld>
            <a:endParaRPr lang="fr-BE"/>
          </a:p>
        </p:txBody>
      </p:sp>
      <p:sp>
        <p:nvSpPr>
          <p:cNvPr id="6" name="Content Placeholder 5"/>
          <p:cNvSpPr>
            <a:spLocks noGrp="1"/>
          </p:cNvSpPr>
          <p:nvPr>
            <p:ph sz="quarter" idx="1"/>
          </p:nvPr>
        </p:nvSpPr>
        <p:spPr>
          <a:xfrm>
            <a:off x="428596" y="2285992"/>
            <a:ext cx="8377076" cy="3813056"/>
          </a:xfrm>
        </p:spPr>
        <p:txBody>
          <a:bodyPr>
            <a:normAutofit/>
          </a:bodyPr>
          <a:lstStyle/>
          <a:p>
            <a:pPr algn="ctr">
              <a:buNone/>
            </a:pPr>
            <a:r>
              <a:rPr lang="en-US" b="1" i="1" u="sng" dirty="0" smtClean="0"/>
              <a:t>Question to be developed:</a:t>
            </a:r>
          </a:p>
          <a:p>
            <a:pPr>
              <a:buNone/>
            </a:pPr>
            <a:r>
              <a:rPr lang="en-US" dirty="0" smtClean="0"/>
              <a:t>suggests what to do to implement the ICT in Education policies and what challenges faced during implementation ICT in teaching and learning</a:t>
            </a:r>
            <a:endParaRPr lang="fr-BE" dirty="0" smtClean="0"/>
          </a:p>
          <a:p>
            <a:pPr>
              <a:buNone/>
            </a:pPr>
            <a:r>
              <a:rPr lang="en-US" dirty="0" smtClean="0"/>
              <a:t>at the national level (all schools) and in your own classroom. </a:t>
            </a:r>
          </a:p>
          <a:p>
            <a:pPr algn="ctr">
              <a:buNone/>
            </a:pPr>
            <a:r>
              <a:rPr lang="en-US" smtClean="0"/>
              <a:t>Presented </a:t>
            </a:r>
            <a:r>
              <a:rPr lang="en-US" smtClean="0"/>
              <a:t>by: </a:t>
            </a:r>
            <a:r>
              <a:rPr lang="en-US" b="1" dirty="0" smtClean="0"/>
              <a:t>HABINSHUTI </a:t>
            </a:r>
            <a:r>
              <a:rPr lang="en-US" b="1" dirty="0" smtClean="0"/>
              <a:t>JEAN </a:t>
            </a:r>
            <a:r>
              <a:rPr lang="en-US" b="1" dirty="0" smtClean="0"/>
              <a:t>CLAUDE FROM GS de GAHINI</a:t>
            </a:r>
            <a:endParaRPr lang="fr-BE" b="1" dirty="0"/>
          </a:p>
        </p:txBody>
      </p:sp>
    </p:spTree>
  </p:cSld>
  <p:clrMapOvr>
    <a:masterClrMapping/>
  </p:clrMapOvr>
  <p:transition>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1071570"/>
          </a:xfrm>
        </p:spPr>
        <p:txBody>
          <a:bodyPr>
            <a:normAutofit fontScale="90000"/>
          </a:bodyPr>
          <a:lstStyle/>
          <a:p>
            <a:r>
              <a:rPr lang="en-US" dirty="0" smtClean="0"/>
              <a:t>what to do to implement the ICT in Education policies at the national level (all schools </a:t>
            </a:r>
            <a:r>
              <a:rPr lang="fr-BE" dirty="0" smtClean="0"/>
              <a:t>)</a:t>
            </a:r>
            <a:endParaRPr lang="fr-BE" dirty="0"/>
          </a:p>
        </p:txBody>
      </p:sp>
      <p:sp>
        <p:nvSpPr>
          <p:cNvPr id="4" name="Date Placeholder 3"/>
          <p:cNvSpPr>
            <a:spLocks noGrp="1"/>
          </p:cNvSpPr>
          <p:nvPr>
            <p:ph type="dt" sz="half" idx="10"/>
          </p:nvPr>
        </p:nvSpPr>
        <p:spPr/>
        <p:txBody>
          <a:bodyPr/>
          <a:lstStyle/>
          <a:p>
            <a:r>
              <a:rPr lang="en-GB" smtClean="0"/>
              <a:t>29/12/2017</a:t>
            </a:r>
            <a:endParaRPr lang="fr-BE" dirty="0"/>
          </a:p>
        </p:txBody>
      </p:sp>
      <p:sp>
        <p:nvSpPr>
          <p:cNvPr id="6" name="Footer Placeholder 5"/>
          <p:cNvSpPr>
            <a:spLocks noGrp="1"/>
          </p:cNvSpPr>
          <p:nvPr>
            <p:ph type="ftr" sz="quarter" idx="11"/>
          </p:nvPr>
        </p:nvSpPr>
        <p:spPr>
          <a:xfrm>
            <a:off x="304800" y="6410848"/>
            <a:ext cx="5910274" cy="365760"/>
          </a:xfrm>
        </p:spPr>
        <p:txBody>
          <a:bodyPr/>
          <a:lstStyle/>
          <a:p>
            <a:r>
              <a:rPr lang="en-US" smtClean="0"/>
              <a:t>IMPLEMENTATION  OF ICT POLICIES AND CHALLEGES </a:t>
            </a:r>
            <a:endParaRPr lang="fr-BE" dirty="0"/>
          </a:p>
        </p:txBody>
      </p:sp>
      <p:sp>
        <p:nvSpPr>
          <p:cNvPr id="5" name="Slide Number Placeholder 4"/>
          <p:cNvSpPr>
            <a:spLocks noGrp="1"/>
          </p:cNvSpPr>
          <p:nvPr>
            <p:ph type="sldNum" sz="quarter" idx="12"/>
          </p:nvPr>
        </p:nvSpPr>
        <p:spPr/>
        <p:txBody>
          <a:bodyPr/>
          <a:lstStyle/>
          <a:p>
            <a:fld id="{EE6F5177-1A5C-4C32-A7D4-0E51409548B0}" type="slidenum">
              <a:rPr lang="fr-BE" smtClean="0"/>
              <a:pPr/>
              <a:t>2</a:t>
            </a:fld>
            <a:endParaRPr lang="fr-BE" dirty="0"/>
          </a:p>
        </p:txBody>
      </p:sp>
      <p:sp>
        <p:nvSpPr>
          <p:cNvPr id="3" name="Content Placeholder 2"/>
          <p:cNvSpPr>
            <a:spLocks noGrp="1"/>
          </p:cNvSpPr>
          <p:nvPr>
            <p:ph sz="quarter" idx="1"/>
          </p:nvPr>
        </p:nvSpPr>
        <p:spPr>
          <a:xfrm>
            <a:off x="285720" y="1600200"/>
            <a:ext cx="8715436" cy="4525963"/>
          </a:xfrm>
        </p:spPr>
        <p:txBody>
          <a:bodyPr>
            <a:normAutofit fontScale="85000" lnSpcReduction="10000"/>
          </a:bodyPr>
          <a:lstStyle/>
          <a:p>
            <a:r>
              <a:rPr lang="en-US" dirty="0"/>
              <a:t>The main purpose of Rwanda vision 2020 is to move from “an agriculture based economy to a knowledge-based society “and middle-income country 2020.where Education is a key sector to accomplish the goals so that the population is empowered population through the use of ICT. The SMART EDUCATION policy will be used to reach “SMART RWANDA” we need.</a:t>
            </a:r>
            <a:endParaRPr lang="fr-BE" dirty="0"/>
          </a:p>
          <a:p>
            <a:r>
              <a:rPr lang="en-US" dirty="0"/>
              <a:t>As Rwanda needs knowledge-based society the Education Sector Strategic Plan (ESSP) has three main goals in order to bust the development of </a:t>
            </a:r>
            <a:r>
              <a:rPr lang="en-US" dirty="0" smtClean="0"/>
              <a:t>Rwanda:</a:t>
            </a:r>
            <a:endParaRPr lang="fr-BE" dirty="0"/>
          </a:p>
          <a:p>
            <a:pPr lvl="0">
              <a:buFont typeface="Wingdings" pitchFamily="2" charset="2"/>
              <a:buChar char="Ø"/>
            </a:pPr>
            <a:r>
              <a:rPr lang="en-US" dirty="0"/>
              <a:t>To expand access to education at all levels</a:t>
            </a:r>
            <a:endParaRPr lang="fr-BE" dirty="0"/>
          </a:p>
          <a:p>
            <a:pPr lvl="0">
              <a:buFont typeface="Wingdings" pitchFamily="2" charset="2"/>
              <a:buChar char="Ø"/>
            </a:pPr>
            <a:r>
              <a:rPr lang="en-US" dirty="0"/>
              <a:t>To improve the quality of education and training</a:t>
            </a:r>
            <a:endParaRPr lang="fr-BE" dirty="0"/>
          </a:p>
          <a:p>
            <a:pPr lvl="0">
              <a:buFont typeface="Wingdings" pitchFamily="2" charset="2"/>
              <a:buChar char="Ø"/>
            </a:pPr>
            <a:r>
              <a:rPr lang="en-US" dirty="0"/>
              <a:t>To strengthen the relevance of education and training to the labor market including the insertion of 21st century skills  </a:t>
            </a:r>
            <a:endParaRPr lang="fr-BE" dirty="0"/>
          </a:p>
          <a:p>
            <a:endParaRPr lang="fr-BE" dirty="0"/>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847088"/>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t>
            </a:r>
            <a:r>
              <a:rPr lang="en-US" sz="2700" b="1" i="1" dirty="0" smtClean="0"/>
              <a:t>IMPLEMENTATION OF ICT POLICY AT NATIONAL LEVEL</a:t>
            </a:r>
            <a:r>
              <a:rPr lang="fr-BE" dirty="0" smtClean="0"/>
              <a:t/>
            </a:r>
            <a:br>
              <a:rPr lang="fr-BE" dirty="0" smtClean="0"/>
            </a:br>
            <a:endParaRPr lang="fr-BE" dirty="0"/>
          </a:p>
        </p:txBody>
      </p:sp>
      <p:sp>
        <p:nvSpPr>
          <p:cNvPr id="4" name="Date Placeholder 3"/>
          <p:cNvSpPr>
            <a:spLocks noGrp="1"/>
          </p:cNvSpPr>
          <p:nvPr>
            <p:ph type="dt" sz="half" idx="10"/>
          </p:nvPr>
        </p:nvSpPr>
        <p:spPr/>
        <p:txBody>
          <a:bodyPr/>
          <a:lstStyle/>
          <a:p>
            <a:r>
              <a:rPr lang="en-GB" smtClean="0"/>
              <a:t>29/12/2017</a:t>
            </a:r>
            <a:endParaRPr lang="fr-BE"/>
          </a:p>
        </p:txBody>
      </p:sp>
      <p:sp>
        <p:nvSpPr>
          <p:cNvPr id="6" name="Footer Placeholder 5"/>
          <p:cNvSpPr>
            <a:spLocks noGrp="1"/>
          </p:cNvSpPr>
          <p:nvPr>
            <p:ph type="ftr" sz="quarter" idx="11"/>
          </p:nvPr>
        </p:nvSpPr>
        <p:spPr/>
        <p:txBody>
          <a:bodyPr/>
          <a:lstStyle/>
          <a:p>
            <a:r>
              <a:rPr lang="en-US" smtClean="0"/>
              <a:t>IMPLEMENTATION  OF ICT POLICIES AND CHALLEGES </a:t>
            </a:r>
            <a:endParaRPr lang="fr-BE"/>
          </a:p>
        </p:txBody>
      </p:sp>
      <p:sp>
        <p:nvSpPr>
          <p:cNvPr id="5" name="Slide Number Placeholder 4"/>
          <p:cNvSpPr>
            <a:spLocks noGrp="1"/>
          </p:cNvSpPr>
          <p:nvPr>
            <p:ph type="sldNum" sz="quarter" idx="12"/>
          </p:nvPr>
        </p:nvSpPr>
        <p:spPr/>
        <p:txBody>
          <a:bodyPr/>
          <a:lstStyle/>
          <a:p>
            <a:fld id="{EE6F5177-1A5C-4C32-A7D4-0E51409548B0}" type="slidenum">
              <a:rPr lang="fr-BE" smtClean="0"/>
              <a:pPr/>
              <a:t>3</a:t>
            </a:fld>
            <a:endParaRPr lang="fr-BE"/>
          </a:p>
        </p:txBody>
      </p:sp>
      <p:sp>
        <p:nvSpPr>
          <p:cNvPr id="3" name="Content Placeholder 2"/>
          <p:cNvSpPr>
            <a:spLocks noGrp="1"/>
          </p:cNvSpPr>
          <p:nvPr>
            <p:ph sz="quarter" idx="1"/>
          </p:nvPr>
        </p:nvSpPr>
        <p:spPr>
          <a:xfrm>
            <a:off x="457200" y="1428736"/>
            <a:ext cx="8229600" cy="5214974"/>
          </a:xfrm>
        </p:spPr>
        <p:txBody>
          <a:bodyPr>
            <a:normAutofit fontScale="77500" lnSpcReduction="20000"/>
          </a:bodyPr>
          <a:lstStyle/>
          <a:p>
            <a:r>
              <a:rPr lang="en-US" b="1" i="1" dirty="0" smtClean="0"/>
              <a:t>To achieve the mentioned policies the government needs to work together with implementers who are teachers. </a:t>
            </a:r>
            <a:endParaRPr lang="fr-BE" b="1" i="1" dirty="0" smtClean="0"/>
          </a:p>
          <a:p>
            <a:r>
              <a:rPr lang="en-US" dirty="0" smtClean="0"/>
              <a:t>To be achieved each one has specific tasks.</a:t>
            </a:r>
            <a:endParaRPr lang="fr-BE" dirty="0" smtClean="0"/>
          </a:p>
          <a:p>
            <a:r>
              <a:rPr lang="en-US" dirty="0" smtClean="0"/>
              <a:t>The role of the government in the implementation of ICT in Education policy are:</a:t>
            </a:r>
            <a:endParaRPr lang="fr-BE" dirty="0" smtClean="0"/>
          </a:p>
          <a:p>
            <a:pPr lvl="0">
              <a:buFont typeface="Wingdings" pitchFamily="2" charset="2"/>
              <a:buChar char="v"/>
            </a:pPr>
            <a:r>
              <a:rPr lang="en-US" dirty="0" smtClean="0"/>
              <a:t>Providing laptops</a:t>
            </a:r>
            <a:endParaRPr lang="fr-BE" dirty="0" smtClean="0"/>
          </a:p>
          <a:p>
            <a:pPr lvl="0">
              <a:buFont typeface="Wingdings" pitchFamily="2" charset="2"/>
              <a:buChar char="v"/>
            </a:pPr>
            <a:r>
              <a:rPr lang="en-US" dirty="0" smtClean="0"/>
              <a:t>Provide internet connections</a:t>
            </a:r>
            <a:endParaRPr lang="fr-BE" dirty="0" smtClean="0"/>
          </a:p>
          <a:p>
            <a:pPr lvl="0">
              <a:buFont typeface="Wingdings" pitchFamily="2" charset="2"/>
              <a:buChar char="v"/>
            </a:pPr>
            <a:r>
              <a:rPr lang="en-US" dirty="0" smtClean="0"/>
              <a:t>Provide electricity in all school</a:t>
            </a:r>
            <a:endParaRPr lang="fr-BE" dirty="0" smtClean="0"/>
          </a:p>
          <a:p>
            <a:pPr lvl="0">
              <a:buFont typeface="Wingdings" pitchFamily="2" charset="2"/>
              <a:buChar char="v"/>
            </a:pPr>
            <a:r>
              <a:rPr lang="en-US" dirty="0" smtClean="0"/>
              <a:t>Construction of computer labs (Smart Classrooms)</a:t>
            </a:r>
            <a:endParaRPr lang="fr-BE" dirty="0" smtClean="0"/>
          </a:p>
          <a:p>
            <a:pPr lvl="0">
              <a:buFont typeface="Wingdings" pitchFamily="2" charset="2"/>
              <a:buChar char="v"/>
            </a:pPr>
            <a:r>
              <a:rPr lang="en-US" dirty="0" smtClean="0"/>
              <a:t>Providing (solar or petro generator) where there is no electricity.</a:t>
            </a:r>
            <a:endParaRPr lang="fr-BE" dirty="0" smtClean="0"/>
          </a:p>
          <a:p>
            <a:pPr lvl="0">
              <a:buFont typeface="Wingdings" pitchFamily="2" charset="2"/>
              <a:buChar char="v"/>
            </a:pPr>
            <a:r>
              <a:rPr lang="en-US" dirty="0" smtClean="0"/>
              <a:t>Trains some teachers who will train others</a:t>
            </a:r>
          </a:p>
          <a:p>
            <a:pPr lvl="0">
              <a:buFont typeface="Wingdings" pitchFamily="2" charset="2"/>
              <a:buChar char="v"/>
            </a:pPr>
            <a:r>
              <a:rPr lang="en-US" dirty="0" smtClean="0"/>
              <a:t>Providing in-service professional development opportunities for teachers to enable the use and creation of digital content and pedagogic integration.</a:t>
            </a:r>
          </a:p>
          <a:p>
            <a:pPr lvl="0">
              <a:buFont typeface="Wingdings" pitchFamily="2" charset="2"/>
              <a:buChar char="v"/>
            </a:pPr>
            <a:r>
              <a:rPr lang="en-US" dirty="0" smtClean="0"/>
              <a:t>maintain ICT in Education infrastructure.</a:t>
            </a:r>
          </a:p>
          <a:p>
            <a:pPr lvl="0">
              <a:buNone/>
            </a:pPr>
            <a:endParaRPr lang="fr-BE" dirty="0" smtClean="0"/>
          </a:p>
          <a:p>
            <a:endParaRPr lang="fr-BE" dirty="0"/>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28652"/>
            <a:ext cx="8534400" cy="1416204"/>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What are the challenges in implementing ICT in teaching and learning at national level </a:t>
            </a:r>
            <a:endParaRPr lang="fr-BE" dirty="0"/>
          </a:p>
        </p:txBody>
      </p:sp>
      <p:sp>
        <p:nvSpPr>
          <p:cNvPr id="3" name="Date Placeholder 2"/>
          <p:cNvSpPr>
            <a:spLocks noGrp="1"/>
          </p:cNvSpPr>
          <p:nvPr>
            <p:ph type="dt" sz="half" idx="10"/>
          </p:nvPr>
        </p:nvSpPr>
        <p:spPr/>
        <p:txBody>
          <a:bodyPr/>
          <a:lstStyle/>
          <a:p>
            <a:r>
              <a:rPr lang="en-GB" smtClean="0"/>
              <a:t>29/12/2017</a:t>
            </a:r>
            <a:endParaRPr lang="fr-BE"/>
          </a:p>
        </p:txBody>
      </p:sp>
      <p:sp>
        <p:nvSpPr>
          <p:cNvPr id="4" name="Footer Placeholder 3"/>
          <p:cNvSpPr>
            <a:spLocks noGrp="1"/>
          </p:cNvSpPr>
          <p:nvPr>
            <p:ph type="ftr" sz="quarter" idx="11"/>
          </p:nvPr>
        </p:nvSpPr>
        <p:spPr/>
        <p:txBody>
          <a:bodyPr/>
          <a:lstStyle/>
          <a:p>
            <a:r>
              <a:rPr lang="en-US" smtClean="0"/>
              <a:t>IMPLEMENTATION  OF ICT POLICIES AND CHALLEGES </a:t>
            </a:r>
            <a:endParaRPr lang="fr-BE"/>
          </a:p>
        </p:txBody>
      </p:sp>
      <p:sp>
        <p:nvSpPr>
          <p:cNvPr id="5" name="Slide Number Placeholder 4"/>
          <p:cNvSpPr>
            <a:spLocks noGrp="1"/>
          </p:cNvSpPr>
          <p:nvPr>
            <p:ph type="sldNum" sz="quarter" idx="12"/>
          </p:nvPr>
        </p:nvSpPr>
        <p:spPr>
          <a:xfrm>
            <a:off x="4361688" y="1421978"/>
            <a:ext cx="457200" cy="45719"/>
          </a:xfrm>
        </p:spPr>
        <p:txBody>
          <a:bodyPr>
            <a:normAutofit fontScale="25000" lnSpcReduction="20000"/>
          </a:bodyPr>
          <a:lstStyle/>
          <a:p>
            <a:fld id="{EE6F5177-1A5C-4C32-A7D4-0E51409548B0}" type="slidenum">
              <a:rPr lang="fr-BE" smtClean="0"/>
              <a:pPr/>
              <a:t>4</a:t>
            </a:fld>
            <a:endParaRPr lang="fr-BE" dirty="0"/>
          </a:p>
        </p:txBody>
      </p:sp>
      <p:sp>
        <p:nvSpPr>
          <p:cNvPr id="6" name="Content Placeholder 5"/>
          <p:cNvSpPr>
            <a:spLocks noGrp="1"/>
          </p:cNvSpPr>
          <p:nvPr>
            <p:ph sz="quarter" idx="1"/>
          </p:nvPr>
        </p:nvSpPr>
        <p:spPr/>
        <p:txBody>
          <a:bodyPr/>
          <a:lstStyle/>
          <a:p>
            <a:r>
              <a:rPr lang="en-US" dirty="0" smtClean="0"/>
              <a:t>Poor  electricity in public schools •</a:t>
            </a:r>
          </a:p>
          <a:p>
            <a:r>
              <a:rPr lang="en-US" dirty="0" smtClean="0"/>
              <a:t> 6% primary and 18% secondary schools only connected to Internet </a:t>
            </a:r>
          </a:p>
          <a:p>
            <a:r>
              <a:rPr lang="en-US" dirty="0" smtClean="0"/>
              <a:t>Few computer in computers </a:t>
            </a:r>
          </a:p>
          <a:p>
            <a:r>
              <a:rPr lang="en-US" dirty="0" smtClean="0"/>
              <a:t>Limited ICT in Education resources •</a:t>
            </a:r>
          </a:p>
          <a:p>
            <a:r>
              <a:rPr lang="fr-BE" dirty="0" smtClean="0"/>
              <a:t>Resistance to change </a:t>
            </a:r>
            <a:r>
              <a:rPr lang="fr-BE" dirty="0" err="1" smtClean="0"/>
              <a:t>mindset</a:t>
            </a:r>
            <a:r>
              <a:rPr lang="fr-BE" dirty="0" smtClean="0"/>
              <a:t> about change</a:t>
            </a:r>
          </a:p>
          <a:p>
            <a:r>
              <a:rPr lang="en-US" dirty="0" smtClean="0"/>
              <a:t>Limited participation of local institutions (private, public and civil society) in ICT in Education</a:t>
            </a:r>
          </a:p>
          <a:p>
            <a:endParaRPr lang="fr-BE" dirty="0"/>
          </a:p>
        </p:txBody>
      </p:sp>
    </p:spTree>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472518" cy="928670"/>
          </a:xfrm>
        </p:spPr>
        <p:txBody>
          <a:bodyPr>
            <a:normAutofit/>
          </a:bodyPr>
          <a:lstStyle/>
          <a:p>
            <a:r>
              <a:rPr lang="en-US" sz="2000" dirty="0" smtClean="0"/>
              <a:t>what to do to implement the ICT in Education policies at in my  own classroom</a:t>
            </a:r>
            <a:endParaRPr lang="fr-BE" sz="2000" dirty="0"/>
          </a:p>
        </p:txBody>
      </p:sp>
      <p:sp>
        <p:nvSpPr>
          <p:cNvPr id="4" name="Date Placeholder 3"/>
          <p:cNvSpPr>
            <a:spLocks noGrp="1"/>
          </p:cNvSpPr>
          <p:nvPr>
            <p:ph type="dt" sz="half" idx="10"/>
          </p:nvPr>
        </p:nvSpPr>
        <p:spPr/>
        <p:txBody>
          <a:bodyPr/>
          <a:lstStyle/>
          <a:p>
            <a:r>
              <a:rPr lang="en-GB" smtClean="0"/>
              <a:t>29/12/2017</a:t>
            </a:r>
            <a:endParaRPr lang="fr-BE"/>
          </a:p>
        </p:txBody>
      </p:sp>
      <p:sp>
        <p:nvSpPr>
          <p:cNvPr id="6" name="Footer Placeholder 5"/>
          <p:cNvSpPr>
            <a:spLocks noGrp="1"/>
          </p:cNvSpPr>
          <p:nvPr>
            <p:ph type="ftr" sz="quarter" idx="11"/>
          </p:nvPr>
        </p:nvSpPr>
        <p:spPr/>
        <p:txBody>
          <a:bodyPr/>
          <a:lstStyle/>
          <a:p>
            <a:r>
              <a:rPr lang="en-US" smtClean="0"/>
              <a:t>IMPLEMENTATION  OF ICT POLICIES AND CHALLEGES </a:t>
            </a:r>
            <a:endParaRPr lang="fr-BE"/>
          </a:p>
        </p:txBody>
      </p:sp>
      <p:sp>
        <p:nvSpPr>
          <p:cNvPr id="5" name="Slide Number Placeholder 4"/>
          <p:cNvSpPr>
            <a:spLocks noGrp="1"/>
          </p:cNvSpPr>
          <p:nvPr>
            <p:ph type="sldNum" sz="quarter" idx="12"/>
          </p:nvPr>
        </p:nvSpPr>
        <p:spPr/>
        <p:txBody>
          <a:bodyPr/>
          <a:lstStyle/>
          <a:p>
            <a:fld id="{EE6F5177-1A5C-4C32-A7D4-0E51409548B0}" type="slidenum">
              <a:rPr lang="fr-BE" smtClean="0"/>
              <a:pPr/>
              <a:t>5</a:t>
            </a:fld>
            <a:endParaRPr lang="fr-BE"/>
          </a:p>
        </p:txBody>
      </p:sp>
      <p:sp>
        <p:nvSpPr>
          <p:cNvPr id="3" name="Content Placeholder 2"/>
          <p:cNvSpPr>
            <a:spLocks noGrp="1"/>
          </p:cNvSpPr>
          <p:nvPr>
            <p:ph sz="quarter" idx="1"/>
          </p:nvPr>
        </p:nvSpPr>
        <p:spPr/>
        <p:txBody>
          <a:bodyPr>
            <a:normAutofit lnSpcReduction="10000"/>
          </a:bodyPr>
          <a:lstStyle/>
          <a:p>
            <a:pPr>
              <a:buFont typeface="Wingdings" pitchFamily="2" charset="2"/>
              <a:buChar char="v"/>
            </a:pPr>
            <a:r>
              <a:rPr lang="fr-BE" dirty="0" err="1" smtClean="0"/>
              <a:t>Teachers</a:t>
            </a:r>
            <a:r>
              <a:rPr lang="fr-BE" dirty="0" smtClean="0"/>
              <a:t> </a:t>
            </a:r>
            <a:r>
              <a:rPr lang="fr-BE" dirty="0" err="1" smtClean="0"/>
              <a:t>need</a:t>
            </a:r>
            <a:r>
              <a:rPr lang="fr-BE" dirty="0" smtClean="0"/>
              <a:t> to </a:t>
            </a:r>
            <a:r>
              <a:rPr lang="fr-BE" dirty="0" err="1" smtClean="0"/>
              <a:t>be</a:t>
            </a:r>
            <a:r>
              <a:rPr lang="fr-BE" dirty="0" smtClean="0"/>
              <a:t> </a:t>
            </a:r>
            <a:r>
              <a:rPr lang="fr-BE" dirty="0" err="1" smtClean="0"/>
              <a:t>well</a:t>
            </a:r>
            <a:r>
              <a:rPr lang="fr-BE" dirty="0" smtClean="0"/>
              <a:t> </a:t>
            </a:r>
            <a:r>
              <a:rPr lang="fr-BE" dirty="0" err="1" smtClean="0"/>
              <a:t>educated</a:t>
            </a:r>
            <a:r>
              <a:rPr lang="fr-BE" dirty="0" smtClean="0"/>
              <a:t> about ICT</a:t>
            </a:r>
          </a:p>
          <a:p>
            <a:pPr>
              <a:buFont typeface="Wingdings" pitchFamily="2" charset="2"/>
              <a:buChar char="v"/>
            </a:pPr>
            <a:r>
              <a:rPr lang="fr-BE" dirty="0" err="1" smtClean="0"/>
              <a:t>Familiarize</a:t>
            </a:r>
            <a:r>
              <a:rPr lang="fr-BE" dirty="0" smtClean="0"/>
              <a:t> </a:t>
            </a:r>
            <a:r>
              <a:rPr lang="fr-BE" dirty="0" err="1" smtClean="0"/>
              <a:t>students</a:t>
            </a:r>
            <a:r>
              <a:rPr lang="fr-BE" dirty="0" smtClean="0"/>
              <a:t> </a:t>
            </a:r>
            <a:r>
              <a:rPr lang="fr-BE" dirty="0" err="1" smtClean="0"/>
              <a:t>with</a:t>
            </a:r>
            <a:r>
              <a:rPr lang="fr-BE" dirty="0" smtClean="0"/>
              <a:t> ICT </a:t>
            </a:r>
            <a:r>
              <a:rPr lang="fr-BE" dirty="0" err="1" smtClean="0"/>
              <a:t>tools</a:t>
            </a:r>
            <a:r>
              <a:rPr lang="fr-BE" dirty="0" smtClean="0"/>
              <a:t> </a:t>
            </a:r>
          </a:p>
          <a:p>
            <a:pPr>
              <a:buFont typeface="Wingdings" pitchFamily="2" charset="2"/>
              <a:buChar char="v"/>
            </a:pPr>
            <a:r>
              <a:rPr lang="fr-BE" dirty="0" err="1" smtClean="0"/>
              <a:t>Prapare</a:t>
            </a:r>
            <a:r>
              <a:rPr lang="fr-BE" dirty="0" smtClean="0"/>
              <a:t> ICT </a:t>
            </a:r>
            <a:r>
              <a:rPr lang="fr-BE" dirty="0" err="1" smtClean="0"/>
              <a:t>based</a:t>
            </a:r>
            <a:r>
              <a:rPr lang="fr-BE" dirty="0" smtClean="0"/>
              <a:t> </a:t>
            </a:r>
            <a:r>
              <a:rPr lang="fr-BE" dirty="0" err="1" smtClean="0"/>
              <a:t>lesson</a:t>
            </a:r>
            <a:r>
              <a:rPr lang="fr-BE" dirty="0" smtClean="0"/>
              <a:t> plan </a:t>
            </a:r>
          </a:p>
          <a:p>
            <a:pPr>
              <a:buFont typeface="Wingdings" pitchFamily="2" charset="2"/>
              <a:buChar char="v"/>
            </a:pPr>
            <a:r>
              <a:rPr lang="en-US" dirty="0" smtClean="0"/>
              <a:t>In order to increase ICT penetration at all levels we will promote a “Bring Your Own Device” (BYOD) </a:t>
            </a:r>
            <a:r>
              <a:rPr lang="en-US" dirty="0" err="1" smtClean="0"/>
              <a:t>programme</a:t>
            </a:r>
            <a:r>
              <a:rPr lang="en-US" dirty="0" smtClean="0"/>
              <a:t> for: Teachers and  Students</a:t>
            </a:r>
          </a:p>
          <a:p>
            <a:pPr>
              <a:buFont typeface="Wingdings" pitchFamily="2" charset="2"/>
              <a:buChar char="Ø"/>
            </a:pPr>
            <a:r>
              <a:rPr lang="en-US" dirty="0" smtClean="0"/>
              <a:t>  Change of mindset  </a:t>
            </a:r>
          </a:p>
          <a:p>
            <a:pPr>
              <a:buFont typeface="Wingdings" pitchFamily="2" charset="2"/>
              <a:buChar char="Ø"/>
            </a:pPr>
            <a:r>
              <a:rPr lang="en-US" dirty="0" smtClean="0"/>
              <a:t>We who are already trained we will trains our colleagues    </a:t>
            </a:r>
          </a:p>
          <a:p>
            <a:pPr>
              <a:buFont typeface="Wingdings" pitchFamily="2" charset="2"/>
              <a:buChar char="Ø"/>
            </a:pPr>
            <a:r>
              <a:rPr lang="fr-BE" dirty="0" smtClean="0"/>
              <a:t>Use </a:t>
            </a:r>
            <a:r>
              <a:rPr lang="fr-BE" dirty="0" err="1" smtClean="0"/>
              <a:t>always</a:t>
            </a:r>
            <a:r>
              <a:rPr lang="fr-BE" dirty="0" smtClean="0"/>
              <a:t> digital </a:t>
            </a:r>
            <a:r>
              <a:rPr lang="fr-BE" dirty="0" err="1" smtClean="0"/>
              <a:t>tools</a:t>
            </a:r>
            <a:r>
              <a:rPr lang="fr-BE" dirty="0" smtClean="0"/>
              <a:t> in class</a:t>
            </a:r>
            <a:r>
              <a:rPr lang="en-US" dirty="0" smtClean="0"/>
              <a:t>                     </a:t>
            </a:r>
            <a:endParaRPr lang="fr-BE" dirty="0"/>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142852"/>
            <a:ext cx="8534400" cy="844700"/>
          </a:xfrm>
        </p:spPr>
        <p:txBody>
          <a:bodyPr>
            <a:normAutofit fontScale="90000"/>
          </a:bodyPr>
          <a:lstStyle/>
          <a:p>
            <a:r>
              <a:rPr lang="en-US" dirty="0" smtClean="0"/>
              <a:t>What are the challenges in implementing ICT in teaching and learning at  school </a:t>
            </a:r>
            <a:endParaRPr lang="fr-BE" dirty="0"/>
          </a:p>
        </p:txBody>
      </p:sp>
      <p:sp>
        <p:nvSpPr>
          <p:cNvPr id="4" name="Date Placeholder 3"/>
          <p:cNvSpPr>
            <a:spLocks noGrp="1"/>
          </p:cNvSpPr>
          <p:nvPr>
            <p:ph type="dt" sz="half" idx="10"/>
          </p:nvPr>
        </p:nvSpPr>
        <p:spPr/>
        <p:txBody>
          <a:bodyPr/>
          <a:lstStyle/>
          <a:p>
            <a:r>
              <a:rPr lang="en-GB" smtClean="0"/>
              <a:t>29/12/2017</a:t>
            </a:r>
            <a:endParaRPr lang="fr-BE"/>
          </a:p>
        </p:txBody>
      </p:sp>
      <p:sp>
        <p:nvSpPr>
          <p:cNvPr id="6" name="Footer Placeholder 5"/>
          <p:cNvSpPr>
            <a:spLocks noGrp="1"/>
          </p:cNvSpPr>
          <p:nvPr>
            <p:ph type="ftr" sz="quarter" idx="11"/>
          </p:nvPr>
        </p:nvSpPr>
        <p:spPr>
          <a:xfrm>
            <a:off x="304800" y="6410848"/>
            <a:ext cx="5410208" cy="365760"/>
          </a:xfrm>
        </p:spPr>
        <p:txBody>
          <a:bodyPr/>
          <a:lstStyle/>
          <a:p>
            <a:r>
              <a:rPr lang="en-US" smtClean="0"/>
              <a:t>IMPLEMENTATION  OF ICT POLICIES AND CHALLEGES </a:t>
            </a:r>
            <a:endParaRPr lang="fr-BE" dirty="0"/>
          </a:p>
        </p:txBody>
      </p:sp>
      <p:sp>
        <p:nvSpPr>
          <p:cNvPr id="5" name="Slide Number Placeholder 4"/>
          <p:cNvSpPr>
            <a:spLocks noGrp="1"/>
          </p:cNvSpPr>
          <p:nvPr>
            <p:ph type="sldNum" sz="quarter" idx="12"/>
          </p:nvPr>
        </p:nvSpPr>
        <p:spPr/>
        <p:txBody>
          <a:bodyPr/>
          <a:lstStyle/>
          <a:p>
            <a:fld id="{EE6F5177-1A5C-4C32-A7D4-0E51409548B0}" type="slidenum">
              <a:rPr lang="fr-BE" smtClean="0"/>
              <a:pPr/>
              <a:t>6</a:t>
            </a:fld>
            <a:endParaRPr lang="fr-BE"/>
          </a:p>
        </p:txBody>
      </p:sp>
      <p:sp>
        <p:nvSpPr>
          <p:cNvPr id="3" name="Content Placeholder 2"/>
          <p:cNvSpPr>
            <a:spLocks noGrp="1"/>
          </p:cNvSpPr>
          <p:nvPr>
            <p:ph sz="quarter" idx="1"/>
          </p:nvPr>
        </p:nvSpPr>
        <p:spPr/>
        <p:txBody>
          <a:bodyPr>
            <a:normAutofit fontScale="62500" lnSpcReduction="20000"/>
          </a:bodyPr>
          <a:lstStyle/>
          <a:p>
            <a:pPr>
              <a:buNone/>
            </a:pPr>
            <a:r>
              <a:rPr lang="fr-BE" dirty="0" smtClean="0"/>
              <a:t>Our </a:t>
            </a:r>
            <a:r>
              <a:rPr lang="fr-BE" dirty="0" err="1" smtClean="0"/>
              <a:t>school</a:t>
            </a:r>
            <a:r>
              <a:rPr lang="fr-BE" dirty="0" smtClean="0"/>
              <a:t>  </a:t>
            </a:r>
            <a:r>
              <a:rPr lang="fr-BE" dirty="0" err="1" smtClean="0"/>
              <a:t>is</a:t>
            </a:r>
            <a:r>
              <a:rPr lang="fr-BE" dirty="0" smtClean="0"/>
              <a:t> </a:t>
            </a:r>
            <a:r>
              <a:rPr lang="fr-BE" dirty="0" err="1" smtClean="0"/>
              <a:t>already</a:t>
            </a:r>
            <a:r>
              <a:rPr lang="fr-BE" dirty="0" smtClean="0"/>
              <a:t> </a:t>
            </a:r>
            <a:r>
              <a:rPr lang="fr-BE" dirty="0" err="1" smtClean="0"/>
              <a:t>equiped</a:t>
            </a:r>
            <a:r>
              <a:rPr lang="fr-BE" dirty="0" smtClean="0"/>
              <a:t> </a:t>
            </a:r>
            <a:r>
              <a:rPr lang="fr-BE" dirty="0" err="1" smtClean="0"/>
              <a:t>with</a:t>
            </a:r>
            <a:r>
              <a:rPr lang="fr-BE" dirty="0" smtClean="0"/>
              <a:t> 100 computers </a:t>
            </a:r>
            <a:r>
              <a:rPr lang="fr-BE" dirty="0" err="1" smtClean="0"/>
              <a:t>from</a:t>
            </a:r>
            <a:r>
              <a:rPr lang="fr-BE" dirty="0" smtClean="0"/>
              <a:t> REB; but </a:t>
            </a:r>
            <a:r>
              <a:rPr lang="fr-BE" dirty="0" err="1" smtClean="0"/>
              <a:t>we</a:t>
            </a:r>
            <a:r>
              <a:rPr lang="fr-BE" dirty="0" smtClean="0"/>
              <a:t> have more </a:t>
            </a:r>
            <a:r>
              <a:rPr lang="fr-BE" dirty="0" err="1" smtClean="0"/>
              <a:t>than</a:t>
            </a:r>
            <a:r>
              <a:rPr lang="fr-BE" dirty="0" smtClean="0"/>
              <a:t> 900 </a:t>
            </a:r>
            <a:r>
              <a:rPr lang="fr-BE" dirty="0" err="1" smtClean="0"/>
              <a:t>students</a:t>
            </a:r>
            <a:endParaRPr lang="fr-BE" dirty="0" smtClean="0"/>
          </a:p>
          <a:p>
            <a:pPr>
              <a:buNone/>
            </a:pPr>
            <a:r>
              <a:rPr lang="fr-BE" dirty="0" smtClean="0"/>
              <a:t>.So the challenges </a:t>
            </a:r>
            <a:r>
              <a:rPr lang="fr-BE" dirty="0" err="1" smtClean="0"/>
              <a:t>is</a:t>
            </a:r>
            <a:r>
              <a:rPr lang="fr-BE" dirty="0" smtClean="0"/>
              <a:t> how 100 computers </a:t>
            </a:r>
            <a:r>
              <a:rPr lang="fr-BE" dirty="0" err="1" smtClean="0"/>
              <a:t>can</a:t>
            </a:r>
            <a:r>
              <a:rPr lang="fr-BE" dirty="0" smtClean="0"/>
              <a:t> </a:t>
            </a:r>
            <a:r>
              <a:rPr lang="fr-BE" dirty="0" err="1" smtClean="0"/>
              <a:t>be</a:t>
            </a:r>
            <a:r>
              <a:rPr lang="fr-BE" dirty="0" smtClean="0"/>
              <a:t> </a:t>
            </a:r>
            <a:r>
              <a:rPr lang="fr-BE" dirty="0" err="1" smtClean="0"/>
              <a:t>shared</a:t>
            </a:r>
            <a:r>
              <a:rPr lang="fr-BE" dirty="0" smtClean="0"/>
              <a:t> by more </a:t>
            </a:r>
            <a:r>
              <a:rPr lang="fr-BE" dirty="0" err="1" smtClean="0"/>
              <a:t>than</a:t>
            </a:r>
            <a:r>
              <a:rPr lang="fr-BE" dirty="0" smtClean="0"/>
              <a:t> 900 </a:t>
            </a:r>
            <a:r>
              <a:rPr lang="fr-BE" dirty="0" err="1" smtClean="0"/>
              <a:t>students</a:t>
            </a:r>
            <a:r>
              <a:rPr lang="fr-BE" dirty="0" smtClean="0"/>
              <a:t>.</a:t>
            </a:r>
          </a:p>
          <a:p>
            <a:pPr>
              <a:buNone/>
            </a:pPr>
            <a:r>
              <a:rPr lang="en-US" dirty="0" smtClean="0"/>
              <a:t>We need </a:t>
            </a:r>
            <a:r>
              <a:rPr lang="en-US" dirty="0" err="1" smtClean="0"/>
              <a:t>sensitizationabout</a:t>
            </a:r>
            <a:r>
              <a:rPr lang="en-US" dirty="0" smtClean="0"/>
              <a:t>  “Bring Your Own Device” (BYOD) </a:t>
            </a:r>
            <a:r>
              <a:rPr lang="en-US" dirty="0" err="1" smtClean="0"/>
              <a:t>programme</a:t>
            </a:r>
            <a:r>
              <a:rPr lang="en-US" dirty="0" smtClean="0"/>
              <a:t> for: Teachers and  Students </a:t>
            </a:r>
          </a:p>
          <a:p>
            <a:pPr>
              <a:buNone/>
            </a:pPr>
            <a:r>
              <a:rPr lang="en-US" dirty="0" smtClean="0"/>
              <a:t>We face also the lack of involvement of parents in the above program.</a:t>
            </a:r>
          </a:p>
          <a:p>
            <a:pPr>
              <a:buNone/>
            </a:pPr>
            <a:r>
              <a:rPr lang="en-US" dirty="0" smtClean="0"/>
              <a:t>Internet connective doesn’t cover the large </a:t>
            </a:r>
            <a:r>
              <a:rPr lang="en-US" dirty="0" err="1" smtClean="0"/>
              <a:t>erea</a:t>
            </a:r>
            <a:r>
              <a:rPr lang="en-US" dirty="0" smtClean="0"/>
              <a:t>;</a:t>
            </a:r>
          </a:p>
          <a:p>
            <a:pPr>
              <a:buNone/>
            </a:pPr>
            <a:r>
              <a:rPr lang="en-US" dirty="0" smtClean="0"/>
              <a:t>For video presentation we need short speakers because the speaker of POSITIVO is low.</a:t>
            </a:r>
          </a:p>
          <a:p>
            <a:pPr>
              <a:buNone/>
            </a:pPr>
            <a:r>
              <a:rPr lang="en-US" dirty="0" err="1" smtClean="0"/>
              <a:t>Mindet</a:t>
            </a:r>
            <a:r>
              <a:rPr lang="en-US" dirty="0" smtClean="0"/>
              <a:t> of school administration; when they see a teacher without a big bag of documents I mean books; they think that you didn’t prepare the lesson; so they need to be informed about the use of ICT in education .</a:t>
            </a:r>
          </a:p>
          <a:p>
            <a:pPr>
              <a:buNone/>
            </a:pPr>
            <a:r>
              <a:rPr lang="en-US" dirty="0" smtClean="0"/>
              <a:t>The teacher are not well trained to use ICT tools in teaching and learning process.</a:t>
            </a:r>
          </a:p>
          <a:p>
            <a:pPr>
              <a:buNone/>
            </a:pPr>
            <a:r>
              <a:rPr lang="en-US" dirty="0" smtClean="0"/>
              <a:t>As government provides Computer for learners; the Teacher also need it as a Teacher is considered to be like catalyst in the teaching and learning process.</a:t>
            </a:r>
          </a:p>
          <a:p>
            <a:pPr>
              <a:buNone/>
            </a:pPr>
            <a:endParaRPr lang="fr-BE" dirty="0" smtClean="0"/>
          </a:p>
          <a:p>
            <a:pPr algn="ctr">
              <a:buNone/>
            </a:pPr>
            <a:endParaRPr lang="fr-BE" b="1" dirty="0" smtClean="0"/>
          </a:p>
          <a:p>
            <a:pPr algn="ctr">
              <a:buNone/>
            </a:pPr>
            <a:r>
              <a:rPr lang="fr-BE" b="1" dirty="0" smtClean="0"/>
              <a:t> THANK YOU</a:t>
            </a:r>
            <a:endParaRPr lang="fr-BE" b="1" dirty="0"/>
          </a:p>
        </p:txBody>
      </p:sp>
    </p:spTree>
  </p:cSld>
  <p:clrMapOvr>
    <a:masterClrMapping/>
  </p:clrMapOvr>
  <p:transition>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262</TotalTime>
  <Words>679</Words>
  <Application>Microsoft Office PowerPoint</Application>
  <PresentationFormat>On-screen Show (4:3)</PresentationFormat>
  <Paragraphs>69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Civic</vt:lpstr>
      <vt:lpstr>Unity 8: ICT IN EDUCATION POLICY</vt:lpstr>
      <vt:lpstr>what to do to implement the ICT in Education policies at the national level (all schools )</vt:lpstr>
      <vt:lpstr>          IMPLEMENTATION OF ICT POLICY AT NATIONAL LEVEL </vt:lpstr>
      <vt:lpstr>    What are the challenges in implementing ICT in teaching and learning at national level </vt:lpstr>
      <vt:lpstr>what to do to implement the ICT in Education policies at in my  own classroom</vt:lpstr>
      <vt:lpstr>What are the challenges in implementing ICT in teaching and learning at  school </vt:lpstr>
    </vt:vector>
  </TitlesOfParts>
  <Company>Partners In Health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ICT IN EDUCATION POLICY </dc:title>
  <dc:creator>kundwa stella</dc:creator>
  <cp:lastModifiedBy>kundwa stella</cp:lastModifiedBy>
  <cp:revision>7</cp:revision>
  <dcterms:created xsi:type="dcterms:W3CDTF">2017-12-31T16:57:44Z</dcterms:created>
  <dcterms:modified xsi:type="dcterms:W3CDTF">2018-01-01T07:09:13Z</dcterms:modified>
</cp:coreProperties>
</file>