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8"/>
  </p:notesMasterIdLst>
  <p:sldIdLst>
    <p:sldId id="262" r:id="rId2"/>
    <p:sldId id="263" r:id="rId3"/>
    <p:sldId id="264" r:id="rId4"/>
    <p:sldId id="265" r:id="rId5"/>
    <p:sldId id="259" r:id="rId6"/>
    <p:sldId id="311" r:id="rId7"/>
    <p:sldId id="271" r:id="rId8"/>
    <p:sldId id="267" r:id="rId9"/>
    <p:sldId id="268" r:id="rId10"/>
    <p:sldId id="269" r:id="rId11"/>
    <p:sldId id="272" r:id="rId12"/>
    <p:sldId id="270" r:id="rId13"/>
    <p:sldId id="273" r:id="rId14"/>
    <p:sldId id="274" r:id="rId15"/>
    <p:sldId id="275" r:id="rId16"/>
    <p:sldId id="276" r:id="rId17"/>
    <p:sldId id="277" r:id="rId18"/>
    <p:sldId id="278" r:id="rId19"/>
    <p:sldId id="279" r:id="rId20"/>
    <p:sldId id="280" r:id="rId21"/>
    <p:sldId id="283" r:id="rId22"/>
    <p:sldId id="281" r:id="rId23"/>
    <p:sldId id="282" r:id="rId24"/>
    <p:sldId id="289" r:id="rId25"/>
    <p:sldId id="313" r:id="rId26"/>
    <p:sldId id="314" r:id="rId27"/>
    <p:sldId id="315" r:id="rId28"/>
    <p:sldId id="316" r:id="rId29"/>
    <p:sldId id="317" r:id="rId30"/>
    <p:sldId id="318" r:id="rId31"/>
    <p:sldId id="319" r:id="rId32"/>
    <p:sldId id="320" r:id="rId33"/>
    <p:sldId id="321" r:id="rId34"/>
    <p:sldId id="322" r:id="rId35"/>
    <p:sldId id="312" r:id="rId36"/>
    <p:sldId id="290" r:id="rId37"/>
    <p:sldId id="323" r:id="rId38"/>
    <p:sldId id="324"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 id="306" r:id="rId52"/>
    <p:sldId id="325" r:id="rId53"/>
    <p:sldId id="326" r:id="rId54"/>
    <p:sldId id="327" r:id="rId55"/>
    <p:sldId id="328" r:id="rId56"/>
    <p:sldId id="330" r:id="rId57"/>
    <p:sldId id="332" r:id="rId58"/>
    <p:sldId id="333" r:id="rId59"/>
    <p:sldId id="334" r:id="rId60"/>
    <p:sldId id="344" r:id="rId61"/>
    <p:sldId id="336" r:id="rId62"/>
    <p:sldId id="337" r:id="rId63"/>
    <p:sldId id="338" r:id="rId64"/>
    <p:sldId id="339" r:id="rId65"/>
    <p:sldId id="340" r:id="rId66"/>
    <p:sldId id="341" r:id="rId67"/>
    <p:sldId id="342" r:id="rId68"/>
    <p:sldId id="343" r:id="rId69"/>
    <p:sldId id="335" r:id="rId70"/>
    <p:sldId id="345" r:id="rId71"/>
    <p:sldId id="346" r:id="rId72"/>
    <p:sldId id="347" r:id="rId73"/>
    <p:sldId id="348" r:id="rId74"/>
    <p:sldId id="349" r:id="rId75"/>
    <p:sldId id="350" r:id="rId76"/>
    <p:sldId id="351" r:id="rId77"/>
    <p:sldId id="352" r:id="rId78"/>
    <p:sldId id="353" r:id="rId79"/>
    <p:sldId id="357" r:id="rId80"/>
    <p:sldId id="355" r:id="rId81"/>
    <p:sldId id="356"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364" autoAdjust="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06/08/2020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39</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8/6/2020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8/6/2020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8/6/2020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8/6/2020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8/6/2020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dirty="0"/>
              <a:t>training </a:t>
            </a:r>
            <a:r>
              <a:rPr lang="en-US" dirty="0" smtClean="0"/>
              <a:t>on 21</a:t>
            </a:r>
            <a:r>
              <a:rPr lang="en-US" baseline="30000" dirty="0" smtClean="0"/>
              <a:t>st</a:t>
            </a:r>
            <a:r>
              <a:rPr lang="en-US" dirty="0" smtClean="0"/>
              <a:t> </a:t>
            </a:r>
            <a:r>
              <a:rPr lang="en-US" dirty="0" err="1" smtClean="0"/>
              <a:t>cld</a:t>
            </a:r>
            <a:endParaRPr lang="en-US" dirty="0"/>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smtClean="0">
                <a:solidFill>
                  <a:schemeClr val="bg1"/>
                </a:solidFill>
              </a:rPr>
              <a:t>21</a:t>
            </a:r>
            <a:r>
              <a:rPr lang="en-US" sz="4000" baseline="30000" dirty="0" smtClean="0">
                <a:solidFill>
                  <a:schemeClr val="bg1"/>
                </a:solidFill>
              </a:rPr>
              <a:t>st</a:t>
            </a:r>
            <a:r>
              <a:rPr lang="en-US" sz="4000" dirty="0" smtClean="0">
                <a:solidFill>
                  <a:schemeClr val="bg1"/>
                </a:solidFill>
              </a:rPr>
              <a:t> </a:t>
            </a:r>
            <a:r>
              <a:rPr lang="en-US" sz="4000" dirty="0" smtClean="0">
                <a:solidFill>
                  <a:schemeClr val="bg1"/>
                </a:solidFill>
              </a:rPr>
              <a:t>CENTERED learning </a:t>
            </a:r>
            <a:r>
              <a:rPr lang="en-US" sz="4000" dirty="0" smtClean="0">
                <a:solidFill>
                  <a:schemeClr val="bg1"/>
                </a:solidFill>
              </a:rPr>
              <a:t>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4" name="Rectangle 3"/>
          <p:cNvSpPr/>
          <p:nvPr/>
        </p:nvSpPr>
        <p:spPr>
          <a:xfrm>
            <a:off x="418011" y="1794946"/>
            <a:ext cx="11299372" cy="3662541"/>
          </a:xfrm>
          <a:prstGeom prst="rect">
            <a:avLst/>
          </a:prstGeom>
        </p:spPr>
        <p:txBody>
          <a:bodyPr wrap="square">
            <a:spAutoFit/>
          </a:bodyPr>
          <a:lstStyle/>
          <a:p>
            <a:r>
              <a:rPr lang="en-AU" sz="2400" b="1" dirty="0"/>
              <a:t>IS THIS WORKING TOGETHER? </a:t>
            </a:r>
            <a:r>
              <a:rPr lang="en-AU" sz="2400" dirty="0"/>
              <a:t>	</a:t>
            </a:r>
            <a:r>
              <a:rPr lang="en-AU" sz="2400" b="1" dirty="0"/>
              <a:t>ANSWER   YES OR NO.</a:t>
            </a:r>
            <a:r>
              <a:rPr lang="en-AU" sz="2400" dirty="0"/>
              <a:t>	                                                              	</a:t>
            </a:r>
          </a:p>
          <a:p>
            <a:pPr marL="457200" indent="-457200">
              <a:buFont typeface="+mj-lt"/>
              <a:buAutoNum type="alphaLcParenR"/>
            </a:pPr>
            <a:r>
              <a:rPr lang="en-AU" sz="2400" dirty="0"/>
              <a:t>Pairs of students gave each other feedback. 	</a:t>
            </a:r>
            <a:r>
              <a:rPr lang="en-AU" sz="2400" b="1" dirty="0"/>
              <a:t>YES.           </a:t>
            </a:r>
          </a:p>
          <a:p>
            <a:pPr marL="457200" indent="-457200">
              <a:buFont typeface="+mj-lt"/>
              <a:buAutoNum type="alphaLcParenR"/>
            </a:pPr>
            <a:r>
              <a:rPr lang="en-AU" sz="2400" dirty="0"/>
              <a:t>Students did their work alone. 	</a:t>
            </a:r>
            <a:r>
              <a:rPr lang="en-AU" sz="2400" b="1" dirty="0"/>
              <a:t>NO</a:t>
            </a:r>
          </a:p>
          <a:p>
            <a:pPr marL="457200" indent="-457200">
              <a:buFont typeface="+mj-lt"/>
              <a:buAutoNum type="alphaLcParenR"/>
            </a:pPr>
            <a:r>
              <a:rPr lang="en-AU" sz="2400" dirty="0"/>
              <a:t>A small group discussed an issue together. 	             </a:t>
            </a:r>
          </a:p>
          <a:p>
            <a:pPr marL="457200" indent="-457200">
              <a:buFont typeface="+mj-lt"/>
              <a:buAutoNum type="alphaLcParenR"/>
            </a:pPr>
            <a:r>
              <a:rPr lang="en-AU" sz="2400" dirty="0"/>
              <a:t>The whole class discussed an issue. 	</a:t>
            </a:r>
          </a:p>
          <a:p>
            <a:pPr marL="457200" indent="-457200">
              <a:buFont typeface="+mj-lt"/>
              <a:buAutoNum type="alphaLcParenR"/>
            </a:pPr>
            <a:r>
              <a:rPr lang="en-AU" sz="2400" dirty="0"/>
              <a:t>A student used Skype to interview a student in another town. 	</a:t>
            </a:r>
          </a:p>
          <a:p>
            <a:pPr marL="457200" indent="-457200">
              <a:buFont typeface="+mj-lt"/>
              <a:buAutoNum type="alphaLcParenR"/>
            </a:pPr>
            <a:r>
              <a:rPr lang="en-AU" sz="2400" dirty="0"/>
              <a:t>Students used OneNote to share their story drafts and give each other feedback. 	</a:t>
            </a:r>
          </a:p>
          <a:p>
            <a:pPr marL="457200" indent="-457200">
              <a:buFont typeface="+mj-lt"/>
              <a:buAutoNum type="alphaLcParenR"/>
            </a:pPr>
            <a:r>
              <a:rPr lang="en-AU" sz="2400" dirty="0"/>
              <a:t>Each student created his/her own story and sent it to the teacher for feedback.               </a:t>
            </a:r>
            <a:r>
              <a:rPr lang="en-AU" sz="1600" dirty="0"/>
              <a:t>	</a:t>
            </a:r>
          </a:p>
        </p:txBody>
      </p:sp>
    </p:spTree>
    <p:extLst>
      <p:ext uri="{BB962C8B-B14F-4D97-AF65-F5344CB8AC3E}">
        <p14:creationId xmlns:p14="http://schemas.microsoft.com/office/powerpoint/2010/main" val="2601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TWO: SHARING  RESPONSIBILITIES</a:t>
            </a:r>
          </a:p>
        </p:txBody>
      </p:sp>
      <p:sp>
        <p:nvSpPr>
          <p:cNvPr id="3" name="Content Placeholder 2"/>
          <p:cNvSpPr>
            <a:spLocks noGrp="1"/>
          </p:cNvSpPr>
          <p:nvPr>
            <p:ph idx="1"/>
          </p:nvPr>
        </p:nvSpPr>
        <p:spPr/>
        <p:txBody>
          <a:bodyPr>
            <a:normAutofit/>
          </a:bodyPr>
          <a:lstStyle/>
          <a:p>
            <a:r>
              <a:rPr lang="en-AU" sz="2800" dirty="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81192" y="2180496"/>
            <a:ext cx="11318887" cy="3678303"/>
          </a:xfrm>
        </p:spPr>
        <p:txBody>
          <a:bodyPr>
            <a:normAutofit/>
          </a:bodyPr>
          <a:lstStyle/>
          <a:p>
            <a:pPr algn="just"/>
            <a:r>
              <a:rPr lang="en-AU" sz="2800" dirty="0"/>
              <a:t>Students are </a:t>
            </a:r>
            <a:r>
              <a:rPr lang="en-AU" sz="2800" b="1" dirty="0"/>
              <a:t>sharing responsibility </a:t>
            </a:r>
            <a:r>
              <a:rPr lang="en-AU" sz="2800" dirty="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800" dirty="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fontScale="92500"/>
          </a:bodyPr>
          <a:lstStyle/>
          <a:p>
            <a:pPr marL="0" indent="0">
              <a:buNone/>
            </a:pPr>
            <a:r>
              <a:rPr lang="en-AU" sz="2800" b="1" dirty="0"/>
              <a:t>IS THIS A SHARED RESPONSIBILITY? </a:t>
            </a:r>
            <a:r>
              <a:rPr lang="en-AU" sz="2800" dirty="0"/>
              <a:t>	 ANS  YES OR NO AND WHY?</a:t>
            </a:r>
          </a:p>
          <a:p>
            <a:r>
              <a:rPr lang="en-AU" sz="2800" b="1" dirty="0"/>
              <a:t>Students conducted a lab experiment together. </a:t>
            </a:r>
            <a:r>
              <a:rPr lang="en-AU" sz="2800" dirty="0"/>
              <a:t>	</a:t>
            </a:r>
          </a:p>
          <a:p>
            <a:r>
              <a:rPr lang="en-AU" sz="2800" b="1" dirty="0"/>
              <a:t>Students gave each other feedback</a:t>
            </a:r>
            <a:r>
              <a:rPr lang="en-AU" sz="2800" dirty="0"/>
              <a:t>. </a:t>
            </a:r>
          </a:p>
          <a:p>
            <a:r>
              <a:rPr lang="en-AU" sz="2800" b="1" dirty="0"/>
              <a:t>A student worked with a peer in another country via Skype and Microsoft Office 365 to develop a joint website. </a:t>
            </a:r>
            <a:r>
              <a:rPr lang="en-AU" sz="2800" dirty="0"/>
              <a:t>	</a:t>
            </a:r>
          </a:p>
          <a:p>
            <a:r>
              <a:rPr lang="en-AU" sz="2800" b="1" dirty="0"/>
              <a:t>A student interviewed a peer in another country via Skype about the local weather</a:t>
            </a:r>
            <a:r>
              <a:rPr lang="en-AU" sz="2800" dirty="0"/>
              <a:t>. </a:t>
            </a:r>
            <a:r>
              <a:rPr lang="en-AU" dirty="0"/>
              <a:t>	</a:t>
            </a:r>
          </a:p>
          <a:p>
            <a:endParaRPr lang="en-AU" dirty="0"/>
          </a:p>
        </p:txBody>
      </p:sp>
    </p:spTree>
    <p:extLst>
      <p:ext uri="{BB962C8B-B14F-4D97-AF65-F5344CB8AC3E}">
        <p14:creationId xmlns:p14="http://schemas.microsoft.com/office/powerpoint/2010/main" val="183734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14931" y="2133535"/>
            <a:ext cx="11332512" cy="4374689"/>
          </a:xfrm>
        </p:spPr>
        <p:txBody>
          <a:bodyPr>
            <a:noAutofit/>
          </a:bodyPr>
          <a:lstStyle/>
          <a:p>
            <a:pPr algn="just"/>
            <a:r>
              <a:rPr lang="en-AU" sz="2800" dirty="0"/>
              <a:t>Students had joint responsibility for carrying out the lab experiment. </a:t>
            </a:r>
          </a:p>
          <a:p>
            <a:pPr algn="just"/>
            <a:r>
              <a:rPr lang="en-AU" sz="2800" dirty="0"/>
              <a:t>One student “owned” the work, and the other was only helping. </a:t>
            </a:r>
          </a:p>
          <a:p>
            <a:pPr algn="just"/>
            <a:r>
              <a:rPr lang="en-AU" sz="2800" dirty="0"/>
              <a:t>The students shared responsibility for the development of the website.  </a:t>
            </a:r>
          </a:p>
          <a:p>
            <a:pPr algn="just"/>
            <a:r>
              <a:rPr lang="en-AU" sz="2800" dirty="0"/>
              <a:t>This is a task that students conducted together, but they did not have mutual responsibility for any particular outcome                                                                                          	</a:t>
            </a:r>
          </a:p>
        </p:txBody>
      </p:sp>
    </p:spTree>
    <p:extLst>
      <p:ext uri="{BB962C8B-B14F-4D97-AF65-F5344CB8AC3E}">
        <p14:creationId xmlns:p14="http://schemas.microsoft.com/office/powerpoint/2010/main" val="151510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AU" b="1" dirty="0"/>
              <a:t>SUBSTANTIVE DECISIONS</a:t>
            </a:r>
            <a:endParaRPr lang="en-AU" dirty="0"/>
          </a:p>
        </p:txBody>
      </p:sp>
      <p:sp>
        <p:nvSpPr>
          <p:cNvPr id="3" name="Content Placeholder 2"/>
          <p:cNvSpPr>
            <a:spLocks noGrp="1"/>
          </p:cNvSpPr>
          <p:nvPr>
            <p:ph idx="1"/>
          </p:nvPr>
        </p:nvSpPr>
        <p:spPr/>
        <p:txBody>
          <a:bodyPr>
            <a:normAutofit/>
          </a:bodyPr>
          <a:lstStyle/>
          <a:p>
            <a:r>
              <a:rPr lang="en-AU" sz="2800" dirty="0"/>
              <a:t>What does substantive decisions mean?</a:t>
            </a:r>
          </a:p>
        </p:txBody>
      </p:sp>
    </p:spTree>
    <p:extLst>
      <p:ext uri="{BB962C8B-B14F-4D97-AF65-F5344CB8AC3E}">
        <p14:creationId xmlns:p14="http://schemas.microsoft.com/office/powerpoint/2010/main" val="8173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dirty="0"/>
              <a:t>Students are </a:t>
            </a:r>
            <a:r>
              <a:rPr lang="en-AU" sz="2800" b="1" dirty="0"/>
              <a:t>making substantive decisions </a:t>
            </a:r>
            <a:r>
              <a:rPr lang="en-AU" sz="2800" dirty="0"/>
              <a:t>when they are actively resolving important issues that will guide their work. Substantive decisions are decisions that shape the </a:t>
            </a:r>
            <a:r>
              <a:rPr lang="en-AU" sz="2800" b="1" dirty="0"/>
              <a:t>content</a:t>
            </a:r>
            <a:r>
              <a:rPr lang="en-AU" sz="2800" dirty="0"/>
              <a:t>, </a:t>
            </a:r>
            <a:r>
              <a:rPr lang="en-AU" sz="2800" b="1" dirty="0"/>
              <a:t>process</a:t>
            </a:r>
            <a:r>
              <a:rPr lang="en-AU" sz="2800" dirty="0"/>
              <a:t>, OR </a:t>
            </a:r>
            <a:r>
              <a:rPr lang="en-AU" sz="2800" b="1" dirty="0"/>
              <a:t>product</a:t>
            </a:r>
            <a:r>
              <a:rPr lang="en-AU" sz="2800" dirty="0"/>
              <a:t> of students’ work:</a:t>
            </a:r>
          </a:p>
          <a:p>
            <a:endParaRPr lang="en-AU" sz="2800" dirty="0"/>
          </a:p>
          <a:p>
            <a:r>
              <a:rPr lang="en-AU" sz="2800" b="1" dirty="0"/>
              <a:t>Content: </a:t>
            </a:r>
            <a:r>
              <a:rPr lang="en-AU" sz="2800" dirty="0"/>
              <a:t>Students are using their knowledge of an issue to make a decision that affects the academic content of their work together, such as taking a stance on a topic they will then write about, or deciding on the hypothesis they will test. </a:t>
            </a:r>
          </a:p>
          <a:p>
            <a:r>
              <a:rPr lang="en-AU" sz="2800" b="1" dirty="0"/>
              <a:t>Process: </a:t>
            </a:r>
            <a:r>
              <a:rPr lang="en-AU" sz="2800" dirty="0"/>
              <a:t>Students are planning what they will do, when to do it, what tools they will use, or the roles and responsibilities of people on the team. </a:t>
            </a:r>
          </a:p>
          <a:p>
            <a:r>
              <a:rPr lang="en-AU" sz="2800" b="1" dirty="0"/>
              <a:t>Product: </a:t>
            </a:r>
            <a:r>
              <a:rPr lang="en-AU" sz="2800" dirty="0"/>
              <a:t>Students are making fundamental design decisions that affect the nature and usability of their product. </a:t>
            </a:r>
          </a:p>
          <a:p>
            <a:endParaRPr lang="en-AU" dirty="0"/>
          </a:p>
        </p:txBody>
      </p:sp>
    </p:spTree>
    <p:extLst>
      <p:ext uri="{BB962C8B-B14F-4D97-AF65-F5344CB8AC3E}">
        <p14:creationId xmlns:p14="http://schemas.microsoft.com/office/powerpoint/2010/main" val="121146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endParaRPr lang="en-AU" sz="2000" b="1" dirty="0"/>
          </a:p>
          <a:p>
            <a:pPr marL="0" indent="0">
              <a:buNone/>
            </a:pPr>
            <a:r>
              <a:rPr lang="en-AU" sz="2000" b="1" dirty="0"/>
              <a:t>DID THESE STUDENTS MAKE SUBSTANTIVE DECISIONS? </a:t>
            </a:r>
            <a:r>
              <a:rPr lang="en-AU" sz="2000" dirty="0"/>
              <a:t>	</a:t>
            </a:r>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algn="just"/>
            <a:r>
              <a:rPr lang="en-AU" sz="2000" b="1" dirty="0"/>
              <a:t>Students worked together to identify capital cities of particular countries in Europe</a:t>
            </a:r>
            <a:r>
              <a:rPr lang="en-AU" sz="2000" dirty="0"/>
              <a:t>. 	</a:t>
            </a:r>
          </a:p>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t>	</a:t>
            </a:r>
          </a:p>
          <a:p>
            <a:pPr algn="just"/>
            <a:r>
              <a:rPr lang="en-AU" sz="2000" b="1" dirty="0"/>
              <a:t>Students filmed a video according to the list of steps the teacher provided. </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335183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lstStyle/>
          <a:p>
            <a:r>
              <a:rPr lang="en-AU" sz="2800" dirty="0"/>
              <a:t>This is a content decision that will shape their work together. </a:t>
            </a:r>
          </a:p>
          <a:p>
            <a:r>
              <a:rPr lang="en-AU" sz="2800" dirty="0"/>
              <a:t>This decision does not affect the rest of their work. 	</a:t>
            </a:r>
          </a:p>
          <a:p>
            <a:r>
              <a:rPr lang="en-AU" sz="2800" dirty="0"/>
              <a:t>These decisions are fundamental to the work process for the entire project. 	</a:t>
            </a:r>
          </a:p>
          <a:p>
            <a:r>
              <a:rPr lang="en-AU" sz="2800" dirty="0"/>
              <a:t>The teacher planned the process of their work, not the students. 	</a:t>
            </a:r>
          </a:p>
          <a:p>
            <a:endParaRPr lang="en-AU" dirty="0"/>
          </a:p>
        </p:txBody>
      </p:sp>
    </p:spTree>
    <p:extLst>
      <p:ext uri="{BB962C8B-B14F-4D97-AF65-F5344CB8AC3E}">
        <p14:creationId xmlns:p14="http://schemas.microsoft.com/office/powerpoint/2010/main" val="250968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BID IDEA 4: INTERDEPENDENT.</a:t>
            </a:r>
          </a:p>
        </p:txBody>
      </p:sp>
      <p:sp>
        <p:nvSpPr>
          <p:cNvPr id="3" name="Content Placeholder 2"/>
          <p:cNvSpPr>
            <a:spLocks noGrp="1"/>
          </p:cNvSpPr>
          <p:nvPr>
            <p:ph idx="1"/>
          </p:nvPr>
        </p:nvSpPr>
        <p:spPr/>
        <p:txBody>
          <a:bodyPr>
            <a:normAutofit/>
          </a:bodyPr>
          <a:lstStyle/>
          <a:p>
            <a:r>
              <a:rPr lang="en-AU" sz="2800" dirty="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dirty="0"/>
              <a:t>INTRODUCTION</a:t>
            </a:r>
            <a:endParaRPr lang="en-US" dirty="0"/>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endParaRPr lang="en-US" sz="2800" dirty="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products are </a:t>
            </a:r>
            <a:r>
              <a:rPr lang="en-AU" sz="2800" b="1" dirty="0"/>
              <a:t>interdependent </a:t>
            </a:r>
            <a:r>
              <a:rPr lang="en-AU" sz="2800" dirty="0"/>
              <a:t>when there is evidence that all students contributed and the work was integrated into a coherent product. </a:t>
            </a:r>
          </a:p>
        </p:txBody>
      </p:sp>
    </p:spTree>
    <p:extLst>
      <p:ext uri="{BB962C8B-B14F-4D97-AF65-F5344CB8AC3E}">
        <p14:creationId xmlns:p14="http://schemas.microsoft.com/office/powerpoint/2010/main" val="348953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cont</a:t>
            </a:r>
            <a:endParaRPr lang="en-AU" dirty="0"/>
          </a:p>
        </p:txBody>
      </p:sp>
      <p:sp>
        <p:nvSpPr>
          <p:cNvPr id="3" name="Content Placeholder 2"/>
          <p:cNvSpPr>
            <a:spLocks noGrp="1"/>
          </p:cNvSpPr>
          <p:nvPr>
            <p:ph idx="1"/>
          </p:nvPr>
        </p:nvSpPr>
        <p:spPr/>
        <p:txBody>
          <a:bodyPr/>
          <a:lstStyle/>
          <a:p>
            <a:pPr marL="0" indent="0" algn="just">
              <a:buNone/>
            </a:pPr>
            <a:r>
              <a:rPr lang="en-IE" sz="2800" dirty="0"/>
              <a:t>Most interdependent work involves two levels of accountability:</a:t>
            </a:r>
          </a:p>
          <a:p>
            <a:pPr algn="just" fontAlgn="ctr"/>
            <a:r>
              <a:rPr lang="en-IE" sz="2800" b="1" dirty="0"/>
              <a:t>Individual accountability</a:t>
            </a:r>
            <a:r>
              <a:rPr lang="en-IE" sz="2800" dirty="0"/>
              <a:t>: each individual on the team is responsible for a task that he or she must complete in order for the group to do its work. The role of each student on the team is essential.</a:t>
            </a:r>
          </a:p>
          <a:p>
            <a:pPr algn="just" fontAlgn="ctr"/>
            <a:r>
              <a:rPr lang="en-IE" sz="2800" b="1" dirty="0"/>
              <a:t>Group accountability</a:t>
            </a:r>
            <a:r>
              <a:rPr lang="en-IE" sz="2800" dirty="0"/>
              <a:t>: the students must work together to produce the final product or outcome. Students must negotiate and agree on the process, design, and conclusions of their work.</a:t>
            </a:r>
          </a:p>
          <a:p>
            <a:endParaRPr lang="en-AU" dirty="0"/>
          </a:p>
        </p:txBody>
      </p:sp>
    </p:spTree>
    <p:extLst>
      <p:ext uri="{BB962C8B-B14F-4D97-AF65-F5344CB8AC3E}">
        <p14:creationId xmlns:p14="http://schemas.microsoft.com/office/powerpoint/2010/main" val="339629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64941"/>
          </a:xfrm>
        </p:spPr>
        <p:txBody>
          <a:bodyPr/>
          <a:lstStyle/>
          <a:p>
            <a:r>
              <a:rPr lang="en-GB" dirty="0"/>
              <a:t>Rubric - Collaboration</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72" y="1736806"/>
            <a:ext cx="8612413" cy="491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Collaboration</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737" y="1764959"/>
            <a:ext cx="7785463" cy="480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02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dirty="0">
                <a:solidFill>
                  <a:schemeClr val="tx1"/>
                </a:solidFill>
              </a:rPr>
              <a:t>unit ii: SKILLED COMMUNICATION</a:t>
            </a:r>
          </a:p>
        </p:txBody>
      </p:sp>
    </p:spTree>
    <p:extLst>
      <p:ext uri="{BB962C8B-B14F-4D97-AF65-F5344CB8AC3E}">
        <p14:creationId xmlns:p14="http://schemas.microsoft.com/office/powerpoint/2010/main" val="3422397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Skilled communication in the 21</a:t>
            </a:r>
            <a:r>
              <a:rPr lang="en-US" sz="2800" baseline="30000" dirty="0"/>
              <a:t>st</a:t>
            </a:r>
            <a:r>
              <a:rPr lang="en-US" sz="2800" dirty="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This unit will introduce you to the dimensions of skilled communication which are: </a:t>
            </a:r>
            <a:r>
              <a:rPr lang="en-GB" sz="2800" b="1" dirty="0"/>
              <a:t>Extended communication</a:t>
            </a:r>
            <a:r>
              <a:rPr lang="en-US" sz="2800" b="1" dirty="0"/>
              <a:t>, </a:t>
            </a:r>
            <a:r>
              <a:rPr lang="en-GB" sz="2800" b="1" dirty="0"/>
              <a:t>Multi-modal, Requires supporting evidence, Communication designed for a particular audience</a:t>
            </a:r>
            <a:endParaRPr lang="en-US" sz="2800" b="1" dirty="0"/>
          </a:p>
        </p:txBody>
      </p:sp>
    </p:spTree>
    <p:extLst>
      <p:ext uri="{BB962C8B-B14F-4D97-AF65-F5344CB8AC3E}">
        <p14:creationId xmlns:p14="http://schemas.microsoft.com/office/powerpoint/2010/main" val="252216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GB" sz="2800" dirty="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dirty="0"/>
              <a:t>This guide describes </a:t>
            </a:r>
            <a:r>
              <a:rPr lang="en-AU" sz="2800" b="1" dirty="0"/>
              <a:t>six dimensions of students’ 21st century learning</a:t>
            </a:r>
            <a:r>
              <a:rPr lang="en-AU" sz="2800" dirty="0"/>
              <a:t>, each of which represents an important skill for students for develop: </a:t>
            </a:r>
          </a:p>
          <a:p>
            <a:r>
              <a:rPr lang="en-AU" sz="2800" dirty="0"/>
              <a:t> collaboration </a:t>
            </a:r>
          </a:p>
          <a:p>
            <a:r>
              <a:rPr lang="en-AU" sz="2800" dirty="0"/>
              <a:t> skilled communication </a:t>
            </a:r>
          </a:p>
          <a:p>
            <a:r>
              <a:rPr lang="en-AU" sz="2800" dirty="0"/>
              <a:t> knowledge construction </a:t>
            </a:r>
          </a:p>
          <a:p>
            <a:r>
              <a:rPr lang="en-AU" sz="2800" dirty="0"/>
              <a:t> self-regulation </a:t>
            </a:r>
          </a:p>
          <a:p>
            <a:r>
              <a:rPr lang="en-AU" sz="2800" dirty="0"/>
              <a:t> real-world problem-solving and innovation </a:t>
            </a:r>
          </a:p>
          <a:p>
            <a:r>
              <a:rPr lang="en-AU" sz="2800" dirty="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Communication is</a:t>
            </a:r>
            <a:r>
              <a:rPr lang="en-IE" sz="2800" b="1" dirty="0"/>
              <a:t> multi-modal</a:t>
            </a:r>
            <a:r>
              <a:rPr lang="en-IE" sz="2800" dirty="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a:p>
            <a:r>
              <a:rPr lang="en-IE" sz="2800" dirty="0"/>
              <a:t>If the learning activity offers students the opportunity to choose the tool or tools they will use to communicate, we consider it to be a multi-modal communication opportunity.</a:t>
            </a:r>
          </a:p>
        </p:txBody>
      </p:sp>
    </p:spTree>
    <p:extLst>
      <p:ext uri="{BB962C8B-B14F-4D97-AF65-F5344CB8AC3E}">
        <p14:creationId xmlns:p14="http://schemas.microsoft.com/office/powerpoint/2010/main" val="202286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dirty="0"/>
              <a:t>Communication </a:t>
            </a:r>
            <a:r>
              <a:rPr lang="en-IE" sz="2800" b="1" dirty="0"/>
              <a:t>requires supporting evidence</a:t>
            </a:r>
            <a:r>
              <a:rPr lang="en-IE" sz="2800" dirty="0"/>
              <a:t> when students must explain their ideas or support their thesis with facts or examples.</a:t>
            </a:r>
          </a:p>
          <a:p>
            <a:pPr algn="just"/>
            <a:r>
              <a:rPr lang="en-IE" sz="2800" dirty="0"/>
              <a:t>For this rubric, a “thesis” is a claim, hypothesis, or conclusion. Students must have a thesis when they are asked to state a point of view, make a prediction, or draw a conclusion from a set of facts or a chain of logic. 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428953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Students are required to </a:t>
            </a:r>
            <a:r>
              <a:rPr lang="en-IE" sz="2800" b="1" dirty="0"/>
              <a:t>design their communication for a particular audience</a:t>
            </a:r>
            <a:r>
              <a:rPr lang="en-IE" sz="2800" dirty="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rubrics</a:t>
            </a:r>
            <a:endParaRPr lang="en-AU" dirty="0"/>
          </a:p>
        </p:txBody>
      </p:sp>
      <p:pic>
        <p:nvPicPr>
          <p:cNvPr id="4" name="Content Placeholder 3"/>
          <p:cNvPicPr>
            <a:picLocks noGrp="1" noChangeAspect="1"/>
          </p:cNvPicPr>
          <p:nvPr>
            <p:ph idx="1"/>
          </p:nvPr>
        </p:nvPicPr>
        <p:blipFill>
          <a:blip r:embed="rId2"/>
          <a:stretch>
            <a:fillRect/>
          </a:stretch>
        </p:blipFill>
        <p:spPr>
          <a:xfrm>
            <a:off x="2277580" y="1867716"/>
            <a:ext cx="5782203" cy="4821035"/>
          </a:xfrm>
          <a:prstGeom prst="rect">
            <a:avLst/>
          </a:prstGeom>
        </p:spPr>
      </p:pic>
    </p:spTree>
    <p:extLst>
      <p:ext uri="{BB962C8B-B14F-4D97-AF65-F5344CB8AC3E}">
        <p14:creationId xmlns:p14="http://schemas.microsoft.com/office/powerpoint/2010/main" val="180474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Decision tree</a:t>
            </a:r>
            <a:endParaRPr lang="en-AU" dirty="0"/>
          </a:p>
        </p:txBody>
      </p:sp>
      <p:pic>
        <p:nvPicPr>
          <p:cNvPr id="3073" name="Picture 1" descr="Machine generated alternative text:&#10;Cmvrwnic•tion was &#10;extended or &#10;provided sufficient &#10;Suppo ting &#10;appropriately for a &#10;particular &#10;ancocwate&quot;-y 'or a &#10;NO &#10;N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100" y="1867716"/>
            <a:ext cx="4279591" cy="484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96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iIi: Knowledge Construction </a:t>
            </a:r>
          </a:p>
        </p:txBody>
      </p:sp>
    </p:spTree>
    <p:extLst>
      <p:ext uri="{BB962C8B-B14F-4D97-AF65-F5344CB8AC3E}">
        <p14:creationId xmlns:p14="http://schemas.microsoft.com/office/powerpoint/2010/main" val="135141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IE" sz="2800" dirty="0"/>
              <a:t>Knowledge construction provides a rationale for giving young people an opportunity to move beyond memorizing facts and to develop their critical thinking and reasoning skills. The </a:t>
            </a:r>
            <a:r>
              <a:rPr lang="en-IE" sz="2800" i="1" dirty="0"/>
              <a:t>21CLD: Knowledge Construction</a:t>
            </a:r>
            <a:r>
              <a:rPr lang="en-IE" sz="2800" dirty="0"/>
              <a:t> course introduces you to the dimensions of Knowledge Construction </a:t>
            </a:r>
            <a:r>
              <a:rPr lang="en-US" sz="2800" dirty="0"/>
              <a:t>which are: </a:t>
            </a:r>
            <a:r>
              <a:rPr lang="en-GB" sz="2800" b="1" dirty="0"/>
              <a:t>Knowledge construction</a:t>
            </a:r>
            <a:r>
              <a:rPr lang="en-US" sz="2800" b="1" dirty="0"/>
              <a:t>, </a:t>
            </a:r>
            <a:r>
              <a:rPr lang="en-GB" sz="2800" b="1" dirty="0"/>
              <a:t>Knowledge construction as the main requirement</a:t>
            </a:r>
            <a:r>
              <a:rPr lang="en-GB" sz="2800" dirty="0"/>
              <a:t> </a:t>
            </a:r>
            <a:r>
              <a:rPr lang="en-GB" sz="2800" b="1" dirty="0"/>
              <a:t>, Apply their knowledge, Interdisciplinary</a:t>
            </a:r>
            <a:r>
              <a:rPr lang="en-IE" sz="2800" dirty="0"/>
              <a:t>  so that students can build deep knowledge that they can transfer and apply in practice.</a:t>
            </a:r>
          </a:p>
        </p:txBody>
      </p:sp>
    </p:spTree>
    <p:extLst>
      <p:ext uri="{BB962C8B-B14F-4D97-AF65-F5344CB8AC3E}">
        <p14:creationId xmlns:p14="http://schemas.microsoft.com/office/powerpoint/2010/main" val="164116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31029"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37115" y="4514424"/>
            <a:ext cx="3719502" cy="78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knowledge construction</a:t>
            </a:r>
          </a:p>
        </p:txBody>
      </p:sp>
      <p:sp>
        <p:nvSpPr>
          <p:cNvPr id="3" name="Content Placeholder 2"/>
          <p:cNvSpPr>
            <a:spLocks noGrp="1"/>
          </p:cNvSpPr>
          <p:nvPr>
            <p:ph idx="1"/>
          </p:nvPr>
        </p:nvSpPr>
        <p:spPr>
          <a:xfrm>
            <a:off x="646505" y="2126504"/>
            <a:ext cx="11029615" cy="3678303"/>
          </a:xfrm>
        </p:spPr>
        <p:txBody>
          <a:bodyPr>
            <a:normAutofit/>
          </a:bodyPr>
          <a:lstStyle/>
          <a:p>
            <a:pPr algn="just"/>
            <a:r>
              <a:rPr lang="en-IE" sz="2800" b="1" dirty="0"/>
              <a:t>Knowledge construction </a:t>
            </a:r>
            <a:r>
              <a:rPr lang="en-IE" sz="2800" dirty="0"/>
              <a:t>happens when students do more than reproduce what they have learned; they go beyond knowledge reproduction to generate ideas and understandings that are new to them. </a:t>
            </a:r>
          </a:p>
          <a:p>
            <a:pPr algn="just"/>
            <a:r>
              <a:rPr lang="en-IE" sz="2800" dirty="0"/>
              <a:t>The skills of knowledge construction are often considered “critical thinking.” Activities that require knowledge construction ask students to </a:t>
            </a:r>
            <a:r>
              <a:rPr lang="en-IE" sz="2800" b="1" dirty="0"/>
              <a:t>interpret</a:t>
            </a:r>
            <a:r>
              <a:rPr lang="en-IE" sz="2800" dirty="0"/>
              <a:t>, </a:t>
            </a:r>
            <a:r>
              <a:rPr lang="en-IE" sz="2800" b="1" dirty="0"/>
              <a:t>analyse</a:t>
            </a:r>
            <a:r>
              <a:rPr lang="en-IE" sz="2800" dirty="0"/>
              <a:t>, </a:t>
            </a:r>
            <a:r>
              <a:rPr lang="en-IE" sz="2800" b="1" dirty="0"/>
              <a:t>synthesise</a:t>
            </a:r>
            <a:r>
              <a:rPr lang="en-IE" sz="2800" dirty="0"/>
              <a:t>, or </a:t>
            </a:r>
            <a:r>
              <a:rPr lang="en-IE" sz="2800" b="1" dirty="0"/>
              <a:t>evaluate</a:t>
            </a:r>
            <a:r>
              <a:rPr lang="en-IE" sz="2800" dirty="0"/>
              <a:t> information or ideas.</a:t>
            </a:r>
          </a:p>
          <a:p>
            <a:pPr algn="just"/>
            <a:endParaRPr lang="en-GB" sz="2800" dirty="0"/>
          </a:p>
        </p:txBody>
      </p:sp>
    </p:spTree>
    <p:extLst>
      <p:ext uri="{BB962C8B-B14F-4D97-AF65-F5344CB8AC3E}">
        <p14:creationId xmlns:p14="http://schemas.microsoft.com/office/powerpoint/2010/main" val="908841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8" y="1907177"/>
            <a:ext cx="10855234" cy="4524315"/>
          </a:xfrm>
          <a:prstGeom prst="rect">
            <a:avLst/>
          </a:prstGeom>
        </p:spPr>
        <p:txBody>
          <a:bodyPr wrap="square">
            <a:spAutoFit/>
          </a:bodyPr>
          <a:lstStyle/>
          <a:p>
            <a:pPr marL="342900" indent="-342900" fontAlgn="ctr">
              <a:buFont typeface="Wingdings" panose="05000000000000000000" pitchFamily="2" charset="2"/>
              <a:buChar char="§"/>
            </a:pPr>
            <a:r>
              <a:rPr lang="en-IE" sz="2400" b="1" dirty="0"/>
              <a:t>Interpretation</a:t>
            </a:r>
            <a:r>
              <a:rPr lang="en-IE" sz="2400" dirty="0"/>
              <a:t> means drawing inferences beyond the literal meaning. For example, students might read a description of a historical period and infer why people who lived then behaved the way they did.</a:t>
            </a:r>
          </a:p>
          <a:p>
            <a:pPr marL="342900" indent="-342900" fontAlgn="ctr">
              <a:buFont typeface="Wingdings" panose="05000000000000000000" pitchFamily="2" charset="2"/>
              <a:buChar char="§"/>
            </a:pPr>
            <a:r>
              <a:rPr lang="en-IE" sz="2400" b="1" dirty="0"/>
              <a:t>Analysis</a:t>
            </a:r>
            <a:r>
              <a:rPr lang="en-IE" sz="2400" dirty="0"/>
              <a:t> means identifying the parts of a whole and their relationships to each other. For example, students might investigate local environmental factors to determine which are most likely to affect migrating birds.</a:t>
            </a:r>
          </a:p>
          <a:p>
            <a:pPr marL="342900" indent="-342900" fontAlgn="ctr">
              <a:buFont typeface="Wingdings" panose="05000000000000000000" pitchFamily="2" charset="2"/>
              <a:buChar char="§"/>
            </a:pPr>
            <a:r>
              <a:rPr lang="en-IE" sz="2400" b="1" dirty="0"/>
              <a:t>Synthesis</a:t>
            </a:r>
            <a:r>
              <a:rPr lang="en-IE" sz="2400" dirty="0"/>
              <a:t> means identifying the relationships between two or more ideas. For example, students might be required to compare and contrast perspectives from multiple sources.</a:t>
            </a:r>
          </a:p>
          <a:p>
            <a:pPr marL="342900" indent="-342900" fontAlgn="ctr">
              <a:buFont typeface="Wingdings" panose="05000000000000000000" pitchFamily="2" charset="2"/>
              <a:buChar char="§"/>
            </a:pPr>
            <a:r>
              <a:rPr lang="en-IE" sz="2400" b="1" dirty="0"/>
              <a:t>Evaluation</a:t>
            </a:r>
            <a:r>
              <a:rPr lang="en-IE" sz="2400" dirty="0"/>
              <a:t> means judging the quality, credibility, or importance of data, ideas, or events. For example, students might read different accounts of an historical event and determine which ones they find most credible</a:t>
            </a:r>
            <a:r>
              <a:rPr lang="en-IE" sz="1600" dirty="0"/>
              <a:t>.</a:t>
            </a:r>
          </a:p>
        </p:txBody>
      </p:sp>
    </p:spTree>
    <p:extLst>
      <p:ext uri="{BB962C8B-B14F-4D97-AF65-F5344CB8AC3E}">
        <p14:creationId xmlns:p14="http://schemas.microsoft.com/office/powerpoint/2010/main" val="368027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dirty="0"/>
              <a:t>For each dimension, this guide will help you to determine how strongly the student work demonstrates the related skill. Each dimension has the same structure: </a:t>
            </a:r>
          </a:p>
          <a:p>
            <a:r>
              <a:rPr lang="en-AU" sz="2400" dirty="0"/>
              <a:t> The </a:t>
            </a:r>
            <a:r>
              <a:rPr lang="en-AU" sz="2400" b="1" dirty="0"/>
              <a:t>overview </a:t>
            </a:r>
            <a:r>
              <a:rPr lang="en-AU" sz="2400" dirty="0"/>
              <a:t>introduces key concepts for that dimension. </a:t>
            </a:r>
          </a:p>
          <a:p>
            <a:r>
              <a:rPr lang="en-AU" sz="2400" dirty="0"/>
              <a:t> The “</a:t>
            </a:r>
            <a:r>
              <a:rPr lang="en-AU" sz="2400" b="1" dirty="0"/>
              <a:t>big ideas</a:t>
            </a:r>
            <a:r>
              <a:rPr lang="en-AU" sz="2400" dirty="0"/>
              <a:t>” define important attributes of the student work for each dimension. </a:t>
            </a:r>
          </a:p>
          <a:p>
            <a:r>
              <a:rPr lang="en-AU" sz="2400" dirty="0"/>
              <a:t> The </a:t>
            </a:r>
            <a:r>
              <a:rPr lang="en-AU" sz="2400" b="1" dirty="0"/>
              <a:t>rubric </a:t>
            </a:r>
            <a:r>
              <a:rPr lang="en-AU" sz="2400" dirty="0"/>
              <a:t>uses the big ideas to help you assign a number from 1 to 4, or I to 5, according to how strongly the student work demonstrates the given skill. </a:t>
            </a:r>
          </a:p>
          <a:p>
            <a:r>
              <a:rPr lang="en-AU" sz="2400" dirty="0"/>
              <a:t> The </a:t>
            </a:r>
            <a:r>
              <a:rPr lang="en-AU" sz="2400" b="1" dirty="0"/>
              <a:t>flowchart </a:t>
            </a:r>
            <a:r>
              <a:rPr lang="en-AU" sz="2400" dirty="0"/>
              <a:t>shows how to choose the best number in each case. </a:t>
            </a:r>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Is these knowledge construction?</a:t>
            </a:r>
            <a:br>
              <a:rPr lang="en-AU" dirty="0"/>
            </a:br>
            <a:r>
              <a:rPr lang="en-AU" dirty="0"/>
              <a:t> </a:t>
            </a:r>
            <a:r>
              <a:rPr lang="en-AU" sz="2000" dirty="0"/>
              <a:t>ANSWER  YES  OR  NO</a:t>
            </a:r>
          </a:p>
        </p:txBody>
      </p:sp>
      <p:sp>
        <p:nvSpPr>
          <p:cNvPr id="3" name="Content Placeholder 2"/>
          <p:cNvSpPr>
            <a:spLocks noGrp="1"/>
          </p:cNvSpPr>
          <p:nvPr>
            <p:ph idx="1"/>
          </p:nvPr>
        </p:nvSpPr>
        <p:spPr>
          <a:xfrm>
            <a:off x="581192" y="1876926"/>
            <a:ext cx="11029615" cy="4584032"/>
          </a:xfrm>
        </p:spPr>
        <p:txBody>
          <a:bodyPr>
            <a:noAutofit/>
          </a:bodyPr>
          <a:lstStyle/>
          <a:p>
            <a:r>
              <a:rPr lang="en-AU" sz="2000" dirty="0"/>
              <a:t>Students searched the Internet for information about local activities to help the environment and analysed the information to decide what else could be done. </a:t>
            </a:r>
          </a:p>
          <a:p>
            <a:r>
              <a:rPr lang="en-AU" sz="2000" dirty="0"/>
              <a:t>Students searched the internet for information about local activities to help the environment and gave a presentation to describe what they found. 	</a:t>
            </a:r>
          </a:p>
          <a:p>
            <a:r>
              <a:rPr lang="en-AU" sz="2000" dirty="0"/>
              <a:t>A student’s paper compared and contrasted information from multiple sources. 	</a:t>
            </a:r>
          </a:p>
          <a:p>
            <a:r>
              <a:rPr lang="en-AU" sz="2000" dirty="0"/>
              <a:t>A student’s paper describes information they found online or in books. 	</a:t>
            </a:r>
          </a:p>
          <a:p>
            <a:r>
              <a:rPr lang="en-AU" sz="2000" dirty="0"/>
              <a:t>Students who have not learned about parallel lines examined several different pairs of lines to develop a definition of “parallel.” 	</a:t>
            </a:r>
          </a:p>
          <a:p>
            <a:r>
              <a:rPr lang="en-AU" sz="2000" dirty="0"/>
              <a:t>Students used the definition of “parallel” to decide whether several sets of lines were parallel. </a:t>
            </a:r>
            <a:endParaRPr lang="en-AU" sz="1200" dirty="0"/>
          </a:p>
        </p:txBody>
      </p:sp>
    </p:spTree>
    <p:extLst>
      <p:ext uri="{BB962C8B-B14F-4D97-AF65-F5344CB8AC3E}">
        <p14:creationId xmlns:p14="http://schemas.microsoft.com/office/powerpoint/2010/main" val="1974572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2: </a:t>
            </a:r>
            <a:r>
              <a:rPr lang="en-GB" b="1" dirty="0"/>
              <a:t>Knowledge construction as the main requirement</a:t>
            </a:r>
            <a:endParaRPr lang="en-AU" dirty="0"/>
          </a:p>
        </p:txBody>
      </p:sp>
      <p:sp>
        <p:nvSpPr>
          <p:cNvPr id="3" name="Content Placeholder 2"/>
          <p:cNvSpPr>
            <a:spLocks noGrp="1"/>
          </p:cNvSpPr>
          <p:nvPr>
            <p:ph idx="1"/>
          </p:nvPr>
        </p:nvSpPr>
        <p:spPr/>
        <p:txBody>
          <a:bodyPr>
            <a:normAutofit/>
          </a:bodyPr>
          <a:lstStyle/>
          <a:p>
            <a:pPr algn="just"/>
            <a:r>
              <a:rPr lang="en-IE" sz="2800" dirty="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p>
        </p:txBody>
      </p:sp>
    </p:spTree>
    <p:extLst>
      <p:ext uri="{BB962C8B-B14F-4D97-AF65-F5344CB8AC3E}">
        <p14:creationId xmlns:p14="http://schemas.microsoft.com/office/powerpoint/2010/main" val="1389927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a:bodyPr>
          <a:lstStyle/>
          <a:p>
            <a:pPr marL="0" indent="0">
              <a:buNone/>
            </a:pPr>
            <a:endParaRPr lang="en-AU" sz="2800" b="1" dirty="0"/>
          </a:p>
          <a:p>
            <a:pPr marL="0" indent="0">
              <a:buNone/>
            </a:pPr>
            <a:r>
              <a:rPr lang="en-AU" sz="2800" b="1" dirty="0"/>
              <a:t>IS THE MAIN EFFORT KNOWLEDGE CONSTRUCTION? </a:t>
            </a:r>
            <a:r>
              <a:rPr lang="en-AU" sz="2800" dirty="0"/>
              <a:t>	</a:t>
            </a:r>
          </a:p>
          <a:p>
            <a:pPr marL="342900" indent="-342900">
              <a:buAutoNum type="arabicPeriod"/>
            </a:pPr>
            <a:r>
              <a:rPr lang="en-AU" sz="2800" dirty="0"/>
              <a:t>A student made a short list of important details from a story, then wrote an essay using these details as evidence for why a character committed a crime. 	</a:t>
            </a:r>
          </a:p>
          <a:p>
            <a:pPr marL="342900" indent="-342900">
              <a:buFont typeface="Wingdings 2" panose="05020102010507070707" pitchFamily="18" charset="2"/>
              <a:buAutoNum type="arabicPeriod"/>
            </a:pPr>
            <a:r>
              <a:rPr lang="en-AU" sz="2800" dirty="0"/>
              <a:t>A student made a long list of details from a story, then wrote two sentences to describe why a character committed a crime. </a:t>
            </a:r>
            <a:r>
              <a:rPr lang="en-AU" dirty="0"/>
              <a:t>	</a:t>
            </a:r>
          </a:p>
          <a:p>
            <a:pPr marL="342900" indent="-342900">
              <a:buAutoNum type="arabicPeriod"/>
            </a:pPr>
            <a:endParaRPr lang="en-AU" dirty="0"/>
          </a:p>
          <a:p>
            <a:pPr marL="0" indent="0">
              <a:buNone/>
            </a:pPr>
            <a:endParaRPr lang="en-AU" dirty="0"/>
          </a:p>
          <a:p>
            <a:endParaRPr lang="en-AU" dirty="0"/>
          </a:p>
        </p:txBody>
      </p:sp>
    </p:spTree>
    <p:extLst>
      <p:ext uri="{BB962C8B-B14F-4D97-AF65-F5344CB8AC3E}">
        <p14:creationId xmlns:p14="http://schemas.microsoft.com/office/powerpoint/2010/main" val="2385125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p:txBody>
          <a:bodyPr/>
          <a:lstStyle/>
          <a:p>
            <a:r>
              <a:rPr lang="en-AU" sz="2800" dirty="0"/>
              <a:t>The work implies that most of the student's time was spent on analysis. 	</a:t>
            </a:r>
          </a:p>
          <a:p>
            <a:r>
              <a:rPr lang="en-AU" sz="2800" dirty="0"/>
              <a:t>The work implies that most of the student's time was spent listing details (a recall task). 	</a:t>
            </a:r>
          </a:p>
          <a:p>
            <a:pPr marL="0" indent="0">
              <a:buNone/>
            </a:pPr>
            <a:endParaRPr lang="en-AU" dirty="0"/>
          </a:p>
        </p:txBody>
      </p:sp>
    </p:spTree>
    <p:extLst>
      <p:ext uri="{BB962C8B-B14F-4D97-AF65-F5344CB8AC3E}">
        <p14:creationId xmlns:p14="http://schemas.microsoft.com/office/powerpoint/2010/main" val="167131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GB" b="1" dirty="0"/>
              <a:t>Apply their knowledge</a:t>
            </a:r>
            <a:endParaRPr lang="en-AU" dirty="0"/>
          </a:p>
        </p:txBody>
      </p:sp>
      <p:sp>
        <p:nvSpPr>
          <p:cNvPr id="3" name="Content Placeholder 2"/>
          <p:cNvSpPr>
            <a:spLocks noGrp="1"/>
          </p:cNvSpPr>
          <p:nvPr>
            <p:ph idx="1"/>
          </p:nvPr>
        </p:nvSpPr>
        <p:spPr/>
        <p:txBody>
          <a:bodyPr/>
          <a:lstStyle/>
          <a:p>
            <a:r>
              <a:rPr lang="en-IE" sz="2800" dirty="0"/>
              <a:t>Students must </a:t>
            </a:r>
            <a:r>
              <a:rPr lang="en-IE" sz="2800" b="1" dirty="0"/>
              <a:t>apply their knowledge</a:t>
            </a:r>
            <a:r>
              <a:rPr lang="en-IE" sz="2800" dirty="0"/>
              <a:t> when they use the knowledge they have constructed to support another knowledge construction task in a new context.</a:t>
            </a:r>
          </a:p>
          <a:p>
            <a:r>
              <a:rPr lang="en-IE" sz="2800" dirty="0"/>
              <a:t>For example, students in a physics class might construct knowledge about heat principles from a study of the Earth’s inner core, and then apply what they learned to investigate the environment of Jupiter</a:t>
            </a:r>
          </a:p>
          <a:p>
            <a:endParaRPr lang="en-AU" dirty="0"/>
          </a:p>
        </p:txBody>
      </p:sp>
    </p:spTree>
    <p:extLst>
      <p:ext uri="{BB962C8B-B14F-4D97-AF65-F5344CB8AC3E}">
        <p14:creationId xmlns:p14="http://schemas.microsoft.com/office/powerpoint/2010/main" val="1327007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ANSWER YES  OR NO AND WHY?</a:t>
            </a:r>
          </a:p>
        </p:txBody>
      </p:sp>
      <p:sp>
        <p:nvSpPr>
          <p:cNvPr id="3" name="Content Placeholder 2"/>
          <p:cNvSpPr>
            <a:spLocks noGrp="1"/>
          </p:cNvSpPr>
          <p:nvPr>
            <p:ph idx="1"/>
          </p:nvPr>
        </p:nvSpPr>
        <p:spPr/>
        <p:txBody>
          <a:bodyPr>
            <a:normAutofit lnSpcReduction="10000"/>
          </a:bodyPr>
          <a:lstStyle/>
          <a:p>
            <a:pPr marL="0" indent="0">
              <a:buNone/>
            </a:pPr>
            <a:r>
              <a:rPr lang="en-AU" sz="2800" b="1" dirty="0"/>
              <a:t>DID STUDENTS APPLY THEIR KNOWLEDGE? </a:t>
            </a:r>
            <a:r>
              <a:rPr lang="en-AU" sz="2800" dirty="0"/>
              <a:t>	</a:t>
            </a:r>
          </a:p>
          <a:p>
            <a:r>
              <a:rPr lang="en-AU" sz="2800" b="1" dirty="0"/>
              <a:t>Students analysed demographic statistics from their home town and then used their understanding of population trends to develop a plan for an upcoming housing development project. </a:t>
            </a:r>
            <a:r>
              <a:rPr lang="en-AU" sz="2800" dirty="0"/>
              <a:t>	</a:t>
            </a:r>
          </a:p>
          <a:p>
            <a:r>
              <a:rPr lang="en-AU" sz="2800" b="1" dirty="0"/>
              <a:t>Students analysed demographic statistics from their home town and then analysed demographic statistics from a second location of their choice. </a:t>
            </a:r>
            <a:r>
              <a:rPr lang="en-AU" sz="2800" dirty="0"/>
              <a:t>	</a:t>
            </a:r>
          </a:p>
          <a:p>
            <a:endParaRPr lang="en-AU" dirty="0"/>
          </a:p>
        </p:txBody>
      </p:sp>
    </p:spTree>
    <p:extLst>
      <p:ext uri="{BB962C8B-B14F-4D97-AF65-F5344CB8AC3E}">
        <p14:creationId xmlns:p14="http://schemas.microsoft.com/office/powerpoint/2010/main" val="134807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fontScale="62500" lnSpcReduction="20000"/>
          </a:bodyPr>
          <a:lstStyle/>
          <a:p>
            <a:r>
              <a:rPr lang="en-AU" sz="3300" dirty="0"/>
              <a:t>Students examined photos enlarged at different sizes to develop an understanding of similarity and then applied that knowledge to abstract geometric shapes, thinking about size ratios and angles to determine which shapes are mathematically similar. 	</a:t>
            </a:r>
          </a:p>
          <a:p>
            <a:r>
              <a:rPr lang="en-AU" sz="3300" dirty="0"/>
              <a:t>Students examined photos enlarged at different sizes to develop an understanding of similarity and then described their understanding. 	</a:t>
            </a:r>
          </a:p>
          <a:p>
            <a:r>
              <a:rPr lang="en-AU" sz="3300" dirty="0"/>
              <a:t>Students designed and executed a procedure for testing the qualities of the tap water at their school. Once they had accurate data, they used that information to determine which water filtration system would be most appropriate for the school. 	</a:t>
            </a:r>
          </a:p>
          <a:p>
            <a:r>
              <a:rPr lang="en-AU" sz="3300" dirty="0"/>
              <a:t>Students designed and executed a procedure for testing the qualities of the tap water at their school. They tested the water and redesigned the procedure iteratively until they had accurate data</a:t>
            </a:r>
            <a:r>
              <a:rPr lang="en-AU" dirty="0"/>
              <a:t>. 	</a:t>
            </a:r>
          </a:p>
          <a:p>
            <a:endParaRPr lang="en-AU" dirty="0"/>
          </a:p>
        </p:txBody>
      </p:sp>
    </p:spTree>
    <p:extLst>
      <p:ext uri="{BB962C8B-B14F-4D97-AF65-F5344CB8AC3E}">
        <p14:creationId xmlns:p14="http://schemas.microsoft.com/office/powerpoint/2010/main" val="1632825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a:xfrm>
            <a:off x="450762" y="1854558"/>
            <a:ext cx="11160046" cy="4004241"/>
          </a:xfrm>
        </p:spPr>
        <p:txBody>
          <a:bodyPr>
            <a:normAutofit fontScale="92500" lnSpcReduction="10000"/>
          </a:bodyPr>
          <a:lstStyle/>
          <a:p>
            <a:endParaRPr lang="en-AU" sz="2800" dirty="0"/>
          </a:p>
          <a:p>
            <a:r>
              <a:rPr lang="en-AU" sz="2800" dirty="0"/>
              <a:t>Students applied their knowledge from analysing demographic statistics in order to develop a housing plan; this step required further analysis. 	</a:t>
            </a:r>
          </a:p>
          <a:p>
            <a:r>
              <a:rPr lang="en-AU" sz="2800" dirty="0"/>
              <a:t>Students did not apply their knowledge from analysing demographic statistics to any new activity; they simply repeated the same activity with a different dataset 	</a:t>
            </a:r>
          </a:p>
          <a:p>
            <a:r>
              <a:rPr lang="en-AU" sz="2800" dirty="0"/>
              <a:t>Students applied their knowledge from evaluating shapes to deepen their own understanding of mathematical similarity. 	</a:t>
            </a:r>
          </a:p>
          <a:p>
            <a:r>
              <a:rPr lang="en-AU" sz="2800" dirty="0"/>
              <a:t>Students did not apply their knowledge from evaluating shapes to any new domain; they simply articulated that knowledge </a:t>
            </a:r>
            <a:r>
              <a:rPr lang="en-AU" dirty="0"/>
              <a:t>	</a:t>
            </a:r>
          </a:p>
          <a:p>
            <a:endParaRPr lang="en-AU" dirty="0"/>
          </a:p>
          <a:p>
            <a:endParaRPr lang="en-AU" dirty="0"/>
          </a:p>
        </p:txBody>
      </p:sp>
    </p:spTree>
    <p:extLst>
      <p:ext uri="{BB962C8B-B14F-4D97-AF65-F5344CB8AC3E}">
        <p14:creationId xmlns:p14="http://schemas.microsoft.com/office/powerpoint/2010/main" val="2810288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lnSpcReduction="10000"/>
          </a:bodyPr>
          <a:lstStyle/>
          <a:p>
            <a:r>
              <a:rPr lang="en-AU" sz="2800" dirty="0"/>
              <a:t>Students applied their knowledge from designing and conducting water quality tests to select an appropriate water filtration system, which required them to look at what they have learned in a new way and deepen their knowledge. 	</a:t>
            </a:r>
          </a:p>
          <a:p>
            <a:r>
              <a:rPr lang="en-AU" sz="2800" dirty="0"/>
              <a:t>Although students applied their knowledge from previous trials to refine the procedure, they only applied knowledge within a single (repeated) context. They deepened their knowledge, but did not extend it to a new type of application. 	</a:t>
            </a:r>
          </a:p>
          <a:p>
            <a:endParaRPr lang="en-AU" dirty="0"/>
          </a:p>
        </p:txBody>
      </p:sp>
    </p:spTree>
    <p:extLst>
      <p:ext uri="{BB962C8B-B14F-4D97-AF65-F5344CB8AC3E}">
        <p14:creationId xmlns:p14="http://schemas.microsoft.com/office/powerpoint/2010/main" val="3568579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4:</a:t>
            </a:r>
            <a:r>
              <a:rPr lang="en-GB" b="1" dirty="0"/>
              <a:t> Interdisciplinary learning activities</a:t>
            </a:r>
            <a:endParaRPr lang="en-AU" dirty="0"/>
          </a:p>
        </p:txBody>
      </p:sp>
      <p:sp>
        <p:nvSpPr>
          <p:cNvPr id="3" name="Content Placeholder 2"/>
          <p:cNvSpPr>
            <a:spLocks noGrp="1"/>
          </p:cNvSpPr>
          <p:nvPr>
            <p:ph idx="1"/>
          </p:nvPr>
        </p:nvSpPr>
        <p:spPr>
          <a:xfrm>
            <a:off x="581192" y="2180496"/>
            <a:ext cx="11029615" cy="4436872"/>
          </a:xfrm>
        </p:spPr>
        <p:txBody>
          <a:bodyPr>
            <a:normAutofit lnSpcReduction="10000"/>
          </a:bodyPr>
          <a:lstStyle/>
          <a:p>
            <a:pPr marL="0" indent="0" algn="just">
              <a:buNone/>
            </a:pPr>
            <a:endParaRPr lang="en-GB" sz="2800" b="1" dirty="0"/>
          </a:p>
          <a:p>
            <a:pPr algn="just"/>
            <a:r>
              <a:rPr lang="en-IE" sz="2800" b="1" dirty="0"/>
              <a:t>Interdisciplinary</a:t>
            </a:r>
            <a:r>
              <a:rPr lang="en-IE" sz="2800" dirty="0"/>
              <a:t> </a:t>
            </a:r>
            <a:r>
              <a:rPr lang="en-IE" sz="2800" b="1" dirty="0"/>
              <a:t>learning activities </a:t>
            </a:r>
            <a:r>
              <a:rPr lang="en-IE" sz="2800" dirty="0"/>
              <a:t>have </a:t>
            </a:r>
            <a:r>
              <a:rPr lang="en-IE" sz="2800" b="1" dirty="0"/>
              <a:t>learning goals</a:t>
            </a:r>
            <a:r>
              <a:rPr lang="en-IE" sz="2800" dirty="0"/>
              <a:t> that involve content, important ideas, or methods from different academic subjects (such as mathematics and music, or language arts and history). Subjects that are </a:t>
            </a:r>
            <a:r>
              <a:rPr lang="en-IE" sz="2800" b="1" dirty="0"/>
              <a:t>typically taught together</a:t>
            </a:r>
            <a:r>
              <a:rPr lang="en-IE" sz="2800" dirty="0"/>
              <a:t> in your country do not count as interdisciplinary.</a:t>
            </a:r>
          </a:p>
          <a:p>
            <a:pPr algn="just"/>
            <a:r>
              <a:rPr lang="en-IE" sz="2800" dirty="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endParaRPr lang="en-AU" dirty="0"/>
          </a:p>
        </p:txBody>
      </p:sp>
    </p:spTree>
    <p:extLst>
      <p:ext uri="{BB962C8B-B14F-4D97-AF65-F5344CB8AC3E}">
        <p14:creationId xmlns:p14="http://schemas.microsoft.com/office/powerpoint/2010/main" val="384164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p:txBody>
          <a:bodyPr/>
          <a:lstStyle/>
          <a:p>
            <a:pPr algn="ctr"/>
            <a:r>
              <a:rPr lang="en-AU" dirty="0"/>
              <a:t>Unit </a:t>
            </a:r>
            <a:r>
              <a:rPr lang="en-AU" dirty="0" err="1"/>
              <a:t>i</a:t>
            </a:r>
            <a:r>
              <a:rPr lang="en-AU" dirty="0"/>
              <a:t>. Collaboration </a:t>
            </a:r>
            <a:br>
              <a:rPr lang="en-AU" dirty="0"/>
            </a:br>
            <a:endParaRPr lang="en-US" dirty="0"/>
          </a:p>
        </p:txBody>
      </p:sp>
      <p:sp>
        <p:nvSpPr>
          <p:cNvPr id="3" name="Content Placeholder 2">
            <a:extLst>
              <a:ext uri="{FF2B5EF4-FFF2-40B4-BE49-F238E27FC236}">
                <a16:creationId xmlns:a16="http://schemas.microsoft.com/office/drawing/2014/main" id="{B4201088-F85C-4EBE-A2AD-DB099512A829}"/>
              </a:ext>
            </a:extLst>
          </p:cNvPr>
          <p:cNvSpPr>
            <a:spLocks noGrp="1"/>
          </p:cNvSpPr>
          <p:nvPr>
            <p:ph idx="1"/>
          </p:nvPr>
        </p:nvSpPr>
        <p:spPr/>
        <p:txBody>
          <a:bodyPr>
            <a:normAutofit/>
          </a:bodyPr>
          <a:lstStyle/>
          <a:p>
            <a:r>
              <a:rPr lang="en-US" sz="2800" dirty="0"/>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dirty="0"/>
              <a:t>students working in groups or pairs</a:t>
            </a:r>
            <a:r>
              <a:rPr lang="en-US" sz="2800" dirty="0"/>
              <a:t>, </a:t>
            </a:r>
            <a:r>
              <a:rPr lang="en-US" sz="2800" b="1" dirty="0"/>
              <a:t>sharing responsibility</a:t>
            </a:r>
            <a:r>
              <a:rPr lang="en-US" sz="2800" dirty="0"/>
              <a:t>, </a:t>
            </a:r>
            <a:r>
              <a:rPr lang="en-US" sz="2800" b="1" dirty="0"/>
              <a:t>making substantive decisions together</a:t>
            </a:r>
            <a:r>
              <a:rPr lang="en-US" sz="2800" dirty="0"/>
              <a:t>, and being </a:t>
            </a:r>
            <a:r>
              <a:rPr lang="en-US" sz="2800" b="1" dirty="0"/>
              <a:t>co-dependent on one another</a:t>
            </a:r>
            <a:r>
              <a:rPr lang="en-US" sz="2800" dirty="0"/>
              <a:t>. </a:t>
            </a:r>
            <a:endParaRPr lang="en-GB" sz="2800" dirty="0"/>
          </a:p>
        </p:txBody>
      </p:sp>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82" y="621816"/>
            <a:ext cx="11029616" cy="1013800"/>
          </a:xfrm>
        </p:spPr>
        <p:txBody>
          <a:bodyPr/>
          <a:lstStyle/>
          <a:p>
            <a:r>
              <a:rPr lang="en-AU" dirty="0"/>
              <a:t>Rubric: Knowledge Construction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71" y="1845746"/>
            <a:ext cx="7828939" cy="450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712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Decision tree: Knowledge Construction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2120337"/>
            <a:ext cx="5955631" cy="39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41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a:t>
            </a:r>
            <a:r>
              <a:rPr lang="en-AU" dirty="0" err="1">
                <a:solidFill>
                  <a:schemeClr val="tx1"/>
                </a:solidFill>
              </a:rPr>
              <a:t>iV</a:t>
            </a:r>
            <a:r>
              <a:rPr lang="en-AU" dirty="0">
                <a:solidFill>
                  <a:schemeClr val="tx1"/>
                </a:solidFill>
              </a:rPr>
              <a:t>: SELF-REGULATION</a:t>
            </a:r>
          </a:p>
        </p:txBody>
      </p:sp>
    </p:spTree>
    <p:extLst>
      <p:ext uri="{BB962C8B-B14F-4D97-AF65-F5344CB8AC3E}">
        <p14:creationId xmlns:p14="http://schemas.microsoft.com/office/powerpoint/2010/main" val="118817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marL="0" indent="0" algn="just">
              <a:buNone/>
            </a:pPr>
            <a:r>
              <a:rPr lang="en-US" sz="2800" dirty="0"/>
              <a:t>Self-regulation occurs when students consciously organize, monitor, evaluate and ultimately take control of their own learning. Educators can design learning activities that assist learners in building and developing their self-regulations skills. </a:t>
            </a:r>
            <a:r>
              <a:rPr lang="en-US" sz="2800" i="1" dirty="0"/>
              <a:t>21CLD: Self-Regulation </a:t>
            </a:r>
            <a:r>
              <a:rPr lang="en-US" sz="2800" dirty="0"/>
              <a:t>introduces you to the idea of self-regulation and the dimensions of working on long-term projects, students planning their own work and providing opportunities to revise work based on feedback.</a:t>
            </a:r>
          </a:p>
        </p:txBody>
      </p:sp>
    </p:spTree>
    <p:extLst>
      <p:ext uri="{BB962C8B-B14F-4D97-AF65-F5344CB8AC3E}">
        <p14:creationId xmlns:p14="http://schemas.microsoft.com/office/powerpoint/2010/main" val="3639208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Long-term activity</a:t>
            </a:r>
            <a:endParaRPr lang="en-AU" dirty="0"/>
          </a:p>
        </p:txBody>
      </p:sp>
      <p:sp>
        <p:nvSpPr>
          <p:cNvPr id="3" name="Rectangle 2"/>
          <p:cNvSpPr/>
          <p:nvPr/>
        </p:nvSpPr>
        <p:spPr>
          <a:xfrm>
            <a:off x="986589" y="2261937"/>
            <a:ext cx="10371222" cy="2677656"/>
          </a:xfrm>
          <a:prstGeom prst="rect">
            <a:avLst/>
          </a:prstGeom>
        </p:spPr>
        <p:txBody>
          <a:bodyPr wrap="square">
            <a:spAutoFit/>
          </a:bodyPr>
          <a:lstStyle/>
          <a:p>
            <a:pPr algn="just"/>
            <a:r>
              <a:rPr lang="en-IE" sz="2800" dirty="0">
                <a:solidFill>
                  <a:srgbClr val="000000"/>
                </a:solidFill>
                <a:latin typeface="Gill Sans MT (Body)"/>
              </a:rPr>
              <a:t>A learning activity is considered</a:t>
            </a:r>
            <a:r>
              <a:rPr lang="en-IE" sz="2800" b="1" dirty="0">
                <a:solidFill>
                  <a:srgbClr val="000000"/>
                </a:solidFill>
                <a:latin typeface="Gill Sans MT (Body)"/>
              </a:rPr>
              <a:t> long-term</a:t>
            </a:r>
            <a:r>
              <a:rPr lang="en-IE" sz="2800" dirty="0">
                <a:solidFill>
                  <a:srgbClr val="000000"/>
                </a:solidFill>
                <a:latin typeface="Gill Sans MT (Body)"/>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endParaRPr lang="en-GB" sz="2800" dirty="0">
              <a:latin typeface="Gill Sans MT (Body)"/>
            </a:endParaRPr>
          </a:p>
        </p:txBody>
      </p:sp>
    </p:spTree>
    <p:extLst>
      <p:ext uri="{BB962C8B-B14F-4D97-AF65-F5344CB8AC3E}">
        <p14:creationId xmlns:p14="http://schemas.microsoft.com/office/powerpoint/2010/main" val="318702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Planning own work</a:t>
            </a:r>
            <a:endParaRPr lang="en-AU" dirty="0"/>
          </a:p>
        </p:txBody>
      </p:sp>
      <p:sp>
        <p:nvSpPr>
          <p:cNvPr id="3" name="Rectangle 2"/>
          <p:cNvSpPr/>
          <p:nvPr/>
        </p:nvSpPr>
        <p:spPr>
          <a:xfrm>
            <a:off x="469232" y="2261937"/>
            <a:ext cx="10888579" cy="3477875"/>
          </a:xfrm>
          <a:prstGeom prst="rect">
            <a:avLst/>
          </a:prstGeom>
        </p:spPr>
        <p:txBody>
          <a:bodyPr wrap="square">
            <a:spAutoFit/>
          </a:bodyPr>
          <a:lstStyle/>
          <a:p>
            <a:pPr marL="342900" indent="-342900">
              <a:buFont typeface="Wingdings" panose="05000000000000000000" pitchFamily="2" charset="2"/>
              <a:buChar char="§"/>
            </a:pPr>
            <a:r>
              <a:rPr lang="en-IE" sz="2000" dirty="0"/>
              <a:t>When students </a:t>
            </a:r>
            <a:r>
              <a:rPr lang="en-IE" sz="2000" b="1" dirty="0"/>
              <a:t>plan their own work</a:t>
            </a:r>
            <a:r>
              <a:rPr lang="en-IE" sz="2000" dirty="0"/>
              <a:t>, they make decisions about the schedule and steps they will follow to accomplish the task. Planning their own work may involve:</a:t>
            </a:r>
          </a:p>
          <a:p>
            <a:pPr marL="800100" lvl="1" indent="-342900" fontAlgn="ctr">
              <a:buFont typeface="Arial" panose="020B0604020202020204" pitchFamily="34" charset="0"/>
              <a:buChar char="•"/>
            </a:pPr>
            <a:r>
              <a:rPr lang="en-IE" sz="2000" dirty="0"/>
              <a:t>Deciding how: Students break down a complex task into simpler sub-tasks, or choose the tools they will use.</a:t>
            </a:r>
          </a:p>
          <a:p>
            <a:pPr marL="800100" lvl="1" indent="-342900" fontAlgn="ctr">
              <a:buFont typeface="Arial" panose="020B0604020202020204" pitchFamily="34" charset="0"/>
              <a:buChar char="•"/>
            </a:pPr>
            <a:r>
              <a:rPr lang="en-IE" sz="2000" dirty="0"/>
              <a:t>Deciding when: Students create a schedule for their work and setting interim deadlines.</a:t>
            </a:r>
          </a:p>
          <a:p>
            <a:pPr marL="800100" lvl="1" indent="-342900" fontAlgn="ctr">
              <a:buFont typeface="Arial" panose="020B0604020202020204" pitchFamily="34" charset="0"/>
              <a:buChar char="•"/>
            </a:pPr>
            <a:r>
              <a:rPr lang="en-IE" sz="2000" dirty="0"/>
              <a:t>Deciding who: A group of students determines how to divide work among themselves.</a:t>
            </a:r>
          </a:p>
          <a:p>
            <a:pPr marL="800100" lvl="1" indent="-342900" fontAlgn="ctr">
              <a:buFont typeface="Arial" panose="020B0604020202020204" pitchFamily="34" charset="0"/>
              <a:buChar char="•"/>
            </a:pPr>
            <a:r>
              <a:rPr lang="en-IE" sz="2000" dirty="0"/>
              <a:t>Deciding where: Students decide what pieces of the work will be done inside or outside of the school building or the school day.</a:t>
            </a:r>
          </a:p>
          <a:p>
            <a:r>
              <a:rPr lang="en-IE" sz="2000" dirty="0"/>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Opportunity to revise work based on feedback</a:t>
            </a:r>
            <a:endParaRPr lang="en-AU" dirty="0"/>
          </a:p>
        </p:txBody>
      </p:sp>
      <p:sp>
        <p:nvSpPr>
          <p:cNvPr id="3" name="Rectangle 2"/>
          <p:cNvSpPr/>
          <p:nvPr/>
        </p:nvSpPr>
        <p:spPr>
          <a:xfrm>
            <a:off x="469232" y="2261937"/>
            <a:ext cx="10888579" cy="4247317"/>
          </a:xfrm>
          <a:prstGeom prst="rect">
            <a:avLst/>
          </a:prstGeom>
        </p:spPr>
        <p:txBody>
          <a:bodyPr wrap="square">
            <a:spAutoFit/>
          </a:bodyPr>
          <a:lstStyle/>
          <a:p>
            <a:pPr marL="285750" indent="-285750">
              <a:buFont typeface="Wingdings" panose="05000000000000000000" pitchFamily="2" charset="2"/>
              <a:buChar char="§"/>
            </a:pPr>
            <a:r>
              <a:rPr lang="en-IE" dirty="0"/>
              <a:t>Students </a:t>
            </a:r>
            <a:r>
              <a:rPr lang="en-IE" b="1" dirty="0"/>
              <a:t>have the opportunity to revise their work based on feedback</a:t>
            </a:r>
            <a:r>
              <a:rPr lang="en-IE" dirty="0"/>
              <a:t> when feedback is given and explicitly used to improve the work before it is submitted or finalised.</a:t>
            </a:r>
          </a:p>
          <a:p>
            <a:r>
              <a:rPr lang="en-IE" dirty="0"/>
              <a:t> </a:t>
            </a:r>
          </a:p>
          <a:p>
            <a:pPr marL="285750" indent="-285750">
              <a:buFont typeface="Arial" panose="020B0604020202020204" pitchFamily="34" charset="0"/>
              <a:buChar char="•"/>
            </a:pPr>
            <a:r>
              <a:rPr lang="en-IE" dirty="0"/>
              <a:t>Feedback may come from the educator or from peers. Students might also have the opportunity to revise their work based on their own deliberate process of self-reflection.</a:t>
            </a:r>
          </a:p>
          <a:p>
            <a:r>
              <a:rPr lang="en-IE" dirty="0"/>
              <a:t> </a:t>
            </a:r>
          </a:p>
          <a:p>
            <a:pPr marL="285750" indent="-285750">
              <a:buFont typeface="Arial" panose="020B0604020202020204" pitchFamily="34" charset="0"/>
              <a:buChar char="•"/>
            </a:pPr>
            <a:r>
              <a:rPr lang="en-IE" dirty="0"/>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buFont typeface="Arial" panose="020B0604020202020204" pitchFamily="34" charset="0"/>
              <a:buChar char="•"/>
            </a:pPr>
            <a:r>
              <a:rPr lang="en-IE" dirty="0"/>
              <a:t>Tells the student specifically what he or she is doing well and offers specific guidance to help move their learning forward.</a:t>
            </a:r>
          </a:p>
          <a:p>
            <a:pPr marL="742950" lvl="1" indent="-285750" fontAlgn="ctr">
              <a:buFont typeface="Arial" panose="020B0604020202020204" pitchFamily="34" charset="0"/>
              <a:buChar char="•"/>
            </a:pPr>
            <a:r>
              <a:rPr lang="en-IE" dirty="0"/>
              <a:t>Is directly connected to the learning goals and success criteria.</a:t>
            </a:r>
          </a:p>
          <a:p>
            <a:pPr marL="742950" lvl="1" indent="-285750" fontAlgn="ctr">
              <a:buFont typeface="Arial" panose="020B0604020202020204" pitchFamily="34" charset="0"/>
              <a:buChar char="•"/>
            </a:pPr>
            <a:r>
              <a:rPr lang="en-IE" dirty="0"/>
              <a:t>Helps the student to be more aware of progress along a learning path.</a:t>
            </a:r>
          </a:p>
          <a:p>
            <a:pPr marL="742950" lvl="1" indent="-285750" fontAlgn="ctr">
              <a:buFont typeface="Arial" panose="020B0604020202020204" pitchFamily="34" charset="0"/>
              <a:buChar char="•"/>
            </a:pPr>
            <a:r>
              <a:rPr lang="en-IE" dirty="0"/>
              <a:t>Leads to reflection and planning of next steps.</a:t>
            </a:r>
          </a:p>
        </p:txBody>
      </p:sp>
    </p:spTree>
    <p:extLst>
      <p:ext uri="{BB962C8B-B14F-4D97-AF65-F5344CB8AC3E}">
        <p14:creationId xmlns:p14="http://schemas.microsoft.com/office/powerpoint/2010/main" val="2557913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a:t>
            </a:r>
            <a:endParaRPr lang="en-AU" dirty="0"/>
          </a:p>
        </p:txBody>
      </p:sp>
      <p:pic>
        <p:nvPicPr>
          <p:cNvPr id="4" name="Picture 3"/>
          <p:cNvPicPr>
            <a:picLocks noChangeAspect="1"/>
          </p:cNvPicPr>
          <p:nvPr/>
        </p:nvPicPr>
        <p:blipFill>
          <a:blip r:embed="rId2"/>
          <a:stretch>
            <a:fillRect/>
          </a:stretch>
        </p:blipFill>
        <p:spPr>
          <a:xfrm>
            <a:off x="2929793" y="1910268"/>
            <a:ext cx="5131365" cy="4538850"/>
          </a:xfrm>
          <a:prstGeom prst="rect">
            <a:avLst/>
          </a:prstGeom>
        </p:spPr>
      </p:pic>
    </p:spTree>
    <p:extLst>
      <p:ext uri="{BB962C8B-B14F-4D97-AF65-F5344CB8AC3E}">
        <p14:creationId xmlns:p14="http://schemas.microsoft.com/office/powerpoint/2010/main" val="1413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a:t>
            </a:r>
            <a:endParaRPr lang="en-AU" dirty="0"/>
          </a:p>
        </p:txBody>
      </p:sp>
      <p:pic>
        <p:nvPicPr>
          <p:cNvPr id="3" name="Picture 2"/>
          <p:cNvPicPr>
            <a:picLocks noChangeAspect="1"/>
          </p:cNvPicPr>
          <p:nvPr/>
        </p:nvPicPr>
        <p:blipFill rotWithShape="1">
          <a:blip r:embed="rId2"/>
          <a:srcRect l="5985" t="3067" r="2947" b="10272"/>
          <a:stretch/>
        </p:blipFill>
        <p:spPr>
          <a:xfrm>
            <a:off x="3007892" y="1900988"/>
            <a:ext cx="5342023" cy="4686734"/>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 </a:t>
            </a:r>
            <a:r>
              <a:rPr lang="en-US" dirty="0">
                <a:solidFill>
                  <a:schemeClr val="tx1"/>
                </a:solidFill>
              </a:rPr>
              <a:t>real-world problem-solving and innovation</a:t>
            </a:r>
            <a:endParaRPr lang="en-AU" dirty="0">
              <a:solidFill>
                <a:schemeClr val="tx1"/>
              </a:solidFill>
            </a:endParaRPr>
          </a:p>
        </p:txBody>
      </p:sp>
    </p:spTree>
    <p:extLst>
      <p:ext uri="{BB962C8B-B14F-4D97-AF65-F5344CB8AC3E}">
        <p14:creationId xmlns:p14="http://schemas.microsoft.com/office/powerpoint/2010/main" val="4075044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800" dirty="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a:t>
            </a:r>
            <a:r>
              <a:rPr lang="en-US" dirty="0"/>
              <a:t>real-world problem-solving and innovation</a:t>
            </a:r>
            <a:endParaRPr lang="en-AU" dirty="0"/>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Problem-solving</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800" dirty="0"/>
              <a:t>Problem-solving involves a task with a defined challenge for the student. Problem-solving happens when students must:</a:t>
            </a:r>
          </a:p>
          <a:p>
            <a:pPr lvl="1" fontAlgn="ctr">
              <a:buFont typeface="Wingdings" panose="05000000000000000000" pitchFamily="2" charset="2"/>
              <a:buChar char="Ø"/>
            </a:pPr>
            <a:r>
              <a:rPr lang="en-IE" sz="2800" dirty="0"/>
              <a:t>develop a solution to a problem that is new to them OR</a:t>
            </a:r>
          </a:p>
          <a:p>
            <a:pPr lvl="1" fontAlgn="ctr">
              <a:buFont typeface="Wingdings" panose="05000000000000000000" pitchFamily="2" charset="2"/>
              <a:buChar char="Ø"/>
            </a:pPr>
            <a:r>
              <a:rPr lang="en-IE" sz="2800" dirty="0"/>
              <a:t>complete a task that they have not been instructed how to do OR</a:t>
            </a:r>
          </a:p>
          <a:p>
            <a:pPr lvl="1" fontAlgn="ctr">
              <a:buFont typeface="Wingdings" panose="05000000000000000000" pitchFamily="2" charset="2"/>
              <a:buChar char="Ø"/>
            </a:pPr>
            <a:r>
              <a:rPr lang="en-IE" sz="28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Learning activities that require problem-solving do NOT give students all the information they need to complete the task or specify the whole procedure they must follow to arrive at a solution.</a:t>
            </a:r>
          </a:p>
          <a:p>
            <a:r>
              <a:rPr lang="en-IE" sz="2000" dirty="0"/>
              <a:t>Often, problem-solving tasks require students do some or all of the following:</a:t>
            </a:r>
          </a:p>
          <a:p>
            <a:pPr lvl="1" fontAlgn="ctr">
              <a:buFont typeface="Wingdings" panose="05000000000000000000" pitchFamily="2" charset="2"/>
              <a:buChar char="Ø"/>
            </a:pPr>
            <a:r>
              <a:rPr lang="en-IE" sz="2000" dirty="0"/>
              <a:t>Investigate the parameters of the problem to guide their approach.</a:t>
            </a:r>
          </a:p>
          <a:p>
            <a:pPr lvl="1" fontAlgn="ctr">
              <a:buFont typeface="Wingdings" panose="05000000000000000000" pitchFamily="2" charset="2"/>
              <a:buChar char="Ø"/>
            </a:pPr>
            <a:r>
              <a:rPr lang="en-IE" sz="2000" dirty="0"/>
              <a:t>Generate ideas and alternatives.</a:t>
            </a:r>
          </a:p>
          <a:p>
            <a:pPr lvl="1" fontAlgn="ctr">
              <a:buFont typeface="Wingdings" panose="05000000000000000000" pitchFamily="2" charset="2"/>
              <a:buChar char="Ø"/>
            </a:pPr>
            <a:r>
              <a:rPr lang="en-IE" sz="2000" dirty="0"/>
              <a:t>Devise their own approach, or explore several possible procedures that might be appropriate to the situation</a:t>
            </a:r>
          </a:p>
          <a:p>
            <a:pPr lvl="1" fontAlgn="ctr">
              <a:buFont typeface="Wingdings" panose="05000000000000000000" pitchFamily="2" charset="2"/>
              <a:buChar char="Ø"/>
            </a:pPr>
            <a:r>
              <a:rPr lang="en-IE" sz="2000" dirty="0"/>
              <a:t>Design a coherent solution.</a:t>
            </a:r>
          </a:p>
          <a:p>
            <a:pPr lvl="1" fontAlgn="ctr">
              <a:buFont typeface="Wingdings" panose="05000000000000000000" pitchFamily="2" charset="2"/>
              <a:buChar char="Ø"/>
            </a:pPr>
            <a:r>
              <a:rPr lang="en-IE" sz="2000" dirty="0"/>
              <a:t>Test the solution and iterate on improvements to satisfy the requirements of the problem.</a:t>
            </a:r>
          </a:p>
        </p:txBody>
      </p:sp>
    </p:spTree>
    <p:extLst>
      <p:ext uri="{BB962C8B-B14F-4D97-AF65-F5344CB8AC3E}">
        <p14:creationId xmlns:p14="http://schemas.microsoft.com/office/powerpoint/2010/main" val="2460652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Real-world problems</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Real-world</a:t>
            </a:r>
            <a:r>
              <a:rPr lang="en-IE" dirty="0"/>
              <a:t> problems are authentic situations and needs that exist outside an academic context. </a:t>
            </a:r>
          </a:p>
          <a:p>
            <a:r>
              <a:rPr lang="en-IE" dirty="0"/>
              <a:t>Real-world problems:</a:t>
            </a:r>
          </a:p>
          <a:p>
            <a:pPr lvl="1" fontAlgn="ctr">
              <a:buFont typeface="Wingdings" panose="05000000000000000000" pitchFamily="2" charset="2"/>
              <a:buChar char="v"/>
            </a:pPr>
            <a:r>
              <a:rPr lang="en-IE" dirty="0"/>
              <a:t>Are </a:t>
            </a:r>
            <a:r>
              <a:rPr lang="en-IE" b="1" dirty="0"/>
              <a:t>experienced by real people</a:t>
            </a:r>
            <a:r>
              <a:rPr lang="en-IE" dirty="0"/>
              <a:t>. </a:t>
            </a:r>
          </a:p>
          <a:p>
            <a:pPr marL="324000" lvl="1" indent="0">
              <a:buNone/>
            </a:pPr>
            <a:r>
              <a:rPr lang="en-IE" dirty="0"/>
              <a:t>For example, if students are asked to diagnose an ecological imbalance in a rainforest in Costa Rica, they are working with a situation that affects the real people who live there.</a:t>
            </a:r>
          </a:p>
          <a:p>
            <a:pPr lvl="1" fontAlgn="ctr">
              <a:buFont typeface="Wingdings" panose="05000000000000000000" pitchFamily="2" charset="2"/>
              <a:buChar char="v"/>
            </a:pPr>
            <a:r>
              <a:rPr lang="en-IE" dirty="0"/>
              <a:t>Have solutions for a </a:t>
            </a:r>
            <a:r>
              <a:rPr lang="en-IE" b="1" dirty="0"/>
              <a:t>specific, plausible audience</a:t>
            </a:r>
            <a:r>
              <a:rPr lang="en-IE" dirty="0"/>
              <a:t> other than the educator as grader. </a:t>
            </a:r>
          </a:p>
          <a:p>
            <a:pPr marL="324000" lvl="1" indent="0">
              <a:buNone/>
            </a:pPr>
            <a:r>
              <a:rPr lang="en-IE" dirty="0"/>
              <a:t>For example, designing equipment to fit a small city playground could benefit the children of the community. </a:t>
            </a:r>
          </a:p>
          <a:p>
            <a:pPr lvl="1" fontAlgn="ctr">
              <a:buFont typeface="Wingdings" panose="05000000000000000000" pitchFamily="2" charset="2"/>
              <a:buChar char="v"/>
            </a:pPr>
            <a:r>
              <a:rPr lang="en-IE" dirty="0"/>
              <a:t>Have </a:t>
            </a:r>
            <a:r>
              <a:rPr lang="en-IE" b="1" dirty="0"/>
              <a:t>specific, explicit contexts</a:t>
            </a:r>
            <a:r>
              <a:rPr lang="en-IE" dirty="0"/>
              <a:t>. </a:t>
            </a:r>
          </a:p>
          <a:p>
            <a:pPr marL="324000" lvl="1" indent="0">
              <a:buNone/>
            </a:pPr>
            <a:r>
              <a:rPr lang="en-IE" dirty="0"/>
              <a:t>For example, developing a plan for a community garden in a public park in their town has a specific context; learning which vegetables grow best in which parts of one’s country does not. </a:t>
            </a:r>
          </a:p>
          <a:p>
            <a:pPr lvl="1" fontAlgn="ctr">
              <a:buFont typeface="Wingdings" panose="05000000000000000000" pitchFamily="2" charset="2"/>
              <a:buChar char="v"/>
            </a:pPr>
            <a:r>
              <a:rPr lang="en-IE" dirty="0"/>
              <a:t>If students are using data to solve a problem, they </a:t>
            </a:r>
            <a:r>
              <a:rPr lang="en-IE" b="1" dirty="0"/>
              <a:t>use actual data.</a:t>
            </a:r>
            <a:endParaRPr lang="en-IE" dirty="0"/>
          </a:p>
          <a:p>
            <a:pPr marL="324000" lvl="1" indent="0">
              <a:buNone/>
            </a:pPr>
            <a:r>
              <a:rPr lang="en-IE" dirty="0"/>
              <a:t>For example, real scientific records of earthquakes, results of their own experiments, or first-person accounts of an historical event, not data developed by an educator or publisher for a lesson.</a:t>
            </a:r>
          </a:p>
        </p:txBody>
      </p:sp>
    </p:spTree>
    <p:extLst>
      <p:ext uri="{BB962C8B-B14F-4D97-AF65-F5344CB8AC3E}">
        <p14:creationId xmlns:p14="http://schemas.microsoft.com/office/powerpoint/2010/main" val="1239745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Innovation</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Innovation</a:t>
            </a:r>
            <a:r>
              <a:rPr lang="en-IE" dirty="0"/>
              <a:t> requires </a:t>
            </a:r>
            <a:r>
              <a:rPr lang="en-IE" b="1" dirty="0"/>
              <a:t>putting students’ ideas or solutions into practice in the real world</a:t>
            </a:r>
            <a:r>
              <a:rPr lang="en-IE" dirty="0"/>
              <a:t>. For example, it IS innovation if students design and build a community garden on the grounds of their school; just designing the garden is NOT innovation.</a:t>
            </a:r>
          </a:p>
          <a:p>
            <a:r>
              <a:rPr lang="en-IE" dirty="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p>
          <a:p>
            <a:r>
              <a:rPr lang="en-IE" dirty="0"/>
              <a:t>Innovation also </a:t>
            </a:r>
            <a:r>
              <a:rPr lang="en-IE" b="1" dirty="0"/>
              <a:t>benefits people other than the student</a:t>
            </a:r>
            <a:r>
              <a:rPr lang="en-IE" dirty="0"/>
              <a:t>; it has value beyond meeting the requirements of a classroom exercise. The townspeople who tend the new garden in the public park and the teenagers who attend the rewritten Shakespeare play benefit from students’ efforts, for example.</a:t>
            </a:r>
          </a:p>
          <a:p>
            <a:r>
              <a:rPr lang="en-IE" dirty="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p>
        </p:txBody>
      </p:sp>
    </p:spTree>
    <p:extLst>
      <p:ext uri="{BB962C8B-B14F-4D97-AF65-F5344CB8AC3E}">
        <p14:creationId xmlns:p14="http://schemas.microsoft.com/office/powerpoint/2010/main" val="1787341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 - Real-World Problem-Solving and Innovation</a:t>
            </a:r>
            <a:endParaRPr lang="en-AU" dirty="0"/>
          </a:p>
        </p:txBody>
      </p:sp>
      <p:pic>
        <p:nvPicPr>
          <p:cNvPr id="4" name="Content Placeholder 3"/>
          <p:cNvPicPr>
            <a:picLocks noGrp="1" noChangeAspect="1"/>
          </p:cNvPicPr>
          <p:nvPr>
            <p:ph idx="1"/>
          </p:nvPr>
        </p:nvPicPr>
        <p:blipFill>
          <a:blip r:embed="rId2"/>
          <a:stretch>
            <a:fillRect/>
          </a:stretch>
        </p:blipFill>
        <p:spPr>
          <a:xfrm>
            <a:off x="3128211" y="1876425"/>
            <a:ext cx="6112041" cy="4849228"/>
          </a:xfrm>
          <a:prstGeom prst="rect">
            <a:avLst/>
          </a:prstGeom>
        </p:spPr>
      </p:pic>
    </p:spTree>
    <p:extLst>
      <p:ext uri="{BB962C8B-B14F-4D97-AF65-F5344CB8AC3E}">
        <p14:creationId xmlns:p14="http://schemas.microsoft.com/office/powerpoint/2010/main" val="3810844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Real-World Problem-Solving and Innovation</a:t>
            </a:r>
            <a:endParaRPr lang="en-AU" dirty="0"/>
          </a:p>
        </p:txBody>
      </p:sp>
      <p:pic>
        <p:nvPicPr>
          <p:cNvPr id="10241" name="Picture 1" descr="Machine generated alternative text:&#10;ON &#10;'10 ! ouu ! &#10;~ go d PVOM &#10;ON &#10;~ e uo 6UWOM &#10;swaprus aJV &#10;ON &#10;6u 。 '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884" y="2273968"/>
            <a:ext cx="4457700" cy="394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a:t>
            </a:r>
            <a:r>
              <a:rPr lang="en-GB" dirty="0">
                <a:solidFill>
                  <a:schemeClr val="tx1"/>
                </a:solidFill>
              </a:rPr>
              <a:t> Use of ICT for Learning</a:t>
            </a:r>
            <a:endParaRPr lang="en-AU" dirty="0">
              <a:solidFill>
                <a:schemeClr val="tx1"/>
              </a:solidFill>
            </a:endParaRPr>
          </a:p>
        </p:txBody>
      </p:sp>
    </p:spTree>
    <p:extLst>
      <p:ext uri="{BB962C8B-B14F-4D97-AF65-F5344CB8AC3E}">
        <p14:creationId xmlns:p14="http://schemas.microsoft.com/office/powerpoint/2010/main" val="234542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normAutofit/>
          </a:bodyPr>
          <a:lstStyle/>
          <a:p>
            <a:r>
              <a:rPr lang="en-AU" sz="2800" dirty="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400" dirty="0"/>
              <a:t>Information and communication technologies (ICT) have </a:t>
            </a:r>
            <a:r>
              <a:rPr lang="en-US" sz="2400"/>
              <a:t>become common place </a:t>
            </a:r>
            <a:r>
              <a:rPr lang="en-US" sz="2400" dirty="0"/>
              <a:t>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Student use of ICT</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400" dirty="0"/>
              <a:t>Student use of ICT happens when students use ICT directly to complete all or part of the learning activity. The educator’s use of ICT to present materials to students does not count as student use: it is important that students have control over the ICT use themselves. </a:t>
            </a:r>
          </a:p>
          <a:p>
            <a:r>
              <a:rPr lang="en-IE" sz="24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p>
          <a:p>
            <a:r>
              <a:rPr lang="en-IE" sz="2400" dirty="0"/>
              <a:t>This unit looks at the </a:t>
            </a:r>
            <a:r>
              <a:rPr lang="en-IE" sz="2400" b="1" dirty="0"/>
              <a:t>opportunities</a:t>
            </a:r>
            <a:r>
              <a:rPr lang="en-IE" sz="2400" dirty="0"/>
              <a:t> students have to use ICT. It is considered ICT use if the students </a:t>
            </a:r>
            <a:r>
              <a:rPr lang="en-IE" sz="2400" b="1" dirty="0"/>
              <a:t>are required</a:t>
            </a:r>
            <a:r>
              <a:rPr lang="en-IE" sz="2400" dirty="0"/>
              <a:t> to use ICT or </a:t>
            </a:r>
            <a:r>
              <a:rPr lang="en-IE" sz="2400" b="1" dirty="0"/>
              <a:t>can use ICT</a:t>
            </a:r>
            <a:r>
              <a:rPr lang="en-IE" sz="2400" dirty="0"/>
              <a:t> to complete an activity.</a:t>
            </a:r>
          </a:p>
        </p:txBody>
      </p:sp>
    </p:spTree>
    <p:extLst>
      <p:ext uri="{BB962C8B-B14F-4D97-AF65-F5344CB8AC3E}">
        <p14:creationId xmlns:p14="http://schemas.microsoft.com/office/powerpoint/2010/main" val="3618500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 </a:t>
            </a:r>
            <a:r>
              <a:rPr lang="en-GB" dirty="0"/>
              <a:t>Use of ICT to support knowledge construction</a:t>
            </a:r>
            <a:endParaRPr lang="en-AU" dirty="0"/>
          </a:p>
        </p:txBody>
      </p:sp>
      <p:sp>
        <p:nvSpPr>
          <p:cNvPr id="3" name="Content Placeholder 2"/>
          <p:cNvSpPr>
            <a:spLocks noGrp="1"/>
          </p:cNvSpPr>
          <p:nvPr>
            <p:ph idx="1"/>
          </p:nvPr>
        </p:nvSpPr>
        <p:spPr>
          <a:xfrm>
            <a:off x="581192" y="1876926"/>
            <a:ext cx="11029615" cy="4656221"/>
          </a:xfrm>
        </p:spPr>
        <p:txBody>
          <a:bodyPr>
            <a:normAutofit fontScale="92500" lnSpcReduction="10000"/>
          </a:bodyPr>
          <a:lstStyle/>
          <a:p>
            <a:r>
              <a:rPr lang="en-IE" b="1" dirty="0"/>
              <a:t>Knowledge construction</a:t>
            </a:r>
            <a:r>
              <a:rPr lang="en-IE" dirty="0"/>
              <a:t> occurs when students generate ideas and understandings that are new to them, through </a:t>
            </a:r>
            <a:r>
              <a:rPr lang="en-IE" b="1" dirty="0"/>
              <a:t>interpretation, analysis, synthesis, or evaluation</a:t>
            </a:r>
            <a:r>
              <a:rPr lang="en-IE" dirty="0"/>
              <a:t>. This unit examines whether the learning activity requires that students use ICT in ways that </a:t>
            </a:r>
            <a:r>
              <a:rPr lang="en-IE" b="1" dirty="0"/>
              <a:t>support knowledge construction</a:t>
            </a:r>
            <a:r>
              <a:rPr lang="en-IE" dirty="0"/>
              <a:t>, either directly or indirectly.</a:t>
            </a:r>
          </a:p>
          <a:p>
            <a:r>
              <a:rPr lang="en-IE" b="1" dirty="0"/>
              <a:t>ICT supports knowledge construction</a:t>
            </a:r>
            <a:r>
              <a:rPr lang="en-IE" dirty="0"/>
              <a:t> when:</a:t>
            </a:r>
          </a:p>
          <a:p>
            <a:pPr lvl="1" fontAlgn="ctr">
              <a:buFont typeface="Wingdings" panose="05000000000000000000" pitchFamily="2" charset="2"/>
              <a:buChar char="v"/>
            </a:pPr>
            <a:r>
              <a:rPr lang="en-IE" dirty="0"/>
              <a:t>Students use ICT directly for the knowledge-construction part of a learning activity. For example, students use a computer to analyse scientific information.</a:t>
            </a:r>
          </a:p>
          <a:p>
            <a:pPr lvl="1" fontAlgn="ctr">
              <a:buFont typeface="Wingdings" panose="05000000000000000000" pitchFamily="2" charset="2"/>
              <a:buChar char="v"/>
            </a:pPr>
            <a:r>
              <a:rPr lang="en-IE"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a:p>
            <a:pPr marL="324000" lvl="1" indent="0">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425675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III: </a:t>
            </a:r>
            <a:r>
              <a:rPr lang="en-GB" dirty="0"/>
              <a:t>ICT required for knowledge construction</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ICT is required for the knowledge construction when it allows students to do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 enables students to construct knowledge that they could not construct without ICT because mailing physical letters would be impractical in this short a time. The use of email is required for constructing this knowledge. </a:t>
            </a:r>
          </a:p>
          <a:p>
            <a:r>
              <a:rPr lang="en-IE" sz="2000" dirty="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Tree>
    <p:extLst>
      <p:ext uri="{BB962C8B-B14F-4D97-AF65-F5344CB8AC3E}">
        <p14:creationId xmlns:p14="http://schemas.microsoft.com/office/powerpoint/2010/main" val="1340183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IV: </a:t>
            </a:r>
            <a:r>
              <a:rPr lang="en-GB" dirty="0"/>
              <a:t>Designers of ICT products</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others could use. The product lasts beyond the learning activity and can be used or enjoyed by an outside audience.</a:t>
            </a:r>
          </a:p>
          <a:p>
            <a:r>
              <a:rPr lang="en-IE" sz="2000" dirty="0"/>
              <a:t>When students act as designers,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Rubric - Use of ICT for Learning</a:t>
            </a:r>
            <a:endParaRPr lang="en-AU" dirty="0"/>
          </a:p>
        </p:txBody>
      </p:sp>
      <p:pic>
        <p:nvPicPr>
          <p:cNvPr id="4" name="Picture 3"/>
          <p:cNvPicPr>
            <a:picLocks noChangeAspect="1"/>
          </p:cNvPicPr>
          <p:nvPr/>
        </p:nvPicPr>
        <p:blipFill>
          <a:blip r:embed="rId2"/>
          <a:stretch>
            <a:fillRect/>
          </a:stretch>
        </p:blipFill>
        <p:spPr>
          <a:xfrm>
            <a:off x="2851484" y="1852863"/>
            <a:ext cx="5582653" cy="4946678"/>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Decision Tree - Use of ICT for Learning</a:t>
            </a:r>
            <a:endParaRPr lang="en-AU" dirty="0"/>
          </a:p>
        </p:txBody>
      </p:sp>
      <p:pic>
        <p:nvPicPr>
          <p:cNvPr id="3" name="Picture 2"/>
          <p:cNvPicPr>
            <a:picLocks noChangeAspect="1"/>
          </p:cNvPicPr>
          <p:nvPr/>
        </p:nvPicPr>
        <p:blipFill rotWithShape="1">
          <a:blip r:embed="rId2"/>
          <a:srcRect l="3937" t="2975" r="6059" b="3923"/>
          <a:stretch/>
        </p:blipFill>
        <p:spPr>
          <a:xfrm>
            <a:off x="3621504" y="2129588"/>
            <a:ext cx="4259179" cy="4738337"/>
          </a:xfrm>
          <a:prstGeom prst="rect">
            <a:avLst/>
          </a:prstGeom>
        </p:spPr>
      </p:pic>
    </p:spTree>
    <p:extLst>
      <p:ext uri="{BB962C8B-B14F-4D97-AF65-F5344CB8AC3E}">
        <p14:creationId xmlns:p14="http://schemas.microsoft.com/office/powerpoint/2010/main" val="616611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a:t>
            </a:r>
            <a:r>
              <a:rPr lang="en-GB" dirty="0">
                <a:solidFill>
                  <a:schemeClr val="tx1"/>
                </a:solidFill>
              </a:rPr>
              <a:t> Introduction to Inclusive Digital Literacy</a:t>
            </a:r>
            <a:endParaRPr lang="en-AU" dirty="0">
              <a:solidFill>
                <a:schemeClr val="tx1"/>
              </a:solidFill>
            </a:endParaRPr>
          </a:p>
        </p:txBody>
      </p:sp>
    </p:spTree>
    <p:extLst>
      <p:ext uri="{BB962C8B-B14F-4D97-AF65-F5344CB8AC3E}">
        <p14:creationId xmlns:p14="http://schemas.microsoft.com/office/powerpoint/2010/main" val="37508103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br>
              <a:rPr lang="en-GB" sz="3200" dirty="0"/>
            </a:br>
            <a:endParaRPr lang="en-GB" sz="3200" dirty="0"/>
          </a:p>
          <a:p>
            <a:r>
              <a:rPr lang="en-GB" sz="3200" i="1" dirty="0"/>
              <a:t>"Digital Literacy is as important as reading writing and maths" </a:t>
            </a:r>
            <a:r>
              <a:rPr lang="en-GB" sz="3200" dirty="0"/>
              <a:t/>
            </a:r>
            <a:br>
              <a:rPr lang="en-GB" sz="3200" dirty="0"/>
            </a:br>
            <a:endParaRPr lang="en-GB" sz="3200" dirty="0"/>
          </a:p>
          <a:p>
            <a:r>
              <a:rPr lang="en-GB" sz="3200" dirty="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lstStyle/>
          <a:p>
            <a:pPr marL="0" indent="0">
              <a:buNone/>
            </a:pPr>
            <a:r>
              <a:rPr lang="en-AU" sz="2800" dirty="0"/>
              <a:t>Students are </a:t>
            </a:r>
            <a:r>
              <a:rPr lang="en-AU" sz="2800" b="1" dirty="0"/>
              <a:t>working together </a:t>
            </a:r>
            <a:r>
              <a:rPr lang="en-AU" sz="2800" dirty="0"/>
              <a:t>when they work in </a:t>
            </a:r>
            <a:r>
              <a:rPr lang="en-AU" sz="2800" b="1" dirty="0"/>
              <a:t>pairs or groups </a:t>
            </a:r>
            <a:r>
              <a:rPr lang="en-AU" sz="2800" dirty="0"/>
              <a:t>to: </a:t>
            </a:r>
          </a:p>
          <a:p>
            <a:r>
              <a:rPr lang="en-AU" sz="2800" dirty="0"/>
              <a:t> discuss an issue </a:t>
            </a:r>
          </a:p>
          <a:p>
            <a:r>
              <a:rPr lang="en-AU" sz="2800" dirty="0"/>
              <a:t> solve a problem </a:t>
            </a:r>
          </a:p>
          <a:p>
            <a:r>
              <a:rPr lang="en-AU" sz="2800" dirty="0"/>
              <a:t> create a product </a:t>
            </a:r>
          </a:p>
          <a:p>
            <a:endParaRPr lang="en-AU" dirty="0"/>
          </a:p>
        </p:txBody>
      </p:sp>
    </p:spTree>
    <p:extLst>
      <p:ext uri="{BB962C8B-B14F-4D97-AF65-F5344CB8AC3E}">
        <p14:creationId xmlns:p14="http://schemas.microsoft.com/office/powerpoint/2010/main" val="3241027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dirty="0"/>
          </a:p>
        </p:txBody>
      </p:sp>
    </p:spTree>
    <p:extLst>
      <p:ext uri="{BB962C8B-B14F-4D97-AF65-F5344CB8AC3E}">
        <p14:creationId xmlns:p14="http://schemas.microsoft.com/office/powerpoint/2010/main" val="631975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br>
              <a:rPr lang="en-GB" b="1" dirty="0"/>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dirty="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dirty="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val="1228840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br>
              <a:rPr lang="en-GB" b="1" dirty="0"/>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val="313293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dirty="0"/>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dirty="0"/>
          </a:p>
        </p:txBody>
      </p:sp>
    </p:spTree>
    <p:extLst>
      <p:ext uri="{BB962C8B-B14F-4D97-AF65-F5344CB8AC3E}">
        <p14:creationId xmlns:p14="http://schemas.microsoft.com/office/powerpoint/2010/main" val="2623140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dirty="0"/>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dirty="0"/>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dirty="0"/>
          </a:p>
        </p:txBody>
      </p:sp>
    </p:spTree>
    <p:extLst>
      <p:ext uri="{BB962C8B-B14F-4D97-AF65-F5344CB8AC3E}">
        <p14:creationId xmlns:p14="http://schemas.microsoft.com/office/powerpoint/2010/main" val="4038539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dirty="0"/>
          </a:p>
          <a:p>
            <a:pPr lvl="1"/>
            <a:r>
              <a:rPr lang="en-GB" b="1" dirty="0"/>
              <a:t>What can you do to make them aware of their own personal next steps in terms of digital literacy development? </a:t>
            </a:r>
            <a:endParaRPr lang="en-GB" dirty="0"/>
          </a:p>
          <a:p>
            <a:pPr lvl="1"/>
            <a:r>
              <a:rPr lang="en-GB" b="1" dirty="0"/>
              <a:t>How can you build meaningful activities into their overarching learning objectives that enable them to rehearse and develop these "next steps"?</a:t>
            </a:r>
          </a:p>
          <a:p>
            <a:pPr marL="0" indent="0">
              <a:buNone/>
            </a:pPr>
            <a:endParaRPr lang="en-GB" b="1" dirty="0"/>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dirty="0"/>
          </a:p>
          <a:p>
            <a:pPr lvl="1"/>
            <a:r>
              <a:rPr lang="en-GB" b="1" dirty="0"/>
              <a:t>You may wish to liaise with colleagues with IT responsibilities so that you use language and approaches already in train within the educational setting.</a:t>
            </a:r>
            <a:endParaRPr lang="en-GB" dirty="0"/>
          </a:p>
          <a:p>
            <a:endParaRPr lang="en-GB" dirty="0"/>
          </a:p>
        </p:txBody>
      </p:sp>
    </p:spTree>
    <p:extLst>
      <p:ext uri="{BB962C8B-B14F-4D97-AF65-F5344CB8AC3E}">
        <p14:creationId xmlns:p14="http://schemas.microsoft.com/office/powerpoint/2010/main" val="3264239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dirty="0"/>
          </a:p>
        </p:txBody>
      </p:sp>
    </p:spTree>
    <p:extLst>
      <p:ext uri="{BB962C8B-B14F-4D97-AF65-F5344CB8AC3E}">
        <p14:creationId xmlns:p14="http://schemas.microsoft.com/office/powerpoint/2010/main" val="40063298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VIII:</a:t>
            </a:r>
            <a:r>
              <a:rPr lang="en-GB" dirty="0">
                <a:solidFill>
                  <a:schemeClr val="tx1"/>
                </a:solidFill>
              </a:rPr>
              <a:t>  </a:t>
            </a:r>
            <a:r>
              <a:rPr lang="en-US" dirty="0">
                <a:solidFill>
                  <a:schemeClr val="tx1"/>
                </a:solidFill>
              </a:rPr>
              <a:t>Teaching with Technology.</a:t>
            </a:r>
            <a:endParaRPr lang="en-AU" dirty="0">
              <a:solidFill>
                <a:schemeClr val="tx1"/>
              </a:solidFill>
            </a:endParaRPr>
          </a:p>
        </p:txBody>
      </p:sp>
    </p:spTree>
    <p:extLst>
      <p:ext uri="{BB962C8B-B14F-4D97-AF65-F5344CB8AC3E}">
        <p14:creationId xmlns:p14="http://schemas.microsoft.com/office/powerpoint/2010/main" val="13407600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val="406738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in pairs or groups might also include people from outside the classroom, such as students in other classes or schools, or community members or experts. Students can work together face to face or by using technology to share ideas or resources. </a:t>
            </a:r>
          </a:p>
          <a:p>
            <a:pPr lvl="2" algn="just"/>
            <a:r>
              <a:rPr lang="en-AU" sz="2400" dirty="0"/>
              <a:t>What kind of technologies students can use to work together? (brainstorm)</a:t>
            </a:r>
          </a:p>
        </p:txBody>
      </p:sp>
    </p:spTree>
    <p:extLst>
      <p:ext uri="{BB962C8B-B14F-4D97-AF65-F5344CB8AC3E}">
        <p14:creationId xmlns:p14="http://schemas.microsoft.com/office/powerpoint/2010/main" val="14294065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dirty="0">
                <a:hlinkClick r:id="rId3"/>
              </a:rPr>
              <a:t>https://education.microsoft.com/en-us</a:t>
            </a:r>
            <a:endParaRPr lang="en-GB" sz="2800" dirty="0"/>
          </a:p>
          <a:p>
            <a:endParaRPr lang="en-GB" sz="2800" dirty="0"/>
          </a:p>
          <a:p>
            <a:endParaRPr lang="en-GB" sz="2800" dirty="0"/>
          </a:p>
        </p:txBody>
      </p:sp>
    </p:spTree>
    <p:extLst>
      <p:ext uri="{BB962C8B-B14F-4D97-AF65-F5344CB8AC3E}">
        <p14:creationId xmlns:p14="http://schemas.microsoft.com/office/powerpoint/2010/main" val="464891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val="217909481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786</TotalTime>
  <Words>5288</Words>
  <Application>Microsoft Office PowerPoint</Application>
  <PresentationFormat>Widescreen</PresentationFormat>
  <Paragraphs>320</Paragraphs>
  <Slides>96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Gill Sans MT</vt:lpstr>
      <vt:lpstr>Gill Sans MT (Body)</vt:lpstr>
      <vt:lpstr>Wingdings</vt:lpstr>
      <vt:lpstr>Wingdings 2</vt:lpstr>
      <vt:lpstr>Dividend</vt:lpstr>
      <vt:lpstr>training on 21st cld</vt:lpstr>
      <vt:lpstr>INTRODUCTION</vt:lpstr>
      <vt:lpstr>CONT…</vt:lpstr>
      <vt:lpstr>CONT…</vt:lpstr>
      <vt:lpstr>Unit i. Collaboration  </vt:lpstr>
      <vt:lpstr>BIG  IDEAS of collaboration</vt:lpstr>
      <vt:lpstr>BIG IDEA  ONE:  WORKING  TOGETHER.</vt:lpstr>
      <vt:lpstr>BIG IDEA  ONE:  WORKING  TOGETHER.</vt:lpstr>
      <vt:lpstr>CONT…</vt:lpstr>
      <vt:lpstr>Example.</vt:lpstr>
      <vt:lpstr>BIG IDEA  TWO: SHARING  RESPONSIBILITIES</vt:lpstr>
      <vt:lpstr>CONT…</vt:lpstr>
      <vt:lpstr>EXAMPLE.</vt:lpstr>
      <vt:lpstr>CONT..</vt:lpstr>
      <vt:lpstr>BIG IDEA 3: SUBSTANTIVE DECISIONS</vt:lpstr>
      <vt:lpstr>CONT…</vt:lpstr>
      <vt:lpstr>example</vt:lpstr>
      <vt:lpstr>CONT…</vt:lpstr>
      <vt:lpstr>BID IDEA 4: INTERDEPENDENT.</vt:lpstr>
      <vt:lpstr>CONT…</vt:lpstr>
      <vt:lpstr>cont</vt:lpstr>
      <vt:lpstr>Rubric - Collaboration</vt:lpstr>
      <vt:lpstr>Decision Tree - Collaboration</vt:lpstr>
      <vt:lpstr>unit ii: SKILLED COMMUNICATION</vt:lpstr>
      <vt:lpstr>INTRODUCTION</vt:lpstr>
      <vt:lpstr>INTRODUCTION</vt:lpstr>
      <vt:lpstr>BIG IDEAS OF SKILLED COMMUNICATION</vt:lpstr>
      <vt:lpstr>BIG IDEA 1: Extended communication</vt:lpstr>
      <vt:lpstr>BIG IDEA 1: Extended communication</vt:lpstr>
      <vt:lpstr>BIG IDEA I1: Multi-modal</vt:lpstr>
      <vt:lpstr>BIG IDEA I1I: Requires supporting evidence </vt:lpstr>
      <vt:lpstr>BIG IDEA IV: Communication designed for a particular audience</vt:lpstr>
      <vt:lpstr>rubrics</vt:lpstr>
      <vt:lpstr>Decision tree</vt:lpstr>
      <vt:lpstr>unit iIi: Knowledge Construction </vt:lpstr>
      <vt:lpstr>introduction</vt:lpstr>
      <vt:lpstr>BIG IDEAs of knowledge construction:</vt:lpstr>
      <vt:lpstr>BIG IDEA I: knowledge construction</vt:lpstr>
      <vt:lpstr>PowerPoint Presentation</vt:lpstr>
      <vt:lpstr>EXAMPLES:  Is these knowledge construction?  ANSWER  YES  OR  NO</vt:lpstr>
      <vt:lpstr>BIG IDEA 2: Knowledge construction as the main requirement</vt:lpstr>
      <vt:lpstr>EXAMPLE.</vt:lpstr>
      <vt:lpstr>FEEDBACK.</vt:lpstr>
      <vt:lpstr>BIG IDEA 3: Apply their knowledge</vt:lpstr>
      <vt:lpstr>EXAMPLES:   ANSWER YES  OR NO AND WHY?</vt:lpstr>
      <vt:lpstr>CONT…</vt:lpstr>
      <vt:lpstr>FEEDBACK:</vt:lpstr>
      <vt:lpstr>CONT..</vt:lpstr>
      <vt:lpstr>BIG IDEA 4: Interdisciplinary learning activities</vt:lpstr>
      <vt:lpstr>Rubric: Knowledge Construction</vt:lpstr>
      <vt:lpstr>Decision tree: Knowledge Construction</vt:lpstr>
      <vt:lpstr>unit iV: SELF-REGULATION</vt:lpstr>
      <vt:lpstr>introduction</vt:lpstr>
      <vt:lpstr>BIG IDEAs of SELF-REGULATION</vt:lpstr>
      <vt:lpstr>BIG IDEA I: Long-term activity</vt:lpstr>
      <vt:lpstr>BIG IDEA Ii: Planning own work</vt:lpstr>
      <vt:lpstr>BIG IDEA Iii: Opportunity to revise work based on feedback</vt:lpstr>
      <vt:lpstr>RUBRIC</vt:lpstr>
      <vt:lpstr>DECISION TREE</vt:lpstr>
      <vt:lpstr>unit V: real-world problem-solving and innovation</vt:lpstr>
      <vt:lpstr>introduction</vt:lpstr>
      <vt:lpstr>BIG IDEAs of real-world problem-solving and innovation</vt:lpstr>
      <vt:lpstr>BIG IDEA I: Problem-solving</vt:lpstr>
      <vt:lpstr>CONT</vt:lpstr>
      <vt:lpstr>BIG IDEA II: Real-world problems</vt:lpstr>
      <vt:lpstr>BIG IDEA III: Innovation</vt:lpstr>
      <vt:lpstr>Rubric - Real-World Problem-Solving and Innovation</vt:lpstr>
      <vt:lpstr>Decision Tree - Real-World Problem-Solving and Innovation</vt:lpstr>
      <vt:lpstr>unit VI: Use of ICT for Learning</vt:lpstr>
      <vt:lpstr>introduction</vt:lpstr>
      <vt:lpstr>The Big Ideas - Use of ICT for Learning</vt:lpstr>
      <vt:lpstr>BIG IDEA I: Student use of ICT</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unit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unit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overview</dc:title>
  <dc:creator>KURADUSENGE Benjamin</dc:creator>
  <cp:lastModifiedBy>NTEZIYAREMYE Theoneste</cp:lastModifiedBy>
  <cp:revision>87</cp:revision>
  <dcterms:created xsi:type="dcterms:W3CDTF">2019-05-01T06:29:17Z</dcterms:created>
  <dcterms:modified xsi:type="dcterms:W3CDTF">2020-08-06T09:19:00Z</dcterms:modified>
</cp:coreProperties>
</file>