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36"/>
  </p:notesMasterIdLst>
  <p:sldIdLst>
    <p:sldId id="262" r:id="rId5"/>
    <p:sldId id="263" r:id="rId6"/>
    <p:sldId id="264" r:id="rId7"/>
    <p:sldId id="265" r:id="rId8"/>
    <p:sldId id="259" r:id="rId9"/>
    <p:sldId id="411" r:id="rId10"/>
    <p:sldId id="311" r:id="rId11"/>
    <p:sldId id="271" r:id="rId12"/>
    <p:sldId id="267" r:id="rId13"/>
    <p:sldId id="268" r:id="rId14"/>
    <p:sldId id="374" r:id="rId15"/>
    <p:sldId id="269" r:id="rId16"/>
    <p:sldId id="414" r:id="rId17"/>
    <p:sldId id="272" r:id="rId18"/>
    <p:sldId id="270" r:id="rId19"/>
    <p:sldId id="273" r:id="rId20"/>
    <p:sldId id="375" r:id="rId21"/>
    <p:sldId id="376" r:id="rId22"/>
    <p:sldId id="377" r:id="rId23"/>
    <p:sldId id="275" r:id="rId24"/>
    <p:sldId id="276" r:id="rId25"/>
    <p:sldId id="277" r:id="rId26"/>
    <p:sldId id="378" r:id="rId27"/>
    <p:sldId id="379" r:id="rId28"/>
    <p:sldId id="380" r:id="rId29"/>
    <p:sldId id="381" r:id="rId30"/>
    <p:sldId id="382" r:id="rId31"/>
    <p:sldId id="279" r:id="rId32"/>
    <p:sldId id="280" r:id="rId33"/>
    <p:sldId id="383" r:id="rId34"/>
    <p:sldId id="283" r:id="rId35"/>
    <p:sldId id="384" r:id="rId36"/>
    <p:sldId id="281" r:id="rId37"/>
    <p:sldId id="282" r:id="rId38"/>
    <p:sldId id="289" r:id="rId39"/>
    <p:sldId id="373" r:id="rId40"/>
    <p:sldId id="313" r:id="rId41"/>
    <p:sldId id="385" r:id="rId42"/>
    <p:sldId id="315" r:id="rId43"/>
    <p:sldId id="316" r:id="rId44"/>
    <p:sldId id="317" r:id="rId45"/>
    <p:sldId id="387" r:id="rId46"/>
    <p:sldId id="388" r:id="rId47"/>
    <p:sldId id="386" r:id="rId48"/>
    <p:sldId id="318" r:id="rId49"/>
    <p:sldId id="389" r:id="rId50"/>
    <p:sldId id="390" r:id="rId51"/>
    <p:sldId id="391" r:id="rId52"/>
    <p:sldId id="319" r:id="rId53"/>
    <p:sldId id="392" r:id="rId54"/>
    <p:sldId id="393" r:id="rId55"/>
    <p:sldId id="395" r:id="rId56"/>
    <p:sldId id="320" r:id="rId57"/>
    <p:sldId id="394" r:id="rId58"/>
    <p:sldId id="396" r:id="rId59"/>
    <p:sldId id="321" r:id="rId60"/>
    <p:sldId id="322" r:id="rId61"/>
    <p:sldId id="312" r:id="rId62"/>
    <p:sldId id="290" r:id="rId63"/>
    <p:sldId id="399" r:id="rId64"/>
    <p:sldId id="400" r:id="rId65"/>
    <p:sldId id="401" r:id="rId66"/>
    <p:sldId id="323" r:id="rId67"/>
    <p:sldId id="324" r:id="rId68"/>
    <p:sldId id="402" r:id="rId69"/>
    <p:sldId id="293" r:id="rId70"/>
    <p:sldId id="294" r:id="rId71"/>
    <p:sldId id="403" r:id="rId72"/>
    <p:sldId id="295" r:id="rId73"/>
    <p:sldId id="296" r:id="rId74"/>
    <p:sldId id="298" r:id="rId75"/>
    <p:sldId id="299" r:id="rId76"/>
    <p:sldId id="300" r:id="rId77"/>
    <p:sldId id="303" r:id="rId78"/>
    <p:sldId id="305" r:id="rId79"/>
    <p:sldId id="306" r:id="rId80"/>
    <p:sldId id="325" r:id="rId81"/>
    <p:sldId id="326" r:id="rId82"/>
    <p:sldId id="327" r:id="rId83"/>
    <p:sldId id="328" r:id="rId84"/>
    <p:sldId id="330" r:id="rId85"/>
    <p:sldId id="404" r:id="rId86"/>
    <p:sldId id="332" r:id="rId87"/>
    <p:sldId id="405" r:id="rId88"/>
    <p:sldId id="333" r:id="rId89"/>
    <p:sldId id="334" r:id="rId90"/>
    <p:sldId id="344" r:id="rId91"/>
    <p:sldId id="336" r:id="rId92"/>
    <p:sldId id="337" r:id="rId93"/>
    <p:sldId id="338" r:id="rId94"/>
    <p:sldId id="339" r:id="rId95"/>
    <p:sldId id="406" r:id="rId96"/>
    <p:sldId id="407" r:id="rId97"/>
    <p:sldId id="340" r:id="rId98"/>
    <p:sldId id="408" r:id="rId99"/>
    <p:sldId id="341" r:id="rId100"/>
    <p:sldId id="409" r:id="rId101"/>
    <p:sldId id="410" r:id="rId102"/>
    <p:sldId id="342" r:id="rId103"/>
    <p:sldId id="343" r:id="rId104"/>
    <p:sldId id="335" r:id="rId105"/>
    <p:sldId id="345" r:id="rId106"/>
    <p:sldId id="346" r:id="rId107"/>
    <p:sldId id="347" r:id="rId108"/>
    <p:sldId id="412" r:id="rId109"/>
    <p:sldId id="348" r:id="rId110"/>
    <p:sldId id="413" r:id="rId111"/>
    <p:sldId id="349" r:id="rId112"/>
    <p:sldId id="350" r:id="rId113"/>
    <p:sldId id="351" r:id="rId114"/>
    <p:sldId id="352" r:id="rId115"/>
    <p:sldId id="353" r:id="rId116"/>
    <p:sldId id="357" r:id="rId117"/>
    <p:sldId id="355" r:id="rId118"/>
    <p:sldId id="356" r:id="rId119"/>
    <p:sldId id="358" r:id="rId120"/>
    <p:sldId id="359" r:id="rId121"/>
    <p:sldId id="360" r:id="rId122"/>
    <p:sldId id="361" r:id="rId123"/>
    <p:sldId id="362" r:id="rId124"/>
    <p:sldId id="363" r:id="rId125"/>
    <p:sldId id="364" r:id="rId126"/>
    <p:sldId id="365" r:id="rId127"/>
    <p:sldId id="366" r:id="rId128"/>
    <p:sldId id="367" r:id="rId129"/>
    <p:sldId id="368" r:id="rId130"/>
    <p:sldId id="415" r:id="rId131"/>
    <p:sldId id="369" r:id="rId132"/>
    <p:sldId id="370" r:id="rId133"/>
    <p:sldId id="371" r:id="rId134"/>
    <p:sldId id="372" r:id="rId1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DE1F67-C6D4-896F-2DB4-928DE126A830}" v="7" dt="2020-09-28T19:20:40.163"/>
    <p1510:client id="{78EE1858-A140-4073-8EC1-1762378C929E}" v="2" dt="2020-09-17T07:24:55.2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28015" autoAdjust="0"/>
  </p:normalViewPr>
  <p:slideViewPr>
    <p:cSldViewPr snapToGrid="0">
      <p:cViewPr varScale="1">
        <p:scale>
          <a:sx n="72" d="100"/>
          <a:sy n="72" d="100"/>
        </p:scale>
        <p:origin x="97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viewProps" Target="view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s>
</file>

<file path=ppt/diagrams/_rels/data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43.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AF23D9-7DED-48DB-93E3-8BAB2E933BA7}"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CD14EBC2-5188-4DF0-BD9E-C79E672EFE49}">
      <dgm:prSet custT="1"/>
      <dgm:spPr/>
      <dgm:t>
        <a:bodyPr/>
        <a:lstStyle/>
        <a:p>
          <a:pPr algn="just"/>
          <a:r>
            <a:rPr lang="en-IE" sz="2400"/>
            <a:t>It is important that the work is structured in a way that requires students to plan together and take the work of all team members into account so that their product or outcome is complete and fits together. For example, if each student is responsible for a page of a presentation, and in the final presentation the pages are simply assembled together, this is NOT considered interdependent. </a:t>
          </a:r>
          <a:endParaRPr lang="en-US" sz="2400"/>
        </a:p>
      </dgm:t>
    </dgm:pt>
    <dgm:pt modelId="{C2F01192-C364-404D-992E-A5A4A83C9F36}" type="parTrans" cxnId="{68F92D09-3B4D-4EA1-A21D-3B590094EEC1}">
      <dgm:prSet/>
      <dgm:spPr/>
      <dgm:t>
        <a:bodyPr/>
        <a:lstStyle/>
        <a:p>
          <a:pPr algn="just"/>
          <a:endParaRPr lang="en-US" sz="2000"/>
        </a:p>
      </dgm:t>
    </dgm:pt>
    <dgm:pt modelId="{8BDA47F3-7D37-4577-9284-0759CAD9709F}" type="sibTrans" cxnId="{68F92D09-3B4D-4EA1-A21D-3B590094EEC1}">
      <dgm:prSet/>
      <dgm:spPr/>
      <dgm:t>
        <a:bodyPr/>
        <a:lstStyle/>
        <a:p>
          <a:pPr algn="just"/>
          <a:endParaRPr lang="en-US" sz="2000"/>
        </a:p>
      </dgm:t>
    </dgm:pt>
    <dgm:pt modelId="{FBAE665E-7C46-44B4-94CD-504D67DB1563}">
      <dgm:prSet custT="1"/>
      <dgm:spPr/>
      <dgm:t>
        <a:bodyPr/>
        <a:lstStyle/>
        <a:p>
          <a:pPr algn="just"/>
          <a:r>
            <a:rPr lang="en-IE" sz="2400" dirty="0"/>
            <a:t>The final presentation IS considered interdependent if the students’ contributions must work together to tell a story or communicate an overarching idea; in this case, students’ individual pages must be designed as parts of a coherent whole.</a:t>
          </a:r>
          <a:endParaRPr lang="en-US" sz="2400" dirty="0"/>
        </a:p>
      </dgm:t>
    </dgm:pt>
    <dgm:pt modelId="{8CC7CCE3-C4DF-4BC5-BD10-60F1E9ED73B4}" type="parTrans" cxnId="{6A9C97D4-665F-4FC1-9364-A31C934EB2BF}">
      <dgm:prSet/>
      <dgm:spPr/>
      <dgm:t>
        <a:bodyPr/>
        <a:lstStyle/>
        <a:p>
          <a:pPr algn="just"/>
          <a:endParaRPr lang="en-US" sz="2000"/>
        </a:p>
      </dgm:t>
    </dgm:pt>
    <dgm:pt modelId="{488B15A0-F34F-461C-A5BE-34ADE8BD7CE3}" type="sibTrans" cxnId="{6A9C97D4-665F-4FC1-9364-A31C934EB2BF}">
      <dgm:prSet/>
      <dgm:spPr/>
      <dgm:t>
        <a:bodyPr/>
        <a:lstStyle/>
        <a:p>
          <a:pPr algn="just"/>
          <a:endParaRPr lang="en-US" sz="2000"/>
        </a:p>
      </dgm:t>
    </dgm:pt>
    <dgm:pt modelId="{92E05948-D8DC-48D3-AD7D-B6D9C22D524D}" type="pres">
      <dgm:prSet presAssocID="{ACAF23D9-7DED-48DB-93E3-8BAB2E933BA7}" presName="Name0" presStyleCnt="0">
        <dgm:presLayoutVars>
          <dgm:dir/>
          <dgm:animLvl val="lvl"/>
          <dgm:resizeHandles val="exact"/>
        </dgm:presLayoutVars>
      </dgm:prSet>
      <dgm:spPr/>
    </dgm:pt>
    <dgm:pt modelId="{551923A1-6105-4B6E-8305-BE1C494EA58F}" type="pres">
      <dgm:prSet presAssocID="{FBAE665E-7C46-44B4-94CD-504D67DB1563}" presName="boxAndChildren" presStyleCnt="0"/>
      <dgm:spPr/>
    </dgm:pt>
    <dgm:pt modelId="{1915450C-E28B-4E4C-B3D7-E2AD6947E6CA}" type="pres">
      <dgm:prSet presAssocID="{FBAE665E-7C46-44B4-94CD-504D67DB1563}" presName="parentTextBox" presStyleLbl="node1" presStyleIdx="0" presStyleCnt="2"/>
      <dgm:spPr/>
    </dgm:pt>
    <dgm:pt modelId="{10E12062-A58E-4B33-9C76-B93410E9964D}" type="pres">
      <dgm:prSet presAssocID="{8BDA47F3-7D37-4577-9284-0759CAD9709F}" presName="sp" presStyleCnt="0"/>
      <dgm:spPr/>
    </dgm:pt>
    <dgm:pt modelId="{A880E037-ECBB-4DCA-86C8-7D9F2BACFCDC}" type="pres">
      <dgm:prSet presAssocID="{CD14EBC2-5188-4DF0-BD9E-C79E672EFE49}" presName="arrowAndChildren" presStyleCnt="0"/>
      <dgm:spPr/>
    </dgm:pt>
    <dgm:pt modelId="{87C8EEAE-9CB3-4CE9-A316-4EDBA186F2AB}" type="pres">
      <dgm:prSet presAssocID="{CD14EBC2-5188-4DF0-BD9E-C79E672EFE49}" presName="parentTextArrow" presStyleLbl="node1" presStyleIdx="1" presStyleCnt="2"/>
      <dgm:spPr/>
    </dgm:pt>
  </dgm:ptLst>
  <dgm:cxnLst>
    <dgm:cxn modelId="{68F92D09-3B4D-4EA1-A21D-3B590094EEC1}" srcId="{ACAF23D9-7DED-48DB-93E3-8BAB2E933BA7}" destId="{CD14EBC2-5188-4DF0-BD9E-C79E672EFE49}" srcOrd="0" destOrd="0" parTransId="{C2F01192-C364-404D-992E-A5A4A83C9F36}" sibTransId="{8BDA47F3-7D37-4577-9284-0759CAD9709F}"/>
    <dgm:cxn modelId="{8A781B41-336A-4CF5-B195-CF507DB4B0EC}" type="presOf" srcId="{FBAE665E-7C46-44B4-94CD-504D67DB1563}" destId="{1915450C-E28B-4E4C-B3D7-E2AD6947E6CA}" srcOrd="0" destOrd="0" presId="urn:microsoft.com/office/officeart/2005/8/layout/process4"/>
    <dgm:cxn modelId="{3BB43C8E-2AFB-4540-BFF7-00CCA176FEC0}" type="presOf" srcId="{CD14EBC2-5188-4DF0-BD9E-C79E672EFE49}" destId="{87C8EEAE-9CB3-4CE9-A316-4EDBA186F2AB}" srcOrd="0" destOrd="0" presId="urn:microsoft.com/office/officeart/2005/8/layout/process4"/>
    <dgm:cxn modelId="{9FF1FAD2-9B1B-4F83-9BF1-0473C29A0E24}" type="presOf" srcId="{ACAF23D9-7DED-48DB-93E3-8BAB2E933BA7}" destId="{92E05948-D8DC-48D3-AD7D-B6D9C22D524D}" srcOrd="0" destOrd="0" presId="urn:microsoft.com/office/officeart/2005/8/layout/process4"/>
    <dgm:cxn modelId="{6A9C97D4-665F-4FC1-9364-A31C934EB2BF}" srcId="{ACAF23D9-7DED-48DB-93E3-8BAB2E933BA7}" destId="{FBAE665E-7C46-44B4-94CD-504D67DB1563}" srcOrd="1" destOrd="0" parTransId="{8CC7CCE3-C4DF-4BC5-BD10-60F1E9ED73B4}" sibTransId="{488B15A0-F34F-461C-A5BE-34ADE8BD7CE3}"/>
    <dgm:cxn modelId="{C3E2011A-BF3A-4CA7-B5B4-C17A9ED2EBE9}" type="presParOf" srcId="{92E05948-D8DC-48D3-AD7D-B6D9C22D524D}" destId="{551923A1-6105-4B6E-8305-BE1C494EA58F}" srcOrd="0" destOrd="0" presId="urn:microsoft.com/office/officeart/2005/8/layout/process4"/>
    <dgm:cxn modelId="{78DAECCC-9B4D-4568-9BD9-DA569F4FE7C5}" type="presParOf" srcId="{551923A1-6105-4B6E-8305-BE1C494EA58F}" destId="{1915450C-E28B-4E4C-B3D7-E2AD6947E6CA}" srcOrd="0" destOrd="0" presId="urn:microsoft.com/office/officeart/2005/8/layout/process4"/>
    <dgm:cxn modelId="{AC5E1BAE-13F9-4B7E-80DB-BE5912A6D183}" type="presParOf" srcId="{92E05948-D8DC-48D3-AD7D-B6D9C22D524D}" destId="{10E12062-A58E-4B33-9C76-B93410E9964D}" srcOrd="1" destOrd="0" presId="urn:microsoft.com/office/officeart/2005/8/layout/process4"/>
    <dgm:cxn modelId="{B66CE9FF-0EF8-4875-8B44-CBA5A13FB6FE}" type="presParOf" srcId="{92E05948-D8DC-48D3-AD7D-B6D9C22D524D}" destId="{A880E037-ECBB-4DCA-86C8-7D9F2BACFCDC}" srcOrd="2" destOrd="0" presId="urn:microsoft.com/office/officeart/2005/8/layout/process4"/>
    <dgm:cxn modelId="{150D8EC4-C1BF-41AC-AD91-072CFA2FAA0B}" type="presParOf" srcId="{A880E037-ECBB-4DCA-86C8-7D9F2BACFCDC}" destId="{87C8EEAE-9CB3-4CE9-A316-4EDBA186F2A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B6166F9-5173-49AE-A2DE-B87E0C394A18}" type="doc">
      <dgm:prSet loTypeId="urn:microsoft.com/office/officeart/2005/8/layout/process4" loCatId="process" qsTypeId="urn:microsoft.com/office/officeart/2005/8/quickstyle/simple4" qsCatId="simple" csTypeId="urn:microsoft.com/office/officeart/2005/8/colors/colorful1" csCatId="colorful" phldr="1"/>
      <dgm:spPr/>
      <dgm:t>
        <a:bodyPr/>
        <a:lstStyle/>
        <a:p>
          <a:endParaRPr lang="en-US"/>
        </a:p>
      </dgm:t>
    </dgm:pt>
    <dgm:pt modelId="{21EA58AD-938F-463B-8754-941CE3B7283B}">
      <dgm:prSet/>
      <dgm:spPr/>
      <dgm:t>
        <a:bodyPr/>
        <a:lstStyle/>
        <a:p>
          <a:r>
            <a:rPr lang="en-US" dirty="0"/>
            <a:t>Students rewrote a story from the perspective of a character other than the narrator. Yes, Students used the original story but were not instructed how to complete this task.</a:t>
          </a:r>
        </a:p>
      </dgm:t>
    </dgm:pt>
    <dgm:pt modelId="{3A1AE42F-8A3A-4560-82E1-2D62F8E1EEE9}" type="parTrans" cxnId="{E3A8BDB0-6807-4A45-96DE-CAABB63090E7}">
      <dgm:prSet/>
      <dgm:spPr/>
      <dgm:t>
        <a:bodyPr/>
        <a:lstStyle/>
        <a:p>
          <a:endParaRPr lang="en-US"/>
        </a:p>
      </dgm:t>
    </dgm:pt>
    <dgm:pt modelId="{7BAB6490-410B-4C2F-A2F5-1201B0D5D132}" type="sibTrans" cxnId="{E3A8BDB0-6807-4A45-96DE-CAABB63090E7}">
      <dgm:prSet/>
      <dgm:spPr/>
      <dgm:t>
        <a:bodyPr/>
        <a:lstStyle/>
        <a:p>
          <a:endParaRPr lang="en-US"/>
        </a:p>
      </dgm:t>
    </dgm:pt>
    <dgm:pt modelId="{73D6CD06-CE85-49A6-AFDF-0D87FD3C652E}">
      <dgm:prSet/>
      <dgm:spPr/>
      <dgm:t>
        <a:bodyPr/>
        <a:lstStyle/>
        <a:p>
          <a:r>
            <a:rPr lang="en-US" dirty="0"/>
            <a:t>Students learned about pedestrian safety by studying a map showing bus stops and pedestrian crossings. No, Students were not addressing a defined challenge.</a:t>
          </a:r>
        </a:p>
      </dgm:t>
    </dgm:pt>
    <dgm:pt modelId="{700939F1-3834-4AE2-A73E-CA6EA3920716}" type="parTrans" cxnId="{8FAD9530-2DD7-4055-8A24-19E84277D4E5}">
      <dgm:prSet/>
      <dgm:spPr/>
      <dgm:t>
        <a:bodyPr/>
        <a:lstStyle/>
        <a:p>
          <a:endParaRPr lang="en-US"/>
        </a:p>
      </dgm:t>
    </dgm:pt>
    <dgm:pt modelId="{7E193E44-2CE8-49DB-BE63-11CB35CD7857}" type="sibTrans" cxnId="{8FAD9530-2DD7-4055-8A24-19E84277D4E5}">
      <dgm:prSet/>
      <dgm:spPr/>
      <dgm:t>
        <a:bodyPr/>
        <a:lstStyle/>
        <a:p>
          <a:endParaRPr lang="en-US"/>
        </a:p>
      </dgm:t>
    </dgm:pt>
    <dgm:pt modelId="{3BD58EBD-79FC-46CC-82F1-4D3B944C2087}" type="pres">
      <dgm:prSet presAssocID="{EB6166F9-5173-49AE-A2DE-B87E0C394A18}" presName="Name0" presStyleCnt="0">
        <dgm:presLayoutVars>
          <dgm:dir/>
          <dgm:animLvl val="lvl"/>
          <dgm:resizeHandles val="exact"/>
        </dgm:presLayoutVars>
      </dgm:prSet>
      <dgm:spPr/>
    </dgm:pt>
    <dgm:pt modelId="{6B6BE964-6C11-45ED-A844-4490766D4DA5}" type="pres">
      <dgm:prSet presAssocID="{73D6CD06-CE85-49A6-AFDF-0D87FD3C652E}" presName="boxAndChildren" presStyleCnt="0"/>
      <dgm:spPr/>
    </dgm:pt>
    <dgm:pt modelId="{A85C2839-40C7-497D-8786-9A54E80AEC4C}" type="pres">
      <dgm:prSet presAssocID="{73D6CD06-CE85-49A6-AFDF-0D87FD3C652E}" presName="parentTextBox" presStyleLbl="node1" presStyleIdx="0" presStyleCnt="2"/>
      <dgm:spPr/>
    </dgm:pt>
    <dgm:pt modelId="{2A436FED-4D4F-4EF4-9AD9-93FF05AE12CD}" type="pres">
      <dgm:prSet presAssocID="{7BAB6490-410B-4C2F-A2F5-1201B0D5D132}" presName="sp" presStyleCnt="0"/>
      <dgm:spPr/>
    </dgm:pt>
    <dgm:pt modelId="{F3BF0C44-138B-40AD-B7CE-03B1E4C93A71}" type="pres">
      <dgm:prSet presAssocID="{21EA58AD-938F-463B-8754-941CE3B7283B}" presName="arrowAndChildren" presStyleCnt="0"/>
      <dgm:spPr/>
    </dgm:pt>
    <dgm:pt modelId="{F12CA89B-93FB-438D-BC7B-CB0E8F4294B8}" type="pres">
      <dgm:prSet presAssocID="{21EA58AD-938F-463B-8754-941CE3B7283B}" presName="parentTextArrow" presStyleLbl="node1" presStyleIdx="1" presStyleCnt="2"/>
      <dgm:spPr/>
    </dgm:pt>
  </dgm:ptLst>
  <dgm:cxnLst>
    <dgm:cxn modelId="{8FAD9530-2DD7-4055-8A24-19E84277D4E5}" srcId="{EB6166F9-5173-49AE-A2DE-B87E0C394A18}" destId="{73D6CD06-CE85-49A6-AFDF-0D87FD3C652E}" srcOrd="1" destOrd="0" parTransId="{700939F1-3834-4AE2-A73E-CA6EA3920716}" sibTransId="{7E193E44-2CE8-49DB-BE63-11CB35CD7857}"/>
    <dgm:cxn modelId="{E3DDF060-D12A-46AD-9E9B-2393183A2F70}" type="presOf" srcId="{21EA58AD-938F-463B-8754-941CE3B7283B}" destId="{F12CA89B-93FB-438D-BC7B-CB0E8F4294B8}" srcOrd="0" destOrd="0" presId="urn:microsoft.com/office/officeart/2005/8/layout/process4"/>
    <dgm:cxn modelId="{DDC6B2AF-4803-4A26-8744-F4AFF10B6182}" type="presOf" srcId="{73D6CD06-CE85-49A6-AFDF-0D87FD3C652E}" destId="{A85C2839-40C7-497D-8786-9A54E80AEC4C}" srcOrd="0" destOrd="0" presId="urn:microsoft.com/office/officeart/2005/8/layout/process4"/>
    <dgm:cxn modelId="{E3A8BDB0-6807-4A45-96DE-CAABB63090E7}" srcId="{EB6166F9-5173-49AE-A2DE-B87E0C394A18}" destId="{21EA58AD-938F-463B-8754-941CE3B7283B}" srcOrd="0" destOrd="0" parTransId="{3A1AE42F-8A3A-4560-82E1-2D62F8E1EEE9}" sibTransId="{7BAB6490-410B-4C2F-A2F5-1201B0D5D132}"/>
    <dgm:cxn modelId="{1FE9B0E7-5E5F-4FE3-907D-C61AC07F1681}" type="presOf" srcId="{EB6166F9-5173-49AE-A2DE-B87E0C394A18}" destId="{3BD58EBD-79FC-46CC-82F1-4D3B944C2087}" srcOrd="0" destOrd="0" presId="urn:microsoft.com/office/officeart/2005/8/layout/process4"/>
    <dgm:cxn modelId="{7D3B2B09-FDF4-4259-BB5E-EC8FC91C88F1}" type="presParOf" srcId="{3BD58EBD-79FC-46CC-82F1-4D3B944C2087}" destId="{6B6BE964-6C11-45ED-A844-4490766D4DA5}" srcOrd="0" destOrd="0" presId="urn:microsoft.com/office/officeart/2005/8/layout/process4"/>
    <dgm:cxn modelId="{3D7F5970-9C94-41F2-8C8B-6666B16E1F33}" type="presParOf" srcId="{6B6BE964-6C11-45ED-A844-4490766D4DA5}" destId="{A85C2839-40C7-497D-8786-9A54E80AEC4C}" srcOrd="0" destOrd="0" presId="urn:microsoft.com/office/officeart/2005/8/layout/process4"/>
    <dgm:cxn modelId="{15CB8F62-9353-4C29-A3EF-E121EBFAB70C}" type="presParOf" srcId="{3BD58EBD-79FC-46CC-82F1-4D3B944C2087}" destId="{2A436FED-4D4F-4EF4-9AD9-93FF05AE12CD}" srcOrd="1" destOrd="0" presId="urn:microsoft.com/office/officeart/2005/8/layout/process4"/>
    <dgm:cxn modelId="{F2A9D412-3AF5-4D4A-B7E0-33342535531B}" type="presParOf" srcId="{3BD58EBD-79FC-46CC-82F1-4D3B944C2087}" destId="{F3BF0C44-138B-40AD-B7CE-03B1E4C93A71}" srcOrd="2" destOrd="0" presId="urn:microsoft.com/office/officeart/2005/8/layout/process4"/>
    <dgm:cxn modelId="{6C6CE314-FB6F-429C-8233-0B325915F6A4}" type="presParOf" srcId="{F3BF0C44-138B-40AD-B7CE-03B1E4C93A71}" destId="{F12CA89B-93FB-438D-BC7B-CB0E8F4294B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30E34BF-3904-4069-8DA1-CB8679EECEFE}"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DB6271E6-8F82-4788-B3E7-B75F8D5D05B7}">
      <dgm:prSet/>
      <dgm:spPr/>
      <dgm:t>
        <a:bodyPr/>
        <a:lstStyle/>
        <a:p>
          <a:r>
            <a:rPr lang="en-IE" b="1"/>
            <a:t>Innovation</a:t>
          </a:r>
          <a:r>
            <a:rPr lang="en-IE"/>
            <a:t> requires </a:t>
          </a:r>
          <a:r>
            <a:rPr lang="en-IE" b="1"/>
            <a:t>putting students’ ideas or solutions into practice in the real world</a:t>
          </a:r>
          <a:r>
            <a:rPr lang="en-IE"/>
            <a:t>. For example, it is innovation if students design and build a community garden on the grounds of their school; just designing the garden is NOT innovation.</a:t>
          </a:r>
          <a:endParaRPr lang="en-US"/>
        </a:p>
      </dgm:t>
    </dgm:pt>
    <dgm:pt modelId="{16F92651-AA0C-4B78-95A5-BE64E6056F03}" type="parTrans" cxnId="{33E40051-5ED9-4CDB-A780-69411B2C23FC}">
      <dgm:prSet/>
      <dgm:spPr/>
      <dgm:t>
        <a:bodyPr/>
        <a:lstStyle/>
        <a:p>
          <a:endParaRPr lang="en-US"/>
        </a:p>
      </dgm:t>
    </dgm:pt>
    <dgm:pt modelId="{629EA06F-56F3-463B-9BDF-CB54349B7538}" type="sibTrans" cxnId="{33E40051-5ED9-4CDB-A780-69411B2C23FC}">
      <dgm:prSet/>
      <dgm:spPr/>
      <dgm:t>
        <a:bodyPr/>
        <a:lstStyle/>
        <a:p>
          <a:endParaRPr lang="en-US"/>
        </a:p>
      </dgm:t>
    </dgm:pt>
    <dgm:pt modelId="{1DF07D9C-F9B8-430B-9FE2-8C80C85C9761}">
      <dgm:prSet/>
      <dgm:spPr/>
      <dgm:t>
        <a:bodyPr/>
        <a:lstStyle/>
        <a:p>
          <a:r>
            <a:rPr lang="en-IE"/>
            <a:t>In cases where students do not have the authority to implement their own ideas, it is innovation ONLY if students convey their ideas to people outside the classroom context who can implement them. For example, it is innovation if students present their ideas for building a community garden in a public park in their town to a local environmental group or to local officials, but NOT if students design a community garden for that public park and only share their plans with their teacher and classmates.</a:t>
          </a:r>
          <a:endParaRPr lang="en-US"/>
        </a:p>
      </dgm:t>
    </dgm:pt>
    <dgm:pt modelId="{0BC25231-83EC-41E8-B812-89C3CBF54C4B}" type="parTrans" cxnId="{6510B6C1-C3DC-468C-9128-3D2F60396105}">
      <dgm:prSet/>
      <dgm:spPr/>
      <dgm:t>
        <a:bodyPr/>
        <a:lstStyle/>
        <a:p>
          <a:endParaRPr lang="en-US"/>
        </a:p>
      </dgm:t>
    </dgm:pt>
    <dgm:pt modelId="{EA6D1B0E-AF54-46D3-B85C-B9E5FC4B1955}" type="sibTrans" cxnId="{6510B6C1-C3DC-468C-9128-3D2F60396105}">
      <dgm:prSet/>
      <dgm:spPr/>
      <dgm:t>
        <a:bodyPr/>
        <a:lstStyle/>
        <a:p>
          <a:endParaRPr lang="en-US"/>
        </a:p>
      </dgm:t>
    </dgm:pt>
    <dgm:pt modelId="{ECDB2F33-7E51-46E5-B0B0-E687F6EAC0C3}" type="pres">
      <dgm:prSet presAssocID="{A30E34BF-3904-4069-8DA1-CB8679EECEFE}" presName="root" presStyleCnt="0">
        <dgm:presLayoutVars>
          <dgm:dir/>
          <dgm:resizeHandles val="exact"/>
        </dgm:presLayoutVars>
      </dgm:prSet>
      <dgm:spPr/>
    </dgm:pt>
    <dgm:pt modelId="{0F3889CF-B2BE-43FD-8702-979D5FF1FE8E}" type="pres">
      <dgm:prSet presAssocID="{A30E34BF-3904-4069-8DA1-CB8679EECEFE}" presName="container" presStyleCnt="0">
        <dgm:presLayoutVars>
          <dgm:dir/>
          <dgm:resizeHandles val="exact"/>
        </dgm:presLayoutVars>
      </dgm:prSet>
      <dgm:spPr/>
    </dgm:pt>
    <dgm:pt modelId="{C35235A2-164A-46BA-B75F-5FB22F26ADF2}" type="pres">
      <dgm:prSet presAssocID="{DB6271E6-8F82-4788-B3E7-B75F8D5D05B7}" presName="compNode" presStyleCnt="0"/>
      <dgm:spPr/>
    </dgm:pt>
    <dgm:pt modelId="{B03AC657-5F23-4339-ACD0-69A58ACAE325}" type="pres">
      <dgm:prSet presAssocID="{DB6271E6-8F82-4788-B3E7-B75F8D5D05B7}" presName="iconBgRect" presStyleLbl="bgShp" presStyleIdx="0" presStyleCnt="2"/>
      <dgm:spPr/>
    </dgm:pt>
    <dgm:pt modelId="{8906CFFB-1084-4F90-A2E1-E65ADBC7A3AB}" type="pres">
      <dgm:prSet presAssocID="{DB6271E6-8F82-4788-B3E7-B75F8D5D05B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526C9DE4-E38D-48B6-93B1-D91C366E8D23}" type="pres">
      <dgm:prSet presAssocID="{DB6271E6-8F82-4788-B3E7-B75F8D5D05B7}" presName="spaceRect" presStyleCnt="0"/>
      <dgm:spPr/>
    </dgm:pt>
    <dgm:pt modelId="{EA768718-569A-4927-9922-0EE2399CB499}" type="pres">
      <dgm:prSet presAssocID="{DB6271E6-8F82-4788-B3E7-B75F8D5D05B7}" presName="textRect" presStyleLbl="revTx" presStyleIdx="0" presStyleCnt="2">
        <dgm:presLayoutVars>
          <dgm:chMax val="1"/>
          <dgm:chPref val="1"/>
        </dgm:presLayoutVars>
      </dgm:prSet>
      <dgm:spPr/>
    </dgm:pt>
    <dgm:pt modelId="{9F41781C-1F2D-4DE3-900F-DCD01270CB92}" type="pres">
      <dgm:prSet presAssocID="{629EA06F-56F3-463B-9BDF-CB54349B7538}" presName="sibTrans" presStyleLbl="sibTrans2D1" presStyleIdx="0" presStyleCnt="0"/>
      <dgm:spPr/>
    </dgm:pt>
    <dgm:pt modelId="{5B2C0306-3AEB-4B71-B3B5-94CB8AF7EF81}" type="pres">
      <dgm:prSet presAssocID="{1DF07D9C-F9B8-430B-9FE2-8C80C85C9761}" presName="compNode" presStyleCnt="0"/>
      <dgm:spPr/>
    </dgm:pt>
    <dgm:pt modelId="{A7BEBA96-F740-46C0-B259-6010BC53F198}" type="pres">
      <dgm:prSet presAssocID="{1DF07D9C-F9B8-430B-9FE2-8C80C85C9761}" presName="iconBgRect" presStyleLbl="bgShp" presStyleIdx="1" presStyleCnt="2"/>
      <dgm:spPr/>
    </dgm:pt>
    <dgm:pt modelId="{8DA34D21-65C4-4C25-A36D-BFCCB0F027AE}" type="pres">
      <dgm:prSet presAssocID="{1DF07D9C-F9B8-430B-9FE2-8C80C85C976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A6F6A2B9-8673-4844-A860-0557991AD671}" type="pres">
      <dgm:prSet presAssocID="{1DF07D9C-F9B8-430B-9FE2-8C80C85C9761}" presName="spaceRect" presStyleCnt="0"/>
      <dgm:spPr/>
    </dgm:pt>
    <dgm:pt modelId="{C2465718-D186-4632-B2D4-D36E46A94E60}" type="pres">
      <dgm:prSet presAssocID="{1DF07D9C-F9B8-430B-9FE2-8C80C85C9761}" presName="textRect" presStyleLbl="revTx" presStyleIdx="1" presStyleCnt="2">
        <dgm:presLayoutVars>
          <dgm:chMax val="1"/>
          <dgm:chPref val="1"/>
        </dgm:presLayoutVars>
      </dgm:prSet>
      <dgm:spPr/>
    </dgm:pt>
  </dgm:ptLst>
  <dgm:cxnLst>
    <dgm:cxn modelId="{D4F71D6B-05CA-49D4-A62F-42C92427BBAE}" type="presOf" srcId="{629EA06F-56F3-463B-9BDF-CB54349B7538}" destId="{9F41781C-1F2D-4DE3-900F-DCD01270CB92}" srcOrd="0" destOrd="0" presId="urn:microsoft.com/office/officeart/2018/2/layout/IconCircleList"/>
    <dgm:cxn modelId="{33E40051-5ED9-4CDB-A780-69411B2C23FC}" srcId="{A30E34BF-3904-4069-8DA1-CB8679EECEFE}" destId="{DB6271E6-8F82-4788-B3E7-B75F8D5D05B7}" srcOrd="0" destOrd="0" parTransId="{16F92651-AA0C-4B78-95A5-BE64E6056F03}" sibTransId="{629EA06F-56F3-463B-9BDF-CB54349B7538}"/>
    <dgm:cxn modelId="{F7FC93A0-FB51-4F20-A112-6ADA8DD1E876}" type="presOf" srcId="{DB6271E6-8F82-4788-B3E7-B75F8D5D05B7}" destId="{EA768718-569A-4927-9922-0EE2399CB499}" srcOrd="0" destOrd="0" presId="urn:microsoft.com/office/officeart/2018/2/layout/IconCircleList"/>
    <dgm:cxn modelId="{71315FA2-1DF8-45E7-B64B-720FE0AF7CB5}" type="presOf" srcId="{1DF07D9C-F9B8-430B-9FE2-8C80C85C9761}" destId="{C2465718-D186-4632-B2D4-D36E46A94E60}" srcOrd="0" destOrd="0" presId="urn:microsoft.com/office/officeart/2018/2/layout/IconCircleList"/>
    <dgm:cxn modelId="{309F0ABD-8353-4686-AEA7-647C10E5E73B}" type="presOf" srcId="{A30E34BF-3904-4069-8DA1-CB8679EECEFE}" destId="{ECDB2F33-7E51-46E5-B0B0-E687F6EAC0C3}" srcOrd="0" destOrd="0" presId="urn:microsoft.com/office/officeart/2018/2/layout/IconCircleList"/>
    <dgm:cxn modelId="{6510B6C1-C3DC-468C-9128-3D2F60396105}" srcId="{A30E34BF-3904-4069-8DA1-CB8679EECEFE}" destId="{1DF07D9C-F9B8-430B-9FE2-8C80C85C9761}" srcOrd="1" destOrd="0" parTransId="{0BC25231-83EC-41E8-B812-89C3CBF54C4B}" sibTransId="{EA6D1B0E-AF54-46D3-B85C-B9E5FC4B1955}"/>
    <dgm:cxn modelId="{35D436C4-EB39-416D-A1EF-8D5FDD28A8DC}" type="presParOf" srcId="{ECDB2F33-7E51-46E5-B0B0-E687F6EAC0C3}" destId="{0F3889CF-B2BE-43FD-8702-979D5FF1FE8E}" srcOrd="0" destOrd="0" presId="urn:microsoft.com/office/officeart/2018/2/layout/IconCircleList"/>
    <dgm:cxn modelId="{4F07E5D0-3EE2-4632-BA09-B6A792A2EC18}" type="presParOf" srcId="{0F3889CF-B2BE-43FD-8702-979D5FF1FE8E}" destId="{C35235A2-164A-46BA-B75F-5FB22F26ADF2}" srcOrd="0" destOrd="0" presId="urn:microsoft.com/office/officeart/2018/2/layout/IconCircleList"/>
    <dgm:cxn modelId="{EC2EA4D2-AD74-41D4-ADAE-4ABD4E2FAFBB}" type="presParOf" srcId="{C35235A2-164A-46BA-B75F-5FB22F26ADF2}" destId="{B03AC657-5F23-4339-ACD0-69A58ACAE325}" srcOrd="0" destOrd="0" presId="urn:microsoft.com/office/officeart/2018/2/layout/IconCircleList"/>
    <dgm:cxn modelId="{3BCC0E9A-555B-4DAA-B99C-167B56467B23}" type="presParOf" srcId="{C35235A2-164A-46BA-B75F-5FB22F26ADF2}" destId="{8906CFFB-1084-4F90-A2E1-E65ADBC7A3AB}" srcOrd="1" destOrd="0" presId="urn:microsoft.com/office/officeart/2018/2/layout/IconCircleList"/>
    <dgm:cxn modelId="{1ECE1D96-E75C-4884-BBF1-7EE297245371}" type="presParOf" srcId="{C35235A2-164A-46BA-B75F-5FB22F26ADF2}" destId="{526C9DE4-E38D-48B6-93B1-D91C366E8D23}" srcOrd="2" destOrd="0" presId="urn:microsoft.com/office/officeart/2018/2/layout/IconCircleList"/>
    <dgm:cxn modelId="{DBE467A1-51E8-4CCC-901D-356431191C5E}" type="presParOf" srcId="{C35235A2-164A-46BA-B75F-5FB22F26ADF2}" destId="{EA768718-569A-4927-9922-0EE2399CB499}" srcOrd="3" destOrd="0" presId="urn:microsoft.com/office/officeart/2018/2/layout/IconCircleList"/>
    <dgm:cxn modelId="{01B8DDC4-05AF-4699-9FAA-8F7F8E60337D}" type="presParOf" srcId="{0F3889CF-B2BE-43FD-8702-979D5FF1FE8E}" destId="{9F41781C-1F2D-4DE3-900F-DCD01270CB92}" srcOrd="1" destOrd="0" presId="urn:microsoft.com/office/officeart/2018/2/layout/IconCircleList"/>
    <dgm:cxn modelId="{EC231A48-5C07-47D9-985C-DB481D64B2AD}" type="presParOf" srcId="{0F3889CF-B2BE-43FD-8702-979D5FF1FE8E}" destId="{5B2C0306-3AEB-4B71-B3B5-94CB8AF7EF81}" srcOrd="2" destOrd="0" presId="urn:microsoft.com/office/officeart/2018/2/layout/IconCircleList"/>
    <dgm:cxn modelId="{5935141C-6EAF-4069-93A8-C56F2624A05D}" type="presParOf" srcId="{5B2C0306-3AEB-4B71-B3B5-94CB8AF7EF81}" destId="{A7BEBA96-F740-46C0-B259-6010BC53F198}" srcOrd="0" destOrd="0" presId="urn:microsoft.com/office/officeart/2018/2/layout/IconCircleList"/>
    <dgm:cxn modelId="{9BDF4655-06D6-4798-9D47-743917BCDAE0}" type="presParOf" srcId="{5B2C0306-3AEB-4B71-B3B5-94CB8AF7EF81}" destId="{8DA34D21-65C4-4C25-A36D-BFCCB0F027AE}" srcOrd="1" destOrd="0" presId="urn:microsoft.com/office/officeart/2018/2/layout/IconCircleList"/>
    <dgm:cxn modelId="{A6F82991-7DC1-4C7E-8B40-C87EE58EBE48}" type="presParOf" srcId="{5B2C0306-3AEB-4B71-B3B5-94CB8AF7EF81}" destId="{A6F6A2B9-8673-4844-A860-0557991AD671}" srcOrd="2" destOrd="0" presId="urn:microsoft.com/office/officeart/2018/2/layout/IconCircleList"/>
    <dgm:cxn modelId="{20164604-F715-4E9A-9C86-18DA3FE84111}" type="presParOf" srcId="{5B2C0306-3AEB-4B71-B3B5-94CB8AF7EF81}" destId="{C2465718-D186-4632-B2D4-D36E46A94E6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86D9246-ED6B-42CC-AF91-FBC2B56C8EA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C50CF591-2812-4E0B-A340-C54F6D084D17}">
      <dgm:prSet/>
      <dgm:spPr/>
      <dgm:t>
        <a:bodyPr/>
        <a:lstStyle/>
        <a:p>
          <a:r>
            <a:rPr lang="en-IE"/>
            <a:t>Innovation also </a:t>
          </a:r>
          <a:r>
            <a:rPr lang="en-IE" b="1"/>
            <a:t>benefits people other than the student</a:t>
          </a:r>
          <a:r>
            <a:rPr lang="en-IE"/>
            <a:t>; it has value beyond meeting the requirements of a classroom exercise. The town s' people who tend the new garden in the public park and the teenagers who attend the rewritten Shakespeare play benefit from students’ efforts, for example.</a:t>
          </a:r>
          <a:endParaRPr lang="en-US"/>
        </a:p>
      </dgm:t>
    </dgm:pt>
    <dgm:pt modelId="{3BD6F34B-13F5-41CA-9379-4EE1C464FCD3}" type="parTrans" cxnId="{CC898CF7-762E-44E7-927D-46D0CD816666}">
      <dgm:prSet/>
      <dgm:spPr/>
      <dgm:t>
        <a:bodyPr/>
        <a:lstStyle/>
        <a:p>
          <a:endParaRPr lang="en-US"/>
        </a:p>
      </dgm:t>
    </dgm:pt>
    <dgm:pt modelId="{146C87F9-75E5-4C9A-AD96-695E413612D1}" type="sibTrans" cxnId="{CC898CF7-762E-44E7-927D-46D0CD816666}">
      <dgm:prSet/>
      <dgm:spPr/>
      <dgm:t>
        <a:bodyPr/>
        <a:lstStyle/>
        <a:p>
          <a:endParaRPr lang="en-US"/>
        </a:p>
      </dgm:t>
    </dgm:pt>
    <dgm:pt modelId="{F2B0048E-1D7B-4F02-BAFF-46C4CD1358CE}">
      <dgm:prSet/>
      <dgm:spPr/>
      <dgm:t>
        <a:bodyPr/>
        <a:lstStyle/>
        <a:p>
          <a:r>
            <a:rPr lang="en-IE"/>
            <a:t>It also counts as innovation if students create a project for a science fair or submit an original poem to a regional poetry contest, for example, because the fair and contest are not educator-controlled and have real audiences who are interested in and may benefit from the students’ work.</a:t>
          </a:r>
          <a:endParaRPr lang="en-US"/>
        </a:p>
      </dgm:t>
    </dgm:pt>
    <dgm:pt modelId="{65A51335-20F1-4B78-BF1C-CDDF67131167}" type="parTrans" cxnId="{8A79B4D9-BEFB-4CF7-AA5C-A5F6F9361215}">
      <dgm:prSet/>
      <dgm:spPr/>
      <dgm:t>
        <a:bodyPr/>
        <a:lstStyle/>
        <a:p>
          <a:endParaRPr lang="en-US"/>
        </a:p>
      </dgm:t>
    </dgm:pt>
    <dgm:pt modelId="{04D971B0-65AE-4B25-B47B-E94F9BDAA137}" type="sibTrans" cxnId="{8A79B4D9-BEFB-4CF7-AA5C-A5F6F9361215}">
      <dgm:prSet/>
      <dgm:spPr/>
      <dgm:t>
        <a:bodyPr/>
        <a:lstStyle/>
        <a:p>
          <a:endParaRPr lang="en-US"/>
        </a:p>
      </dgm:t>
    </dgm:pt>
    <dgm:pt modelId="{FB9FC3B1-06A9-4E1D-9D0A-81B27E2BA368}" type="pres">
      <dgm:prSet presAssocID="{986D9246-ED6B-42CC-AF91-FBC2B56C8EA9}" presName="linear" presStyleCnt="0">
        <dgm:presLayoutVars>
          <dgm:animLvl val="lvl"/>
          <dgm:resizeHandles val="exact"/>
        </dgm:presLayoutVars>
      </dgm:prSet>
      <dgm:spPr/>
    </dgm:pt>
    <dgm:pt modelId="{3483016A-9297-464F-8166-4E30BBFE29CC}" type="pres">
      <dgm:prSet presAssocID="{C50CF591-2812-4E0B-A340-C54F6D084D17}" presName="parentText" presStyleLbl="node1" presStyleIdx="0" presStyleCnt="2">
        <dgm:presLayoutVars>
          <dgm:chMax val="0"/>
          <dgm:bulletEnabled val="1"/>
        </dgm:presLayoutVars>
      </dgm:prSet>
      <dgm:spPr/>
    </dgm:pt>
    <dgm:pt modelId="{3C3E6259-8D9B-479C-897F-498263A30107}" type="pres">
      <dgm:prSet presAssocID="{146C87F9-75E5-4C9A-AD96-695E413612D1}" presName="spacer" presStyleCnt="0"/>
      <dgm:spPr/>
    </dgm:pt>
    <dgm:pt modelId="{2A7C2CC2-9555-425C-B8CA-9BC95A62FB7F}" type="pres">
      <dgm:prSet presAssocID="{F2B0048E-1D7B-4F02-BAFF-46C4CD1358CE}" presName="parentText" presStyleLbl="node1" presStyleIdx="1" presStyleCnt="2">
        <dgm:presLayoutVars>
          <dgm:chMax val="0"/>
          <dgm:bulletEnabled val="1"/>
        </dgm:presLayoutVars>
      </dgm:prSet>
      <dgm:spPr/>
    </dgm:pt>
  </dgm:ptLst>
  <dgm:cxnLst>
    <dgm:cxn modelId="{317D7B04-76EC-47C1-B3EA-6C5C4A427725}" type="presOf" srcId="{F2B0048E-1D7B-4F02-BAFF-46C4CD1358CE}" destId="{2A7C2CC2-9555-425C-B8CA-9BC95A62FB7F}" srcOrd="0" destOrd="0" presId="urn:microsoft.com/office/officeart/2005/8/layout/vList2"/>
    <dgm:cxn modelId="{E6237822-D851-4464-9ED6-1676BF91F615}" type="presOf" srcId="{986D9246-ED6B-42CC-AF91-FBC2B56C8EA9}" destId="{FB9FC3B1-06A9-4E1D-9D0A-81B27E2BA368}" srcOrd="0" destOrd="0" presId="urn:microsoft.com/office/officeart/2005/8/layout/vList2"/>
    <dgm:cxn modelId="{3FF78B70-EE46-4810-8034-1D2697D0F90A}" type="presOf" srcId="{C50CF591-2812-4E0B-A340-C54F6D084D17}" destId="{3483016A-9297-464F-8166-4E30BBFE29CC}" srcOrd="0" destOrd="0" presId="urn:microsoft.com/office/officeart/2005/8/layout/vList2"/>
    <dgm:cxn modelId="{8A79B4D9-BEFB-4CF7-AA5C-A5F6F9361215}" srcId="{986D9246-ED6B-42CC-AF91-FBC2B56C8EA9}" destId="{F2B0048E-1D7B-4F02-BAFF-46C4CD1358CE}" srcOrd="1" destOrd="0" parTransId="{65A51335-20F1-4B78-BF1C-CDDF67131167}" sibTransId="{04D971B0-65AE-4B25-B47B-E94F9BDAA137}"/>
    <dgm:cxn modelId="{CC898CF7-762E-44E7-927D-46D0CD816666}" srcId="{986D9246-ED6B-42CC-AF91-FBC2B56C8EA9}" destId="{C50CF591-2812-4E0B-A340-C54F6D084D17}" srcOrd="0" destOrd="0" parTransId="{3BD6F34B-13F5-41CA-9379-4EE1C464FCD3}" sibTransId="{146C87F9-75E5-4C9A-AD96-695E413612D1}"/>
    <dgm:cxn modelId="{12D6ED09-4963-41CA-90A8-613F780DE3A3}" type="presParOf" srcId="{FB9FC3B1-06A9-4E1D-9D0A-81B27E2BA368}" destId="{3483016A-9297-464F-8166-4E30BBFE29CC}" srcOrd="0" destOrd="0" presId="urn:microsoft.com/office/officeart/2005/8/layout/vList2"/>
    <dgm:cxn modelId="{3F5F81B8-B1F5-487D-AB42-57E98D51D026}" type="presParOf" srcId="{FB9FC3B1-06A9-4E1D-9D0A-81B27E2BA368}" destId="{3C3E6259-8D9B-479C-897F-498263A30107}" srcOrd="1" destOrd="0" presId="urn:microsoft.com/office/officeart/2005/8/layout/vList2"/>
    <dgm:cxn modelId="{5D177CF4-CEAB-41A5-9CC1-FAEDFD12B85F}" type="presParOf" srcId="{FB9FC3B1-06A9-4E1D-9D0A-81B27E2BA368}" destId="{2A7C2CC2-9555-425C-B8CA-9BC95A62FB7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82154E0-2E5E-4EEF-AD70-45A19A46C957}"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24F06408-81BD-4A5A-919E-DE1E77D613F4}">
      <dgm:prSet/>
      <dgm:spPr/>
      <dgm:t>
        <a:bodyPr/>
        <a:lstStyle/>
        <a:p>
          <a:r>
            <a:rPr lang="en-IE"/>
            <a:t>Student use of ICT happens when students use ICT directly to complete all or part of the learning activity. The educator’s use of ICT to present materials to students does not count as student use of ICT: it is important that students have control over the ICT use themselves. </a:t>
          </a:r>
          <a:endParaRPr lang="en-US"/>
        </a:p>
      </dgm:t>
    </dgm:pt>
    <dgm:pt modelId="{5A36CC66-9C2D-4976-B25E-B399EAF152DF}" type="parTrans" cxnId="{F3BD6004-02AA-4A71-8CCE-76A8C974B2B7}">
      <dgm:prSet/>
      <dgm:spPr/>
      <dgm:t>
        <a:bodyPr/>
        <a:lstStyle/>
        <a:p>
          <a:endParaRPr lang="en-US"/>
        </a:p>
      </dgm:t>
    </dgm:pt>
    <dgm:pt modelId="{7150DCE4-BCFD-479C-861F-CA49BBCE8BF7}" type="sibTrans" cxnId="{F3BD6004-02AA-4A71-8CCE-76A8C974B2B7}">
      <dgm:prSet/>
      <dgm:spPr/>
      <dgm:t>
        <a:bodyPr/>
        <a:lstStyle/>
        <a:p>
          <a:endParaRPr lang="en-US"/>
        </a:p>
      </dgm:t>
    </dgm:pt>
    <dgm:pt modelId="{105E963F-1E72-4A73-8342-2D027871969B}">
      <dgm:prSet/>
      <dgm:spPr/>
      <dgm:t>
        <a:bodyPr/>
        <a:lstStyle/>
        <a:p>
          <a:r>
            <a:rPr lang="en-IE" dirty="0"/>
            <a:t>Some educators’ use of ICT can enhance their teaching significantly: for example, educators can show simulations that make difficult content easier for students to visualise. However, this rubric focuses only on how the learning activity requires students to use ICT in their learning. </a:t>
          </a:r>
          <a:endParaRPr lang="en-US" dirty="0"/>
        </a:p>
      </dgm:t>
    </dgm:pt>
    <dgm:pt modelId="{A16ACCAA-C722-45BC-974D-8291BFB5315C}" type="parTrans" cxnId="{1F0B8A8F-AECD-4A35-8480-16B900566127}">
      <dgm:prSet/>
      <dgm:spPr/>
      <dgm:t>
        <a:bodyPr/>
        <a:lstStyle/>
        <a:p>
          <a:endParaRPr lang="en-US"/>
        </a:p>
      </dgm:t>
    </dgm:pt>
    <dgm:pt modelId="{19071174-CED2-421D-A680-315F1A357043}" type="sibTrans" cxnId="{1F0B8A8F-AECD-4A35-8480-16B900566127}">
      <dgm:prSet/>
      <dgm:spPr/>
      <dgm:t>
        <a:bodyPr/>
        <a:lstStyle/>
        <a:p>
          <a:endParaRPr lang="en-US"/>
        </a:p>
      </dgm:t>
    </dgm:pt>
    <dgm:pt modelId="{3F9B33C0-B184-4E78-8386-700FA2995707}">
      <dgm:prSet/>
      <dgm:spPr/>
      <dgm:t>
        <a:bodyPr/>
        <a:lstStyle/>
        <a:p>
          <a:r>
            <a:rPr lang="en-IE" dirty="0"/>
            <a:t>It is considered ICT use if the students </a:t>
          </a:r>
          <a:r>
            <a:rPr lang="en-IE" b="1" dirty="0"/>
            <a:t>are required</a:t>
          </a:r>
          <a:r>
            <a:rPr lang="en-IE" dirty="0"/>
            <a:t> to use ICT or </a:t>
          </a:r>
          <a:r>
            <a:rPr lang="en-IE" b="1" dirty="0"/>
            <a:t>can use ICT</a:t>
          </a:r>
          <a:r>
            <a:rPr lang="en-IE" dirty="0"/>
            <a:t> to complete an activity.</a:t>
          </a:r>
          <a:endParaRPr lang="en-US" dirty="0"/>
        </a:p>
      </dgm:t>
    </dgm:pt>
    <dgm:pt modelId="{C71C332C-D671-436B-92C7-791F13085010}" type="parTrans" cxnId="{FECF6BAB-BEE8-4CD1-B49E-78FDD1AD6C17}">
      <dgm:prSet/>
      <dgm:spPr/>
      <dgm:t>
        <a:bodyPr/>
        <a:lstStyle/>
        <a:p>
          <a:endParaRPr lang="en-US"/>
        </a:p>
      </dgm:t>
    </dgm:pt>
    <dgm:pt modelId="{ECFA2F11-D11E-46A0-BB43-955CCA2C49A1}" type="sibTrans" cxnId="{FECF6BAB-BEE8-4CD1-B49E-78FDD1AD6C17}">
      <dgm:prSet/>
      <dgm:spPr/>
      <dgm:t>
        <a:bodyPr/>
        <a:lstStyle/>
        <a:p>
          <a:endParaRPr lang="en-US"/>
        </a:p>
      </dgm:t>
    </dgm:pt>
    <dgm:pt modelId="{3F9EB6CE-649D-4235-931C-94D01D59DF25}" type="pres">
      <dgm:prSet presAssocID="{B82154E0-2E5E-4EEF-AD70-45A19A46C957}" presName="Name0" presStyleCnt="0">
        <dgm:presLayoutVars>
          <dgm:dir/>
          <dgm:animLvl val="lvl"/>
          <dgm:resizeHandles val="exact"/>
        </dgm:presLayoutVars>
      </dgm:prSet>
      <dgm:spPr/>
    </dgm:pt>
    <dgm:pt modelId="{E4F4B4BF-D799-44FB-9D0E-C77890A128A5}" type="pres">
      <dgm:prSet presAssocID="{3F9B33C0-B184-4E78-8386-700FA2995707}" presName="boxAndChildren" presStyleCnt="0"/>
      <dgm:spPr/>
    </dgm:pt>
    <dgm:pt modelId="{17F9AE55-063C-42DD-8DFF-9D0406F407C8}" type="pres">
      <dgm:prSet presAssocID="{3F9B33C0-B184-4E78-8386-700FA2995707}" presName="parentTextBox" presStyleLbl="node1" presStyleIdx="0" presStyleCnt="3"/>
      <dgm:spPr/>
    </dgm:pt>
    <dgm:pt modelId="{A49188F9-B09D-485A-AD86-5F806BFE1010}" type="pres">
      <dgm:prSet presAssocID="{19071174-CED2-421D-A680-315F1A357043}" presName="sp" presStyleCnt="0"/>
      <dgm:spPr/>
    </dgm:pt>
    <dgm:pt modelId="{A6A5F49D-9DE0-4395-926D-AD527883CF2A}" type="pres">
      <dgm:prSet presAssocID="{105E963F-1E72-4A73-8342-2D027871969B}" presName="arrowAndChildren" presStyleCnt="0"/>
      <dgm:spPr/>
    </dgm:pt>
    <dgm:pt modelId="{A683BF78-FFA2-4996-94D9-892768964D38}" type="pres">
      <dgm:prSet presAssocID="{105E963F-1E72-4A73-8342-2D027871969B}" presName="parentTextArrow" presStyleLbl="node1" presStyleIdx="1" presStyleCnt="3"/>
      <dgm:spPr/>
    </dgm:pt>
    <dgm:pt modelId="{2DC8F3CA-D0D7-436F-A157-23E81DED8182}" type="pres">
      <dgm:prSet presAssocID="{7150DCE4-BCFD-479C-861F-CA49BBCE8BF7}" presName="sp" presStyleCnt="0"/>
      <dgm:spPr/>
    </dgm:pt>
    <dgm:pt modelId="{D3252B70-97DD-410D-8039-63A8CD58E2B8}" type="pres">
      <dgm:prSet presAssocID="{24F06408-81BD-4A5A-919E-DE1E77D613F4}" presName="arrowAndChildren" presStyleCnt="0"/>
      <dgm:spPr/>
    </dgm:pt>
    <dgm:pt modelId="{04EBCE93-468F-4299-8745-2883F621CB69}" type="pres">
      <dgm:prSet presAssocID="{24F06408-81BD-4A5A-919E-DE1E77D613F4}" presName="parentTextArrow" presStyleLbl="node1" presStyleIdx="2" presStyleCnt="3"/>
      <dgm:spPr/>
    </dgm:pt>
  </dgm:ptLst>
  <dgm:cxnLst>
    <dgm:cxn modelId="{3FB51901-C8A3-4504-BCC3-84ABC7465321}" type="presOf" srcId="{3F9B33C0-B184-4E78-8386-700FA2995707}" destId="{17F9AE55-063C-42DD-8DFF-9D0406F407C8}" srcOrd="0" destOrd="0" presId="urn:microsoft.com/office/officeart/2005/8/layout/process4"/>
    <dgm:cxn modelId="{F3BD6004-02AA-4A71-8CCE-76A8C974B2B7}" srcId="{B82154E0-2E5E-4EEF-AD70-45A19A46C957}" destId="{24F06408-81BD-4A5A-919E-DE1E77D613F4}" srcOrd="0" destOrd="0" parTransId="{5A36CC66-9C2D-4976-B25E-B399EAF152DF}" sibTransId="{7150DCE4-BCFD-479C-861F-CA49BBCE8BF7}"/>
    <dgm:cxn modelId="{84821333-DE27-4D3B-9BBF-FE24655CE044}" type="presOf" srcId="{24F06408-81BD-4A5A-919E-DE1E77D613F4}" destId="{04EBCE93-468F-4299-8745-2883F621CB69}" srcOrd="0" destOrd="0" presId="urn:microsoft.com/office/officeart/2005/8/layout/process4"/>
    <dgm:cxn modelId="{3EAAFD65-C8EE-4403-B4AC-998C80AF0EC1}" type="presOf" srcId="{B82154E0-2E5E-4EEF-AD70-45A19A46C957}" destId="{3F9EB6CE-649D-4235-931C-94D01D59DF25}" srcOrd="0" destOrd="0" presId="urn:microsoft.com/office/officeart/2005/8/layout/process4"/>
    <dgm:cxn modelId="{4F4B6A7D-A74C-4247-BE00-A70B7F073ABD}" type="presOf" srcId="{105E963F-1E72-4A73-8342-2D027871969B}" destId="{A683BF78-FFA2-4996-94D9-892768964D38}" srcOrd="0" destOrd="0" presId="urn:microsoft.com/office/officeart/2005/8/layout/process4"/>
    <dgm:cxn modelId="{1F0B8A8F-AECD-4A35-8480-16B900566127}" srcId="{B82154E0-2E5E-4EEF-AD70-45A19A46C957}" destId="{105E963F-1E72-4A73-8342-2D027871969B}" srcOrd="1" destOrd="0" parTransId="{A16ACCAA-C722-45BC-974D-8291BFB5315C}" sibTransId="{19071174-CED2-421D-A680-315F1A357043}"/>
    <dgm:cxn modelId="{FECF6BAB-BEE8-4CD1-B49E-78FDD1AD6C17}" srcId="{B82154E0-2E5E-4EEF-AD70-45A19A46C957}" destId="{3F9B33C0-B184-4E78-8386-700FA2995707}" srcOrd="2" destOrd="0" parTransId="{C71C332C-D671-436B-92C7-791F13085010}" sibTransId="{ECFA2F11-D11E-46A0-BB43-955CCA2C49A1}"/>
    <dgm:cxn modelId="{A00835A0-D5B8-4139-9494-2CC36F7F487A}" type="presParOf" srcId="{3F9EB6CE-649D-4235-931C-94D01D59DF25}" destId="{E4F4B4BF-D799-44FB-9D0E-C77890A128A5}" srcOrd="0" destOrd="0" presId="urn:microsoft.com/office/officeart/2005/8/layout/process4"/>
    <dgm:cxn modelId="{2167FD62-9879-4DE9-A83C-7C39EE77CA2C}" type="presParOf" srcId="{E4F4B4BF-D799-44FB-9D0E-C77890A128A5}" destId="{17F9AE55-063C-42DD-8DFF-9D0406F407C8}" srcOrd="0" destOrd="0" presId="urn:microsoft.com/office/officeart/2005/8/layout/process4"/>
    <dgm:cxn modelId="{7DE31892-6F4C-4C66-857E-113ED307DE98}" type="presParOf" srcId="{3F9EB6CE-649D-4235-931C-94D01D59DF25}" destId="{A49188F9-B09D-485A-AD86-5F806BFE1010}" srcOrd="1" destOrd="0" presId="urn:microsoft.com/office/officeart/2005/8/layout/process4"/>
    <dgm:cxn modelId="{913F58E6-A550-4A00-84C3-8C75E48B6C4E}" type="presParOf" srcId="{3F9EB6CE-649D-4235-931C-94D01D59DF25}" destId="{A6A5F49D-9DE0-4395-926D-AD527883CF2A}" srcOrd="2" destOrd="0" presId="urn:microsoft.com/office/officeart/2005/8/layout/process4"/>
    <dgm:cxn modelId="{063D3774-B57F-46F8-869C-439A20A2EB84}" type="presParOf" srcId="{A6A5F49D-9DE0-4395-926D-AD527883CF2A}" destId="{A683BF78-FFA2-4996-94D9-892768964D38}" srcOrd="0" destOrd="0" presId="urn:microsoft.com/office/officeart/2005/8/layout/process4"/>
    <dgm:cxn modelId="{32AE91B0-7D5F-49A2-8057-79D5AD233BE8}" type="presParOf" srcId="{3F9EB6CE-649D-4235-931C-94D01D59DF25}" destId="{2DC8F3CA-D0D7-436F-A157-23E81DED8182}" srcOrd="3" destOrd="0" presId="urn:microsoft.com/office/officeart/2005/8/layout/process4"/>
    <dgm:cxn modelId="{B64EBFF4-9B65-4086-A7B8-CDF279B48121}" type="presParOf" srcId="{3F9EB6CE-649D-4235-931C-94D01D59DF25}" destId="{D3252B70-97DD-410D-8039-63A8CD58E2B8}" srcOrd="4" destOrd="0" presId="urn:microsoft.com/office/officeart/2005/8/layout/process4"/>
    <dgm:cxn modelId="{AA470689-37F8-472E-8A39-0739FFF1FD66}" type="presParOf" srcId="{D3252B70-97DD-410D-8039-63A8CD58E2B8}" destId="{04EBCE93-468F-4299-8745-2883F621CB6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545656-CBD4-4B5C-B472-7ABC48C4492A}"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ACCBFB35-4EE9-4CBF-A771-FF5F55739D50}">
      <dgm:prSet/>
      <dgm:spPr/>
      <dgm:t>
        <a:bodyPr/>
        <a:lstStyle/>
        <a:p>
          <a:r>
            <a:rPr lang="en-US" dirty="0"/>
            <a:t>To be able to navigate this volume of information, we need to prepare our students to have more than just the skill of </a:t>
          </a:r>
          <a:r>
            <a:rPr lang="en-US"/>
            <a:t>retaining information </a:t>
          </a:r>
          <a:r>
            <a:rPr lang="en-US" dirty="0"/>
            <a:t>that others have developed.  There is a need for schools to design learning opportunities to move beyond repetition. </a:t>
          </a:r>
        </a:p>
      </dgm:t>
    </dgm:pt>
    <dgm:pt modelId="{B379DB5B-A79F-43CA-997D-01698BF97E75}" type="parTrans" cxnId="{AD1D12C1-C88A-4054-A182-2708871D76F6}">
      <dgm:prSet/>
      <dgm:spPr/>
      <dgm:t>
        <a:bodyPr/>
        <a:lstStyle/>
        <a:p>
          <a:endParaRPr lang="en-US"/>
        </a:p>
      </dgm:t>
    </dgm:pt>
    <dgm:pt modelId="{057E10E2-FADD-4D41-B662-0F99807DADF6}" type="sibTrans" cxnId="{AD1D12C1-C88A-4054-A182-2708871D76F6}">
      <dgm:prSet/>
      <dgm:spPr/>
      <dgm:t>
        <a:bodyPr/>
        <a:lstStyle/>
        <a:p>
          <a:endParaRPr lang="en-US"/>
        </a:p>
      </dgm:t>
    </dgm:pt>
    <dgm:pt modelId="{18DC7F24-DE3C-4073-AAFA-7090D266F661}">
      <dgm:prSet/>
      <dgm:spPr/>
      <dgm:t>
        <a:bodyPr/>
        <a:lstStyle/>
        <a:p>
          <a:r>
            <a:rPr lang="en-US"/>
            <a:t>We often ask students to answer questions such as What? Who? How? and How Much?, when in reality we need to move beyond these questions that typically have one right answer.  </a:t>
          </a:r>
        </a:p>
      </dgm:t>
    </dgm:pt>
    <dgm:pt modelId="{AC71B079-BD8B-45E7-9A80-4BEC903F4076}" type="parTrans" cxnId="{91D70BC5-EB5A-4172-BBF2-BE78AF4ADEB1}">
      <dgm:prSet/>
      <dgm:spPr/>
      <dgm:t>
        <a:bodyPr/>
        <a:lstStyle/>
        <a:p>
          <a:endParaRPr lang="en-US"/>
        </a:p>
      </dgm:t>
    </dgm:pt>
    <dgm:pt modelId="{5AAF55DF-F9EE-40DC-B4CC-05ECD81B34FC}" type="sibTrans" cxnId="{91D70BC5-EB5A-4172-BBF2-BE78AF4ADEB1}">
      <dgm:prSet/>
      <dgm:spPr/>
      <dgm:t>
        <a:bodyPr/>
        <a:lstStyle/>
        <a:p>
          <a:endParaRPr lang="en-US"/>
        </a:p>
      </dgm:t>
    </dgm:pt>
    <dgm:pt modelId="{35AAFF2A-D260-4AEC-AB5D-C60632CC3ED9}" type="pres">
      <dgm:prSet presAssocID="{E0545656-CBD4-4B5C-B472-7ABC48C4492A}" presName="outerComposite" presStyleCnt="0">
        <dgm:presLayoutVars>
          <dgm:chMax val="5"/>
          <dgm:dir/>
          <dgm:resizeHandles val="exact"/>
        </dgm:presLayoutVars>
      </dgm:prSet>
      <dgm:spPr/>
    </dgm:pt>
    <dgm:pt modelId="{1289FFFC-9308-4103-8F18-A38A263EC1C2}" type="pres">
      <dgm:prSet presAssocID="{E0545656-CBD4-4B5C-B472-7ABC48C4492A}" presName="dummyMaxCanvas" presStyleCnt="0">
        <dgm:presLayoutVars/>
      </dgm:prSet>
      <dgm:spPr/>
    </dgm:pt>
    <dgm:pt modelId="{6DDC4F33-0839-4DA9-A19C-D1F71713A35D}" type="pres">
      <dgm:prSet presAssocID="{E0545656-CBD4-4B5C-B472-7ABC48C4492A}" presName="TwoNodes_1" presStyleLbl="node1" presStyleIdx="0" presStyleCnt="2">
        <dgm:presLayoutVars>
          <dgm:bulletEnabled val="1"/>
        </dgm:presLayoutVars>
      </dgm:prSet>
      <dgm:spPr/>
    </dgm:pt>
    <dgm:pt modelId="{92E10001-9537-451D-91E4-B69B827A4115}" type="pres">
      <dgm:prSet presAssocID="{E0545656-CBD4-4B5C-B472-7ABC48C4492A}" presName="TwoNodes_2" presStyleLbl="node1" presStyleIdx="1" presStyleCnt="2">
        <dgm:presLayoutVars>
          <dgm:bulletEnabled val="1"/>
        </dgm:presLayoutVars>
      </dgm:prSet>
      <dgm:spPr/>
    </dgm:pt>
    <dgm:pt modelId="{4CB070A0-B9FD-4022-A6A4-A7FF9B86DB36}" type="pres">
      <dgm:prSet presAssocID="{E0545656-CBD4-4B5C-B472-7ABC48C4492A}" presName="TwoConn_1-2" presStyleLbl="fgAccFollowNode1" presStyleIdx="0" presStyleCnt="1">
        <dgm:presLayoutVars>
          <dgm:bulletEnabled val="1"/>
        </dgm:presLayoutVars>
      </dgm:prSet>
      <dgm:spPr/>
    </dgm:pt>
    <dgm:pt modelId="{9583DDF0-6B7E-4DFC-91CD-39076D6E37C2}" type="pres">
      <dgm:prSet presAssocID="{E0545656-CBD4-4B5C-B472-7ABC48C4492A}" presName="TwoNodes_1_text" presStyleLbl="node1" presStyleIdx="1" presStyleCnt="2">
        <dgm:presLayoutVars>
          <dgm:bulletEnabled val="1"/>
        </dgm:presLayoutVars>
      </dgm:prSet>
      <dgm:spPr/>
    </dgm:pt>
    <dgm:pt modelId="{0A828BA2-ED1F-4A74-A36E-DDD9BCB0779E}" type="pres">
      <dgm:prSet presAssocID="{E0545656-CBD4-4B5C-B472-7ABC48C4492A}" presName="TwoNodes_2_text" presStyleLbl="node1" presStyleIdx="1" presStyleCnt="2">
        <dgm:presLayoutVars>
          <dgm:bulletEnabled val="1"/>
        </dgm:presLayoutVars>
      </dgm:prSet>
      <dgm:spPr/>
    </dgm:pt>
  </dgm:ptLst>
  <dgm:cxnLst>
    <dgm:cxn modelId="{3907AE50-01DB-4367-8CB3-815150CE07B6}" type="presOf" srcId="{E0545656-CBD4-4B5C-B472-7ABC48C4492A}" destId="{35AAFF2A-D260-4AEC-AB5D-C60632CC3ED9}" srcOrd="0" destOrd="0" presId="urn:microsoft.com/office/officeart/2005/8/layout/vProcess5"/>
    <dgm:cxn modelId="{988F895A-34CD-4B8B-B3E4-6D4F4E962B82}" type="presOf" srcId="{18DC7F24-DE3C-4073-AAFA-7090D266F661}" destId="{0A828BA2-ED1F-4A74-A36E-DDD9BCB0779E}" srcOrd="1" destOrd="0" presId="urn:microsoft.com/office/officeart/2005/8/layout/vProcess5"/>
    <dgm:cxn modelId="{CCCA7194-7727-4C86-8191-616D8F7BF5F1}" type="presOf" srcId="{ACCBFB35-4EE9-4CBF-A771-FF5F55739D50}" destId="{9583DDF0-6B7E-4DFC-91CD-39076D6E37C2}" srcOrd="1" destOrd="0" presId="urn:microsoft.com/office/officeart/2005/8/layout/vProcess5"/>
    <dgm:cxn modelId="{3A30E1A6-126D-4E9B-A64E-AFA575631077}" type="presOf" srcId="{18DC7F24-DE3C-4073-AAFA-7090D266F661}" destId="{92E10001-9537-451D-91E4-B69B827A4115}" srcOrd="0" destOrd="0" presId="urn:microsoft.com/office/officeart/2005/8/layout/vProcess5"/>
    <dgm:cxn modelId="{AD1D12C1-C88A-4054-A182-2708871D76F6}" srcId="{E0545656-CBD4-4B5C-B472-7ABC48C4492A}" destId="{ACCBFB35-4EE9-4CBF-A771-FF5F55739D50}" srcOrd="0" destOrd="0" parTransId="{B379DB5B-A79F-43CA-997D-01698BF97E75}" sibTransId="{057E10E2-FADD-4D41-B662-0F99807DADF6}"/>
    <dgm:cxn modelId="{91D70BC5-EB5A-4172-BBF2-BE78AF4ADEB1}" srcId="{E0545656-CBD4-4B5C-B472-7ABC48C4492A}" destId="{18DC7F24-DE3C-4073-AAFA-7090D266F661}" srcOrd="1" destOrd="0" parTransId="{AC71B079-BD8B-45E7-9A80-4BEC903F4076}" sibTransId="{5AAF55DF-F9EE-40DC-B4CC-05ECD81B34FC}"/>
    <dgm:cxn modelId="{A79197DD-40CF-4A58-97A6-B279A02A15EE}" type="presOf" srcId="{057E10E2-FADD-4D41-B662-0F99807DADF6}" destId="{4CB070A0-B9FD-4022-A6A4-A7FF9B86DB36}" srcOrd="0" destOrd="0" presId="urn:microsoft.com/office/officeart/2005/8/layout/vProcess5"/>
    <dgm:cxn modelId="{CDAF84E0-B086-40CD-8FE2-BD657EC597E0}" type="presOf" srcId="{ACCBFB35-4EE9-4CBF-A771-FF5F55739D50}" destId="{6DDC4F33-0839-4DA9-A19C-D1F71713A35D}" srcOrd="0" destOrd="0" presId="urn:microsoft.com/office/officeart/2005/8/layout/vProcess5"/>
    <dgm:cxn modelId="{2BCA5141-3D89-4E50-8645-57FC1C7D9B0B}" type="presParOf" srcId="{35AAFF2A-D260-4AEC-AB5D-C60632CC3ED9}" destId="{1289FFFC-9308-4103-8F18-A38A263EC1C2}" srcOrd="0" destOrd="0" presId="urn:microsoft.com/office/officeart/2005/8/layout/vProcess5"/>
    <dgm:cxn modelId="{2D67A7DE-4E59-4EFC-9566-3A929B610884}" type="presParOf" srcId="{35AAFF2A-D260-4AEC-AB5D-C60632CC3ED9}" destId="{6DDC4F33-0839-4DA9-A19C-D1F71713A35D}" srcOrd="1" destOrd="0" presId="urn:microsoft.com/office/officeart/2005/8/layout/vProcess5"/>
    <dgm:cxn modelId="{791039F0-7B86-424B-B18A-35F2B4BC2477}" type="presParOf" srcId="{35AAFF2A-D260-4AEC-AB5D-C60632CC3ED9}" destId="{92E10001-9537-451D-91E4-B69B827A4115}" srcOrd="2" destOrd="0" presId="urn:microsoft.com/office/officeart/2005/8/layout/vProcess5"/>
    <dgm:cxn modelId="{E816CA6C-04C4-48A4-A6FE-B20E8B1BF6C2}" type="presParOf" srcId="{35AAFF2A-D260-4AEC-AB5D-C60632CC3ED9}" destId="{4CB070A0-B9FD-4022-A6A4-A7FF9B86DB36}" srcOrd="3" destOrd="0" presId="urn:microsoft.com/office/officeart/2005/8/layout/vProcess5"/>
    <dgm:cxn modelId="{DF21CFB3-CBE8-4F0F-9026-4E7B1871109B}" type="presParOf" srcId="{35AAFF2A-D260-4AEC-AB5D-C60632CC3ED9}" destId="{9583DDF0-6B7E-4DFC-91CD-39076D6E37C2}" srcOrd="4" destOrd="0" presId="urn:microsoft.com/office/officeart/2005/8/layout/vProcess5"/>
    <dgm:cxn modelId="{BB5BB0B8-560B-44A6-B744-78E6A654C128}" type="presParOf" srcId="{35AAFF2A-D260-4AEC-AB5D-C60632CC3ED9}" destId="{0A828BA2-ED1F-4A74-A36E-DDD9BCB0779E}"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EABD97-5895-4F06-839C-1E09142699B8}" type="doc">
      <dgm:prSet loTypeId="urn:microsoft.com/office/officeart/2005/8/layout/process1" loCatId="process" qsTypeId="urn:microsoft.com/office/officeart/2005/8/quickstyle/simple4" qsCatId="simple" csTypeId="urn:microsoft.com/office/officeart/2005/8/colors/accent6_2" csCatId="accent6"/>
      <dgm:spPr/>
      <dgm:t>
        <a:bodyPr/>
        <a:lstStyle/>
        <a:p>
          <a:endParaRPr lang="en-US"/>
        </a:p>
      </dgm:t>
    </dgm:pt>
    <dgm:pt modelId="{1D7555FC-6FB8-4939-9F79-38D9DE8365F2}">
      <dgm:prSet/>
      <dgm:spPr/>
      <dgm:t>
        <a:bodyPr/>
        <a:lstStyle/>
        <a:p>
          <a:r>
            <a:rPr lang="en-US"/>
            <a:t>So we need to move beyond asking students questions that they already know the answer to or that they can search for online instantly.  With the advent of internet search engines there is less of a need for them to know lots of facts; instead we should require them to use information to construct their own understandings and engage in purposeful meaning-making.  </a:t>
          </a:r>
        </a:p>
      </dgm:t>
    </dgm:pt>
    <dgm:pt modelId="{7AB263A9-7C9E-4387-BDE5-842F43F285E6}" type="parTrans" cxnId="{077A5404-D51A-4151-AEDB-A7A7D2CCF686}">
      <dgm:prSet/>
      <dgm:spPr/>
      <dgm:t>
        <a:bodyPr/>
        <a:lstStyle/>
        <a:p>
          <a:endParaRPr lang="en-US"/>
        </a:p>
      </dgm:t>
    </dgm:pt>
    <dgm:pt modelId="{02CABA7C-6B9B-4BD2-B14B-F3B96B767EC2}" type="sibTrans" cxnId="{077A5404-D51A-4151-AEDB-A7A7D2CCF686}">
      <dgm:prSet/>
      <dgm:spPr/>
      <dgm:t>
        <a:bodyPr/>
        <a:lstStyle/>
        <a:p>
          <a:endParaRPr lang="en-US"/>
        </a:p>
      </dgm:t>
    </dgm:pt>
    <dgm:pt modelId="{6E137D84-DD82-4C20-B52B-FFAFE6662C83}">
      <dgm:prSet/>
      <dgm:spPr/>
      <dgm:t>
        <a:bodyPr/>
        <a:lstStyle/>
        <a:p>
          <a:r>
            <a:rPr lang="en-US"/>
            <a:t>We want them to construct knowledge by engaging in deep learning where they have to interpret, analyse, synthesise and evaluate information in order to construct understanding.  We want them to use their existing knowledge and move beyond mere recall in order to generate ideas or knowledge that is new to them.  </a:t>
          </a:r>
        </a:p>
      </dgm:t>
    </dgm:pt>
    <dgm:pt modelId="{373F8C20-582C-41CD-8CD3-203F103EBF47}" type="parTrans" cxnId="{DF013847-420A-444A-A679-51CF26B06AB8}">
      <dgm:prSet/>
      <dgm:spPr/>
      <dgm:t>
        <a:bodyPr/>
        <a:lstStyle/>
        <a:p>
          <a:endParaRPr lang="en-US"/>
        </a:p>
      </dgm:t>
    </dgm:pt>
    <dgm:pt modelId="{2BEFAA94-1D1C-4CDD-824F-DC66B30A3ADA}" type="sibTrans" cxnId="{DF013847-420A-444A-A679-51CF26B06AB8}">
      <dgm:prSet/>
      <dgm:spPr/>
      <dgm:t>
        <a:bodyPr/>
        <a:lstStyle/>
        <a:p>
          <a:endParaRPr lang="en-US"/>
        </a:p>
      </dgm:t>
    </dgm:pt>
    <dgm:pt modelId="{38529BFC-3C88-4952-9C9A-FAD4ECD62D38}">
      <dgm:prSet/>
      <dgm:spPr/>
      <dgm:t>
        <a:bodyPr/>
        <a:lstStyle/>
        <a:p>
          <a:r>
            <a:rPr lang="en-US"/>
            <a:t>Then, once students grasp concepts and ideas in order to deepen their understandings, they need to apply their learning in a new context.  </a:t>
          </a:r>
        </a:p>
      </dgm:t>
    </dgm:pt>
    <dgm:pt modelId="{F74D6ABB-6126-44EC-986D-689981092407}" type="parTrans" cxnId="{E130E839-6F93-4F18-8F39-781083F4AE08}">
      <dgm:prSet/>
      <dgm:spPr/>
      <dgm:t>
        <a:bodyPr/>
        <a:lstStyle/>
        <a:p>
          <a:endParaRPr lang="en-US"/>
        </a:p>
      </dgm:t>
    </dgm:pt>
    <dgm:pt modelId="{9FE3D148-BFF0-4DCD-AC94-AFAFA1023B68}" type="sibTrans" cxnId="{E130E839-6F93-4F18-8F39-781083F4AE08}">
      <dgm:prSet/>
      <dgm:spPr/>
      <dgm:t>
        <a:bodyPr/>
        <a:lstStyle/>
        <a:p>
          <a:endParaRPr lang="en-US"/>
        </a:p>
      </dgm:t>
    </dgm:pt>
    <dgm:pt modelId="{B42CB89C-4520-4FA1-85AA-4E72C2ABEB3F}" type="pres">
      <dgm:prSet presAssocID="{30EABD97-5895-4F06-839C-1E09142699B8}" presName="Name0" presStyleCnt="0">
        <dgm:presLayoutVars>
          <dgm:dir/>
          <dgm:resizeHandles val="exact"/>
        </dgm:presLayoutVars>
      </dgm:prSet>
      <dgm:spPr/>
    </dgm:pt>
    <dgm:pt modelId="{2FAF6226-E78C-458D-BA02-2EA111E0AD2B}" type="pres">
      <dgm:prSet presAssocID="{1D7555FC-6FB8-4939-9F79-38D9DE8365F2}" presName="node" presStyleLbl="node1" presStyleIdx="0" presStyleCnt="3">
        <dgm:presLayoutVars>
          <dgm:bulletEnabled val="1"/>
        </dgm:presLayoutVars>
      </dgm:prSet>
      <dgm:spPr/>
    </dgm:pt>
    <dgm:pt modelId="{87B6FCA0-BAA6-4AB1-B948-7DE4A82433E9}" type="pres">
      <dgm:prSet presAssocID="{02CABA7C-6B9B-4BD2-B14B-F3B96B767EC2}" presName="sibTrans" presStyleLbl="sibTrans2D1" presStyleIdx="0" presStyleCnt="2"/>
      <dgm:spPr/>
    </dgm:pt>
    <dgm:pt modelId="{860792AE-B0D3-4BC0-B851-A8DDA6B107C7}" type="pres">
      <dgm:prSet presAssocID="{02CABA7C-6B9B-4BD2-B14B-F3B96B767EC2}" presName="connectorText" presStyleLbl="sibTrans2D1" presStyleIdx="0" presStyleCnt="2"/>
      <dgm:spPr/>
    </dgm:pt>
    <dgm:pt modelId="{71866042-EBAE-4785-8031-FB49F4A0F75D}" type="pres">
      <dgm:prSet presAssocID="{6E137D84-DD82-4C20-B52B-FFAFE6662C83}" presName="node" presStyleLbl="node1" presStyleIdx="1" presStyleCnt="3">
        <dgm:presLayoutVars>
          <dgm:bulletEnabled val="1"/>
        </dgm:presLayoutVars>
      </dgm:prSet>
      <dgm:spPr/>
    </dgm:pt>
    <dgm:pt modelId="{8B07A1BF-DDD4-41EB-B653-DE9A9A33A35A}" type="pres">
      <dgm:prSet presAssocID="{2BEFAA94-1D1C-4CDD-824F-DC66B30A3ADA}" presName="sibTrans" presStyleLbl="sibTrans2D1" presStyleIdx="1" presStyleCnt="2"/>
      <dgm:spPr/>
    </dgm:pt>
    <dgm:pt modelId="{87F0AF62-63F3-45E2-8170-C460554B7109}" type="pres">
      <dgm:prSet presAssocID="{2BEFAA94-1D1C-4CDD-824F-DC66B30A3ADA}" presName="connectorText" presStyleLbl="sibTrans2D1" presStyleIdx="1" presStyleCnt="2"/>
      <dgm:spPr/>
    </dgm:pt>
    <dgm:pt modelId="{4FF712A9-62F8-4D0C-817B-355DB0902386}" type="pres">
      <dgm:prSet presAssocID="{38529BFC-3C88-4952-9C9A-FAD4ECD62D38}" presName="node" presStyleLbl="node1" presStyleIdx="2" presStyleCnt="3">
        <dgm:presLayoutVars>
          <dgm:bulletEnabled val="1"/>
        </dgm:presLayoutVars>
      </dgm:prSet>
      <dgm:spPr/>
    </dgm:pt>
  </dgm:ptLst>
  <dgm:cxnLst>
    <dgm:cxn modelId="{077A5404-D51A-4151-AEDB-A7A7D2CCF686}" srcId="{30EABD97-5895-4F06-839C-1E09142699B8}" destId="{1D7555FC-6FB8-4939-9F79-38D9DE8365F2}" srcOrd="0" destOrd="0" parTransId="{7AB263A9-7C9E-4387-BDE5-842F43F285E6}" sibTransId="{02CABA7C-6B9B-4BD2-B14B-F3B96B767EC2}"/>
    <dgm:cxn modelId="{0E8DCD1A-E55E-44A4-ABAE-3A6CC9A9F253}" type="presOf" srcId="{02CABA7C-6B9B-4BD2-B14B-F3B96B767EC2}" destId="{87B6FCA0-BAA6-4AB1-B948-7DE4A82433E9}" srcOrd="0" destOrd="0" presId="urn:microsoft.com/office/officeart/2005/8/layout/process1"/>
    <dgm:cxn modelId="{B3D9DC22-B9B2-46E1-A0CF-C1B7BA294AE0}" type="presOf" srcId="{2BEFAA94-1D1C-4CDD-824F-DC66B30A3ADA}" destId="{8B07A1BF-DDD4-41EB-B653-DE9A9A33A35A}" srcOrd="0" destOrd="0" presId="urn:microsoft.com/office/officeart/2005/8/layout/process1"/>
    <dgm:cxn modelId="{E130E839-6F93-4F18-8F39-781083F4AE08}" srcId="{30EABD97-5895-4F06-839C-1E09142699B8}" destId="{38529BFC-3C88-4952-9C9A-FAD4ECD62D38}" srcOrd="2" destOrd="0" parTransId="{F74D6ABB-6126-44EC-986D-689981092407}" sibTransId="{9FE3D148-BFF0-4DCD-AC94-AFAFA1023B68}"/>
    <dgm:cxn modelId="{DF013847-420A-444A-A679-51CF26B06AB8}" srcId="{30EABD97-5895-4F06-839C-1E09142699B8}" destId="{6E137D84-DD82-4C20-B52B-FFAFE6662C83}" srcOrd="1" destOrd="0" parTransId="{373F8C20-582C-41CD-8CD3-203F103EBF47}" sibTransId="{2BEFAA94-1D1C-4CDD-824F-DC66B30A3ADA}"/>
    <dgm:cxn modelId="{16D39C7C-8690-4E0F-ABFE-5B99ADF78534}" type="presOf" srcId="{1D7555FC-6FB8-4939-9F79-38D9DE8365F2}" destId="{2FAF6226-E78C-458D-BA02-2EA111E0AD2B}" srcOrd="0" destOrd="0" presId="urn:microsoft.com/office/officeart/2005/8/layout/process1"/>
    <dgm:cxn modelId="{FD659883-D0BA-4D8F-B5B4-8228672614D5}" type="presOf" srcId="{30EABD97-5895-4F06-839C-1E09142699B8}" destId="{B42CB89C-4520-4FA1-85AA-4E72C2ABEB3F}" srcOrd="0" destOrd="0" presId="urn:microsoft.com/office/officeart/2005/8/layout/process1"/>
    <dgm:cxn modelId="{55AC9E89-5C11-4FF3-8BF9-CF3D300939A6}" type="presOf" srcId="{02CABA7C-6B9B-4BD2-B14B-F3B96B767EC2}" destId="{860792AE-B0D3-4BC0-B851-A8DDA6B107C7}" srcOrd="1" destOrd="0" presId="urn:microsoft.com/office/officeart/2005/8/layout/process1"/>
    <dgm:cxn modelId="{4923CE94-4B58-4537-B0BC-8CEE4D3247F0}" type="presOf" srcId="{6E137D84-DD82-4C20-B52B-FFAFE6662C83}" destId="{71866042-EBAE-4785-8031-FB49F4A0F75D}" srcOrd="0" destOrd="0" presId="urn:microsoft.com/office/officeart/2005/8/layout/process1"/>
    <dgm:cxn modelId="{EDBFECE7-6B39-4949-AB97-24726FD65B98}" type="presOf" srcId="{2BEFAA94-1D1C-4CDD-824F-DC66B30A3ADA}" destId="{87F0AF62-63F3-45E2-8170-C460554B7109}" srcOrd="1" destOrd="0" presId="urn:microsoft.com/office/officeart/2005/8/layout/process1"/>
    <dgm:cxn modelId="{246C70F3-1AF3-44D4-9C74-D1941C842E03}" type="presOf" srcId="{38529BFC-3C88-4952-9C9A-FAD4ECD62D38}" destId="{4FF712A9-62F8-4D0C-817B-355DB0902386}" srcOrd="0" destOrd="0" presId="urn:microsoft.com/office/officeart/2005/8/layout/process1"/>
    <dgm:cxn modelId="{3D9C62F5-7E99-4F72-80DB-C1D6E95ADF7C}" type="presParOf" srcId="{B42CB89C-4520-4FA1-85AA-4E72C2ABEB3F}" destId="{2FAF6226-E78C-458D-BA02-2EA111E0AD2B}" srcOrd="0" destOrd="0" presId="urn:microsoft.com/office/officeart/2005/8/layout/process1"/>
    <dgm:cxn modelId="{4898639B-1E8F-4FCE-8F35-B38919566D94}" type="presParOf" srcId="{B42CB89C-4520-4FA1-85AA-4E72C2ABEB3F}" destId="{87B6FCA0-BAA6-4AB1-B948-7DE4A82433E9}" srcOrd="1" destOrd="0" presId="urn:microsoft.com/office/officeart/2005/8/layout/process1"/>
    <dgm:cxn modelId="{41BF3B5D-7A19-4728-A89E-8B826A1FF207}" type="presParOf" srcId="{87B6FCA0-BAA6-4AB1-B948-7DE4A82433E9}" destId="{860792AE-B0D3-4BC0-B851-A8DDA6B107C7}" srcOrd="0" destOrd="0" presId="urn:microsoft.com/office/officeart/2005/8/layout/process1"/>
    <dgm:cxn modelId="{049D342A-AEE3-4CCF-8601-BABEDF305074}" type="presParOf" srcId="{B42CB89C-4520-4FA1-85AA-4E72C2ABEB3F}" destId="{71866042-EBAE-4785-8031-FB49F4A0F75D}" srcOrd="2" destOrd="0" presId="urn:microsoft.com/office/officeart/2005/8/layout/process1"/>
    <dgm:cxn modelId="{A9291C83-A66A-4CF6-893E-98DA2E194E21}" type="presParOf" srcId="{B42CB89C-4520-4FA1-85AA-4E72C2ABEB3F}" destId="{8B07A1BF-DDD4-41EB-B653-DE9A9A33A35A}" srcOrd="3" destOrd="0" presId="urn:microsoft.com/office/officeart/2005/8/layout/process1"/>
    <dgm:cxn modelId="{05B7F671-AC5F-4423-BD3F-93CBDC9D1DE1}" type="presParOf" srcId="{8B07A1BF-DDD4-41EB-B653-DE9A9A33A35A}" destId="{87F0AF62-63F3-45E2-8170-C460554B7109}" srcOrd="0" destOrd="0" presId="urn:microsoft.com/office/officeart/2005/8/layout/process1"/>
    <dgm:cxn modelId="{D16A30D2-95C2-41A7-BE74-349FB80E59EC}" type="presParOf" srcId="{B42CB89C-4520-4FA1-85AA-4E72C2ABEB3F}" destId="{4FF712A9-62F8-4D0C-817B-355DB090238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DA4A01-59E7-45AF-A897-C003F8FDA801}"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44586902-3F97-4AC1-BE33-92EA0C4B525B}">
      <dgm:prSet/>
      <dgm:spPr/>
      <dgm:t>
        <a:bodyPr/>
        <a:lstStyle/>
        <a:p>
          <a:r>
            <a:rPr lang="en-IE" b="1"/>
            <a:t>Knowledge construction </a:t>
          </a:r>
          <a:r>
            <a:rPr lang="en-IE"/>
            <a:t>happens when students do more than reproduce what they have learned; they go beyond knowledge reproduction to generate ideas and understandings that are new to them. </a:t>
          </a:r>
          <a:endParaRPr lang="en-US"/>
        </a:p>
      </dgm:t>
    </dgm:pt>
    <dgm:pt modelId="{026B7CC0-4BF5-4794-964C-06801AAE663C}" type="parTrans" cxnId="{C22AF716-990E-4ECB-8D04-930DCD1299FA}">
      <dgm:prSet/>
      <dgm:spPr/>
      <dgm:t>
        <a:bodyPr/>
        <a:lstStyle/>
        <a:p>
          <a:endParaRPr lang="en-US"/>
        </a:p>
      </dgm:t>
    </dgm:pt>
    <dgm:pt modelId="{06B43353-866B-4AE2-A9D1-694BFB8BDFF1}" type="sibTrans" cxnId="{C22AF716-990E-4ECB-8D04-930DCD1299FA}">
      <dgm:prSet/>
      <dgm:spPr/>
      <dgm:t>
        <a:bodyPr/>
        <a:lstStyle/>
        <a:p>
          <a:endParaRPr lang="en-US"/>
        </a:p>
      </dgm:t>
    </dgm:pt>
    <dgm:pt modelId="{FC215289-9167-4873-9470-346E43DF4B3B}">
      <dgm:prSet/>
      <dgm:spPr/>
      <dgm:t>
        <a:bodyPr/>
        <a:lstStyle/>
        <a:p>
          <a:r>
            <a:rPr lang="en-IE"/>
            <a:t>The skills of knowledge construction are often considered “critical thinking.” Activities that require knowledge construction ask students to </a:t>
          </a:r>
          <a:r>
            <a:rPr lang="en-IE" b="1"/>
            <a:t>interpret</a:t>
          </a:r>
          <a:r>
            <a:rPr lang="en-IE"/>
            <a:t>, </a:t>
          </a:r>
          <a:r>
            <a:rPr lang="en-IE" b="1"/>
            <a:t>analyse</a:t>
          </a:r>
          <a:r>
            <a:rPr lang="en-IE"/>
            <a:t>, </a:t>
          </a:r>
          <a:r>
            <a:rPr lang="en-IE" b="1"/>
            <a:t>synthesise</a:t>
          </a:r>
          <a:r>
            <a:rPr lang="en-IE"/>
            <a:t>, or </a:t>
          </a:r>
          <a:r>
            <a:rPr lang="en-IE" b="1"/>
            <a:t>evaluate</a:t>
          </a:r>
          <a:r>
            <a:rPr lang="en-IE"/>
            <a:t> information or ideas.</a:t>
          </a:r>
          <a:endParaRPr lang="en-US"/>
        </a:p>
      </dgm:t>
    </dgm:pt>
    <dgm:pt modelId="{94C54292-09B9-42D4-8397-79D5C644CDF5}" type="parTrans" cxnId="{7E41C807-B18D-4382-AB85-8E83C9F6631F}">
      <dgm:prSet/>
      <dgm:spPr/>
      <dgm:t>
        <a:bodyPr/>
        <a:lstStyle/>
        <a:p>
          <a:endParaRPr lang="en-US"/>
        </a:p>
      </dgm:t>
    </dgm:pt>
    <dgm:pt modelId="{736C04B1-3C10-430A-B757-080DC5F8EFFF}" type="sibTrans" cxnId="{7E41C807-B18D-4382-AB85-8E83C9F6631F}">
      <dgm:prSet/>
      <dgm:spPr/>
      <dgm:t>
        <a:bodyPr/>
        <a:lstStyle/>
        <a:p>
          <a:endParaRPr lang="en-US"/>
        </a:p>
      </dgm:t>
    </dgm:pt>
    <dgm:pt modelId="{7E12B6D8-1305-4670-888B-328EC9054C29}" type="pres">
      <dgm:prSet presAssocID="{40DA4A01-59E7-45AF-A897-C003F8FDA801}" presName="hierChild1" presStyleCnt="0">
        <dgm:presLayoutVars>
          <dgm:chPref val="1"/>
          <dgm:dir/>
          <dgm:animOne val="branch"/>
          <dgm:animLvl val="lvl"/>
          <dgm:resizeHandles/>
        </dgm:presLayoutVars>
      </dgm:prSet>
      <dgm:spPr/>
    </dgm:pt>
    <dgm:pt modelId="{3E1114E2-D1C8-48F1-8B15-A3D72469EE47}" type="pres">
      <dgm:prSet presAssocID="{44586902-3F97-4AC1-BE33-92EA0C4B525B}" presName="hierRoot1" presStyleCnt="0"/>
      <dgm:spPr/>
    </dgm:pt>
    <dgm:pt modelId="{29900311-FABB-4F90-94AC-B5F08D849738}" type="pres">
      <dgm:prSet presAssocID="{44586902-3F97-4AC1-BE33-92EA0C4B525B}" presName="composite" presStyleCnt="0"/>
      <dgm:spPr/>
    </dgm:pt>
    <dgm:pt modelId="{A1339D6B-571C-4894-83B8-49D0E98D0109}" type="pres">
      <dgm:prSet presAssocID="{44586902-3F97-4AC1-BE33-92EA0C4B525B}" presName="background" presStyleLbl="node0" presStyleIdx="0" presStyleCnt="2"/>
      <dgm:spPr/>
    </dgm:pt>
    <dgm:pt modelId="{B09152CB-1CFF-4200-88B5-2FB77B1A40A4}" type="pres">
      <dgm:prSet presAssocID="{44586902-3F97-4AC1-BE33-92EA0C4B525B}" presName="text" presStyleLbl="fgAcc0" presStyleIdx="0" presStyleCnt="2">
        <dgm:presLayoutVars>
          <dgm:chPref val="3"/>
        </dgm:presLayoutVars>
      </dgm:prSet>
      <dgm:spPr/>
    </dgm:pt>
    <dgm:pt modelId="{6424F81A-31FC-4ADE-BE5A-529292591123}" type="pres">
      <dgm:prSet presAssocID="{44586902-3F97-4AC1-BE33-92EA0C4B525B}" presName="hierChild2" presStyleCnt="0"/>
      <dgm:spPr/>
    </dgm:pt>
    <dgm:pt modelId="{3C507DCC-A09B-4E1F-AAF5-495DD6457374}" type="pres">
      <dgm:prSet presAssocID="{FC215289-9167-4873-9470-346E43DF4B3B}" presName="hierRoot1" presStyleCnt="0"/>
      <dgm:spPr/>
    </dgm:pt>
    <dgm:pt modelId="{2902541F-B5CF-454A-9FD0-379F8920A143}" type="pres">
      <dgm:prSet presAssocID="{FC215289-9167-4873-9470-346E43DF4B3B}" presName="composite" presStyleCnt="0"/>
      <dgm:spPr/>
    </dgm:pt>
    <dgm:pt modelId="{ED90C286-AE10-4B9D-9A98-CDDC32B6815E}" type="pres">
      <dgm:prSet presAssocID="{FC215289-9167-4873-9470-346E43DF4B3B}" presName="background" presStyleLbl="node0" presStyleIdx="1" presStyleCnt="2"/>
      <dgm:spPr/>
    </dgm:pt>
    <dgm:pt modelId="{B35B8464-E0BF-4A49-9EF4-027AF7EAD865}" type="pres">
      <dgm:prSet presAssocID="{FC215289-9167-4873-9470-346E43DF4B3B}" presName="text" presStyleLbl="fgAcc0" presStyleIdx="1" presStyleCnt="2">
        <dgm:presLayoutVars>
          <dgm:chPref val="3"/>
        </dgm:presLayoutVars>
      </dgm:prSet>
      <dgm:spPr/>
    </dgm:pt>
    <dgm:pt modelId="{538A2327-D725-4105-8056-9BDF786682FC}" type="pres">
      <dgm:prSet presAssocID="{FC215289-9167-4873-9470-346E43DF4B3B}" presName="hierChild2" presStyleCnt="0"/>
      <dgm:spPr/>
    </dgm:pt>
  </dgm:ptLst>
  <dgm:cxnLst>
    <dgm:cxn modelId="{7E41C807-B18D-4382-AB85-8E83C9F6631F}" srcId="{40DA4A01-59E7-45AF-A897-C003F8FDA801}" destId="{FC215289-9167-4873-9470-346E43DF4B3B}" srcOrd="1" destOrd="0" parTransId="{94C54292-09B9-42D4-8397-79D5C644CDF5}" sibTransId="{736C04B1-3C10-430A-B757-080DC5F8EFFF}"/>
    <dgm:cxn modelId="{C22AF716-990E-4ECB-8D04-930DCD1299FA}" srcId="{40DA4A01-59E7-45AF-A897-C003F8FDA801}" destId="{44586902-3F97-4AC1-BE33-92EA0C4B525B}" srcOrd="0" destOrd="0" parTransId="{026B7CC0-4BF5-4794-964C-06801AAE663C}" sibTransId="{06B43353-866B-4AE2-A9D1-694BFB8BDFF1}"/>
    <dgm:cxn modelId="{BE503A1E-ED04-4FCB-870A-3B56FB53140B}" type="presOf" srcId="{40DA4A01-59E7-45AF-A897-C003F8FDA801}" destId="{7E12B6D8-1305-4670-888B-328EC9054C29}" srcOrd="0" destOrd="0" presId="urn:microsoft.com/office/officeart/2005/8/layout/hierarchy1"/>
    <dgm:cxn modelId="{E6E00029-C546-41CA-93C9-D476B0EFD093}" type="presOf" srcId="{FC215289-9167-4873-9470-346E43DF4B3B}" destId="{B35B8464-E0BF-4A49-9EF4-027AF7EAD865}" srcOrd="0" destOrd="0" presId="urn:microsoft.com/office/officeart/2005/8/layout/hierarchy1"/>
    <dgm:cxn modelId="{DDDD816F-CFF1-4C51-B8EB-1142C169495C}" type="presOf" srcId="{44586902-3F97-4AC1-BE33-92EA0C4B525B}" destId="{B09152CB-1CFF-4200-88B5-2FB77B1A40A4}" srcOrd="0" destOrd="0" presId="urn:microsoft.com/office/officeart/2005/8/layout/hierarchy1"/>
    <dgm:cxn modelId="{233DEB4F-E31F-4D77-9406-C2434117B333}" type="presParOf" srcId="{7E12B6D8-1305-4670-888B-328EC9054C29}" destId="{3E1114E2-D1C8-48F1-8B15-A3D72469EE47}" srcOrd="0" destOrd="0" presId="urn:microsoft.com/office/officeart/2005/8/layout/hierarchy1"/>
    <dgm:cxn modelId="{E8D690B6-FA1B-48B7-9AC1-C4046F11D799}" type="presParOf" srcId="{3E1114E2-D1C8-48F1-8B15-A3D72469EE47}" destId="{29900311-FABB-4F90-94AC-B5F08D849738}" srcOrd="0" destOrd="0" presId="urn:microsoft.com/office/officeart/2005/8/layout/hierarchy1"/>
    <dgm:cxn modelId="{DB5C7123-B336-4100-A0FE-6E71A3370FD7}" type="presParOf" srcId="{29900311-FABB-4F90-94AC-B5F08D849738}" destId="{A1339D6B-571C-4894-83B8-49D0E98D0109}" srcOrd="0" destOrd="0" presId="urn:microsoft.com/office/officeart/2005/8/layout/hierarchy1"/>
    <dgm:cxn modelId="{BA12F3D5-D6C3-46F3-817C-A83B08AC2D01}" type="presParOf" srcId="{29900311-FABB-4F90-94AC-B5F08D849738}" destId="{B09152CB-1CFF-4200-88B5-2FB77B1A40A4}" srcOrd="1" destOrd="0" presId="urn:microsoft.com/office/officeart/2005/8/layout/hierarchy1"/>
    <dgm:cxn modelId="{280F0367-5F92-488B-91E8-7338CE6589B9}" type="presParOf" srcId="{3E1114E2-D1C8-48F1-8B15-A3D72469EE47}" destId="{6424F81A-31FC-4ADE-BE5A-529292591123}" srcOrd="1" destOrd="0" presId="urn:microsoft.com/office/officeart/2005/8/layout/hierarchy1"/>
    <dgm:cxn modelId="{31AB72EC-96FA-4A62-9FEE-64F957C238D9}" type="presParOf" srcId="{7E12B6D8-1305-4670-888B-328EC9054C29}" destId="{3C507DCC-A09B-4E1F-AAF5-495DD6457374}" srcOrd="1" destOrd="0" presId="urn:microsoft.com/office/officeart/2005/8/layout/hierarchy1"/>
    <dgm:cxn modelId="{6D567FEB-E1F9-4D3D-9DCE-D7C065B9B3B5}" type="presParOf" srcId="{3C507DCC-A09B-4E1F-AAF5-495DD6457374}" destId="{2902541F-B5CF-454A-9FD0-379F8920A143}" srcOrd="0" destOrd="0" presId="urn:microsoft.com/office/officeart/2005/8/layout/hierarchy1"/>
    <dgm:cxn modelId="{042F5EA0-9A0D-4DDE-B33B-42F66E67BC8A}" type="presParOf" srcId="{2902541F-B5CF-454A-9FD0-379F8920A143}" destId="{ED90C286-AE10-4B9D-9A98-CDDC32B6815E}" srcOrd="0" destOrd="0" presId="urn:microsoft.com/office/officeart/2005/8/layout/hierarchy1"/>
    <dgm:cxn modelId="{BE968AA7-6876-45B6-8B22-51705E369ACF}" type="presParOf" srcId="{2902541F-B5CF-454A-9FD0-379F8920A143}" destId="{B35B8464-E0BF-4A49-9EF4-027AF7EAD865}" srcOrd="1" destOrd="0" presId="urn:microsoft.com/office/officeart/2005/8/layout/hierarchy1"/>
    <dgm:cxn modelId="{D06B224B-4CA7-4074-BF71-B0589C291E93}" type="presParOf" srcId="{3C507DCC-A09B-4E1F-AAF5-495DD6457374}" destId="{538A2327-D725-4105-8056-9BDF786682F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20A8AD-B20E-48BD-BAFF-393BC1297155}"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en-US"/>
        </a:p>
      </dgm:t>
    </dgm:pt>
    <dgm:pt modelId="{DD306950-4C35-408B-B54C-38873109B15D}">
      <dgm:prSet/>
      <dgm:spPr/>
      <dgm:t>
        <a:bodyPr/>
        <a:lstStyle/>
        <a:p>
          <a:pPr rtl="0"/>
          <a:r>
            <a:rPr lang="en-IE" b="1" dirty="0"/>
            <a:t>Interpretation</a:t>
          </a:r>
          <a:r>
            <a:rPr lang="en-IE" b="1" dirty="0">
              <a:latin typeface="Gill Sans MT"/>
            </a:rPr>
            <a:t>:</a:t>
          </a:r>
          <a:r>
            <a:rPr lang="en-IE" dirty="0">
              <a:latin typeface="Gill Sans MT"/>
            </a:rPr>
            <a:t> </a:t>
          </a:r>
          <a:r>
            <a:rPr lang="en-IE" dirty="0"/>
            <a:t>means drawing inferences beyond the literal meaning. For example, students might read a description of a historical period and infer why people who lived then behaved the way they did.</a:t>
          </a:r>
          <a:endParaRPr lang="en-US" dirty="0">
            <a:latin typeface="Gill Sans MT"/>
          </a:endParaRPr>
        </a:p>
      </dgm:t>
    </dgm:pt>
    <dgm:pt modelId="{50D72324-79E9-422A-8CB5-88F00A6F47E8}" type="parTrans" cxnId="{72867E07-A9B5-43FC-B78E-4A54FE5AF8B8}">
      <dgm:prSet/>
      <dgm:spPr/>
      <dgm:t>
        <a:bodyPr/>
        <a:lstStyle/>
        <a:p>
          <a:endParaRPr lang="en-US"/>
        </a:p>
      </dgm:t>
    </dgm:pt>
    <dgm:pt modelId="{F4DCE792-CE98-4689-BD2F-ED6920174A75}" type="sibTrans" cxnId="{72867E07-A9B5-43FC-B78E-4A54FE5AF8B8}">
      <dgm:prSet/>
      <dgm:spPr/>
      <dgm:t>
        <a:bodyPr/>
        <a:lstStyle/>
        <a:p>
          <a:endParaRPr lang="en-US"/>
        </a:p>
      </dgm:t>
    </dgm:pt>
    <dgm:pt modelId="{8FCB949A-4678-4A84-8FE4-F2A5D3F67006}">
      <dgm:prSet/>
      <dgm:spPr/>
      <dgm:t>
        <a:bodyPr/>
        <a:lstStyle/>
        <a:p>
          <a:r>
            <a:rPr lang="en-IE" b="1" dirty="0"/>
            <a:t>Analysis</a:t>
          </a:r>
          <a:r>
            <a:rPr lang="en-IE" b="1" dirty="0">
              <a:latin typeface="Gill Sans MT"/>
            </a:rPr>
            <a:t>:</a:t>
          </a:r>
          <a:r>
            <a:rPr lang="en-IE" dirty="0"/>
            <a:t> means identifying the parts of a whole and their relationships to each other. For example, students might investigate local environmental factors to determine which are most likely to affect migrating birds.</a:t>
          </a:r>
          <a:endParaRPr lang="en-US" dirty="0"/>
        </a:p>
      </dgm:t>
    </dgm:pt>
    <dgm:pt modelId="{8E8941BC-E6D3-41DF-B373-30609A3234CD}" type="parTrans" cxnId="{B9148C71-8C93-4805-8319-1C085BF41812}">
      <dgm:prSet/>
      <dgm:spPr/>
      <dgm:t>
        <a:bodyPr/>
        <a:lstStyle/>
        <a:p>
          <a:endParaRPr lang="en-US"/>
        </a:p>
      </dgm:t>
    </dgm:pt>
    <dgm:pt modelId="{F0385DF7-0E4B-41E7-BB87-FE8B0F82E021}" type="sibTrans" cxnId="{B9148C71-8C93-4805-8319-1C085BF41812}">
      <dgm:prSet/>
      <dgm:spPr/>
      <dgm:t>
        <a:bodyPr/>
        <a:lstStyle/>
        <a:p>
          <a:endParaRPr lang="en-US"/>
        </a:p>
      </dgm:t>
    </dgm:pt>
    <dgm:pt modelId="{9CCE5392-BAED-40DD-9A52-A02ED12BB053}" type="pres">
      <dgm:prSet presAssocID="{8620A8AD-B20E-48BD-BAFF-393BC1297155}" presName="Name0" presStyleCnt="0">
        <dgm:presLayoutVars>
          <dgm:dir/>
          <dgm:animLvl val="lvl"/>
          <dgm:resizeHandles val="exact"/>
        </dgm:presLayoutVars>
      </dgm:prSet>
      <dgm:spPr/>
    </dgm:pt>
    <dgm:pt modelId="{F13FD542-6225-4889-B257-C034FDB1D554}" type="pres">
      <dgm:prSet presAssocID="{DD306950-4C35-408B-B54C-38873109B15D}" presName="parTxOnly" presStyleLbl="node1" presStyleIdx="0" presStyleCnt="2">
        <dgm:presLayoutVars>
          <dgm:chMax val="0"/>
          <dgm:chPref val="0"/>
          <dgm:bulletEnabled val="1"/>
        </dgm:presLayoutVars>
      </dgm:prSet>
      <dgm:spPr/>
    </dgm:pt>
    <dgm:pt modelId="{DCDE9C14-21FB-4764-8982-E77337A8347D}" type="pres">
      <dgm:prSet presAssocID="{F4DCE792-CE98-4689-BD2F-ED6920174A75}" presName="parTxOnlySpace" presStyleCnt="0"/>
      <dgm:spPr/>
    </dgm:pt>
    <dgm:pt modelId="{49B69048-56B1-44C2-B461-152E5D8647F1}" type="pres">
      <dgm:prSet presAssocID="{8FCB949A-4678-4A84-8FE4-F2A5D3F67006}" presName="parTxOnly" presStyleLbl="node1" presStyleIdx="1" presStyleCnt="2">
        <dgm:presLayoutVars>
          <dgm:chMax val="0"/>
          <dgm:chPref val="0"/>
          <dgm:bulletEnabled val="1"/>
        </dgm:presLayoutVars>
      </dgm:prSet>
      <dgm:spPr/>
    </dgm:pt>
  </dgm:ptLst>
  <dgm:cxnLst>
    <dgm:cxn modelId="{938A5502-BCA5-45CC-866D-CFB54769F8F2}" type="presOf" srcId="{DD306950-4C35-408B-B54C-38873109B15D}" destId="{F13FD542-6225-4889-B257-C034FDB1D554}" srcOrd="0" destOrd="0" presId="urn:microsoft.com/office/officeart/2005/8/layout/chevron1"/>
    <dgm:cxn modelId="{72867E07-A9B5-43FC-B78E-4A54FE5AF8B8}" srcId="{8620A8AD-B20E-48BD-BAFF-393BC1297155}" destId="{DD306950-4C35-408B-B54C-38873109B15D}" srcOrd="0" destOrd="0" parTransId="{50D72324-79E9-422A-8CB5-88F00A6F47E8}" sibTransId="{F4DCE792-CE98-4689-BD2F-ED6920174A75}"/>
    <dgm:cxn modelId="{7875D661-9A13-45DC-ABA1-CAC15BFC4C98}" type="presOf" srcId="{8620A8AD-B20E-48BD-BAFF-393BC1297155}" destId="{9CCE5392-BAED-40DD-9A52-A02ED12BB053}" srcOrd="0" destOrd="0" presId="urn:microsoft.com/office/officeart/2005/8/layout/chevron1"/>
    <dgm:cxn modelId="{B9148C71-8C93-4805-8319-1C085BF41812}" srcId="{8620A8AD-B20E-48BD-BAFF-393BC1297155}" destId="{8FCB949A-4678-4A84-8FE4-F2A5D3F67006}" srcOrd="1" destOrd="0" parTransId="{8E8941BC-E6D3-41DF-B373-30609A3234CD}" sibTransId="{F0385DF7-0E4B-41E7-BB87-FE8B0F82E021}"/>
    <dgm:cxn modelId="{3D1CB4BD-5483-490A-8FAF-872A9D68E5A4}" type="presOf" srcId="{8FCB949A-4678-4A84-8FE4-F2A5D3F67006}" destId="{49B69048-56B1-44C2-B461-152E5D8647F1}" srcOrd="0" destOrd="0" presId="urn:microsoft.com/office/officeart/2005/8/layout/chevron1"/>
    <dgm:cxn modelId="{475EB88B-D02F-447B-981B-F9584813EA0C}" type="presParOf" srcId="{9CCE5392-BAED-40DD-9A52-A02ED12BB053}" destId="{F13FD542-6225-4889-B257-C034FDB1D554}" srcOrd="0" destOrd="0" presId="urn:microsoft.com/office/officeart/2005/8/layout/chevron1"/>
    <dgm:cxn modelId="{66A9EC95-11B4-4BCC-99FC-ECE462D07C39}" type="presParOf" srcId="{9CCE5392-BAED-40DD-9A52-A02ED12BB053}" destId="{DCDE9C14-21FB-4764-8982-E77337A8347D}" srcOrd="1" destOrd="0" presId="urn:microsoft.com/office/officeart/2005/8/layout/chevron1"/>
    <dgm:cxn modelId="{35536DFF-EE61-434C-BC37-D27338B2A0B1}" type="presParOf" srcId="{9CCE5392-BAED-40DD-9A52-A02ED12BB053}" destId="{49B69048-56B1-44C2-B461-152E5D8647F1}"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348EBF-1967-4E0F-9750-1636F0112663}"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71574225-C2E8-4D6E-97FE-AE98603C2C56}">
      <dgm:prSet/>
      <dgm:spPr/>
      <dgm:t>
        <a:bodyPr/>
        <a:lstStyle/>
        <a:p>
          <a:pPr rtl="0"/>
          <a:r>
            <a:rPr lang="en-IE" b="1" dirty="0"/>
            <a:t>Synthesis</a:t>
          </a:r>
          <a:r>
            <a:rPr lang="en-IE" b="1" dirty="0">
              <a:latin typeface="Gill Sans MT"/>
            </a:rPr>
            <a:t>:</a:t>
          </a:r>
          <a:r>
            <a:rPr lang="en-IE" dirty="0"/>
            <a:t> means identifying the relationships between two or more ideas.</a:t>
          </a:r>
          <a:r>
            <a:rPr lang="en-IE" dirty="0">
              <a:latin typeface="Gill Sans MT"/>
            </a:rPr>
            <a:t> </a:t>
          </a:r>
          <a:r>
            <a:rPr lang="en-IE" dirty="0"/>
            <a:t>For example, students might be required to compare and contrast perspectives from multiple sources.</a:t>
          </a:r>
          <a:endParaRPr lang="en-US" dirty="0">
            <a:latin typeface="Gill Sans MT"/>
          </a:endParaRPr>
        </a:p>
      </dgm:t>
    </dgm:pt>
    <dgm:pt modelId="{04739CB9-B8BC-4ED9-889B-F06461B36844}" type="parTrans" cxnId="{A84215C9-1E74-4FD3-B2B9-2E2C0415C738}">
      <dgm:prSet/>
      <dgm:spPr/>
      <dgm:t>
        <a:bodyPr/>
        <a:lstStyle/>
        <a:p>
          <a:endParaRPr lang="en-US"/>
        </a:p>
      </dgm:t>
    </dgm:pt>
    <dgm:pt modelId="{ED989444-439C-4487-B865-6E47FA05B703}" type="sibTrans" cxnId="{A84215C9-1E74-4FD3-B2B9-2E2C0415C738}">
      <dgm:prSet/>
      <dgm:spPr/>
      <dgm:t>
        <a:bodyPr/>
        <a:lstStyle/>
        <a:p>
          <a:endParaRPr lang="en-US"/>
        </a:p>
      </dgm:t>
    </dgm:pt>
    <dgm:pt modelId="{0D223134-6A0B-42D0-AD34-A2175556A456}">
      <dgm:prSet/>
      <dgm:spPr/>
      <dgm:t>
        <a:bodyPr/>
        <a:lstStyle/>
        <a:p>
          <a:r>
            <a:rPr lang="en-IE" b="1" dirty="0"/>
            <a:t>Evaluation</a:t>
          </a:r>
          <a:r>
            <a:rPr lang="en-IE" b="1" dirty="0">
              <a:latin typeface="Gill Sans MT"/>
            </a:rPr>
            <a:t>:</a:t>
          </a:r>
          <a:r>
            <a:rPr lang="en-IE" dirty="0"/>
            <a:t> means judging the quality, credibility, or importance of data, ideas, or events. For example, students might read different accounts of an historical event and determine which ones they find most credible.</a:t>
          </a:r>
          <a:endParaRPr lang="en-US" dirty="0"/>
        </a:p>
      </dgm:t>
    </dgm:pt>
    <dgm:pt modelId="{77BEF986-7F50-41C3-AD53-052CE2C0CDB5}" type="parTrans" cxnId="{F4EC2033-25D8-44AE-8E02-2B0FCCED9444}">
      <dgm:prSet/>
      <dgm:spPr/>
      <dgm:t>
        <a:bodyPr/>
        <a:lstStyle/>
        <a:p>
          <a:endParaRPr lang="en-US"/>
        </a:p>
      </dgm:t>
    </dgm:pt>
    <dgm:pt modelId="{4989FEBD-1559-4A69-A0C1-15E07E24F03A}" type="sibTrans" cxnId="{F4EC2033-25D8-44AE-8E02-2B0FCCED9444}">
      <dgm:prSet/>
      <dgm:spPr/>
      <dgm:t>
        <a:bodyPr/>
        <a:lstStyle/>
        <a:p>
          <a:endParaRPr lang="en-US"/>
        </a:p>
      </dgm:t>
    </dgm:pt>
    <dgm:pt modelId="{00C8AC1A-5710-4F92-BD6B-DEC00722370B}" type="pres">
      <dgm:prSet presAssocID="{D9348EBF-1967-4E0F-9750-1636F0112663}" presName="Name0" presStyleCnt="0">
        <dgm:presLayoutVars>
          <dgm:dir/>
          <dgm:animLvl val="lvl"/>
          <dgm:resizeHandles val="exact"/>
        </dgm:presLayoutVars>
      </dgm:prSet>
      <dgm:spPr/>
    </dgm:pt>
    <dgm:pt modelId="{C22B094E-BC2E-4426-8BDC-572F9700F66C}" type="pres">
      <dgm:prSet presAssocID="{71574225-C2E8-4D6E-97FE-AE98603C2C56}" presName="parTxOnly" presStyleLbl="node1" presStyleIdx="0" presStyleCnt="2">
        <dgm:presLayoutVars>
          <dgm:chMax val="0"/>
          <dgm:chPref val="0"/>
          <dgm:bulletEnabled val="1"/>
        </dgm:presLayoutVars>
      </dgm:prSet>
      <dgm:spPr/>
    </dgm:pt>
    <dgm:pt modelId="{3C50E64B-B432-47D9-847B-1205C6388D86}" type="pres">
      <dgm:prSet presAssocID="{ED989444-439C-4487-B865-6E47FA05B703}" presName="parTxOnlySpace" presStyleCnt="0"/>
      <dgm:spPr/>
    </dgm:pt>
    <dgm:pt modelId="{199D63F9-1FAE-4184-96F4-5F0764F62542}" type="pres">
      <dgm:prSet presAssocID="{0D223134-6A0B-42D0-AD34-A2175556A456}" presName="parTxOnly" presStyleLbl="node1" presStyleIdx="1" presStyleCnt="2">
        <dgm:presLayoutVars>
          <dgm:chMax val="0"/>
          <dgm:chPref val="0"/>
          <dgm:bulletEnabled val="1"/>
        </dgm:presLayoutVars>
      </dgm:prSet>
      <dgm:spPr/>
    </dgm:pt>
  </dgm:ptLst>
  <dgm:cxnLst>
    <dgm:cxn modelId="{C1B78531-418C-4ED6-9938-E9B4048B1B7A}" type="presOf" srcId="{71574225-C2E8-4D6E-97FE-AE98603C2C56}" destId="{C22B094E-BC2E-4426-8BDC-572F9700F66C}" srcOrd="0" destOrd="0" presId="urn:microsoft.com/office/officeart/2005/8/layout/chevron1"/>
    <dgm:cxn modelId="{F4EC2033-25D8-44AE-8E02-2B0FCCED9444}" srcId="{D9348EBF-1967-4E0F-9750-1636F0112663}" destId="{0D223134-6A0B-42D0-AD34-A2175556A456}" srcOrd="1" destOrd="0" parTransId="{77BEF986-7F50-41C3-AD53-052CE2C0CDB5}" sibTransId="{4989FEBD-1559-4A69-A0C1-15E07E24F03A}"/>
    <dgm:cxn modelId="{895A848F-C0EF-40DB-9698-5D787B8B9279}" type="presOf" srcId="{0D223134-6A0B-42D0-AD34-A2175556A456}" destId="{199D63F9-1FAE-4184-96F4-5F0764F62542}" srcOrd="0" destOrd="0" presId="urn:microsoft.com/office/officeart/2005/8/layout/chevron1"/>
    <dgm:cxn modelId="{9E6E18C0-3262-4C81-A115-A345160C430F}" type="presOf" srcId="{D9348EBF-1967-4E0F-9750-1636F0112663}" destId="{00C8AC1A-5710-4F92-BD6B-DEC00722370B}" srcOrd="0" destOrd="0" presId="urn:microsoft.com/office/officeart/2005/8/layout/chevron1"/>
    <dgm:cxn modelId="{A84215C9-1E74-4FD3-B2B9-2E2C0415C738}" srcId="{D9348EBF-1967-4E0F-9750-1636F0112663}" destId="{71574225-C2E8-4D6E-97FE-AE98603C2C56}" srcOrd="0" destOrd="0" parTransId="{04739CB9-B8BC-4ED9-889B-F06461B36844}" sibTransId="{ED989444-439C-4487-B865-6E47FA05B703}"/>
    <dgm:cxn modelId="{77FCBC2B-A77B-4A76-8608-F9B27C8AC535}" type="presParOf" srcId="{00C8AC1A-5710-4F92-BD6B-DEC00722370B}" destId="{C22B094E-BC2E-4426-8BDC-572F9700F66C}" srcOrd="0" destOrd="0" presId="urn:microsoft.com/office/officeart/2005/8/layout/chevron1"/>
    <dgm:cxn modelId="{37C4B209-8103-4298-84BF-882D9C8CFDEA}" type="presParOf" srcId="{00C8AC1A-5710-4F92-BD6B-DEC00722370B}" destId="{3C50E64B-B432-47D9-847B-1205C6388D86}" srcOrd="1" destOrd="0" presId="urn:microsoft.com/office/officeart/2005/8/layout/chevron1"/>
    <dgm:cxn modelId="{8536A80B-AA5C-4D01-8DEF-6CCABD7FAB25}" type="presParOf" srcId="{00C8AC1A-5710-4F92-BD6B-DEC00722370B}" destId="{199D63F9-1FAE-4184-96F4-5F0764F62542}"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B1F5E3-66AD-4FBF-87A2-75841AF52349}"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636554A8-19F3-4F18-96FF-ACFA105C8C68}">
      <dgm:prSet/>
      <dgm:spPr/>
      <dgm:t>
        <a:bodyPr/>
        <a:lstStyle/>
        <a:p>
          <a:r>
            <a:rPr lang="en-IE"/>
            <a:t>Students must </a:t>
          </a:r>
          <a:r>
            <a:rPr lang="en-IE" b="1"/>
            <a:t>apply their knowledge</a:t>
          </a:r>
          <a:r>
            <a:rPr lang="en-IE"/>
            <a:t> when they use the knowledge they have constructed to support another knowledge construction task in a new context.</a:t>
          </a:r>
          <a:endParaRPr lang="en-US"/>
        </a:p>
      </dgm:t>
    </dgm:pt>
    <dgm:pt modelId="{CDFD449A-9A91-4679-932B-EF1AAB473923}" type="parTrans" cxnId="{41B643C2-228B-4293-A60B-813D1EA065A1}">
      <dgm:prSet/>
      <dgm:spPr/>
      <dgm:t>
        <a:bodyPr/>
        <a:lstStyle/>
        <a:p>
          <a:endParaRPr lang="en-US"/>
        </a:p>
      </dgm:t>
    </dgm:pt>
    <dgm:pt modelId="{169D7775-57C5-4222-835A-0BEF0CBB6DBE}" type="sibTrans" cxnId="{41B643C2-228B-4293-A60B-813D1EA065A1}">
      <dgm:prSet/>
      <dgm:spPr/>
      <dgm:t>
        <a:bodyPr/>
        <a:lstStyle/>
        <a:p>
          <a:endParaRPr lang="en-US"/>
        </a:p>
      </dgm:t>
    </dgm:pt>
    <dgm:pt modelId="{B4D5D4CF-F977-4BA2-A5AB-3AE4616D2A6E}">
      <dgm:prSet/>
      <dgm:spPr/>
      <dgm:t>
        <a:bodyPr/>
        <a:lstStyle/>
        <a:p>
          <a:r>
            <a:rPr lang="en-IE"/>
            <a:t>For example, students in a physics class might construct knowledge about heat principles from a study of the Earth’s inner core, and then apply what they learned to investigate the environment of Jupiter</a:t>
          </a:r>
          <a:endParaRPr lang="en-US"/>
        </a:p>
      </dgm:t>
    </dgm:pt>
    <dgm:pt modelId="{F66F1B7B-1D00-4BC1-8D84-F4C4D5EB1656}" type="parTrans" cxnId="{EDB28BF6-A75E-4111-81D9-0668A08E4E74}">
      <dgm:prSet/>
      <dgm:spPr/>
      <dgm:t>
        <a:bodyPr/>
        <a:lstStyle/>
        <a:p>
          <a:endParaRPr lang="en-US"/>
        </a:p>
      </dgm:t>
    </dgm:pt>
    <dgm:pt modelId="{F2ED1599-DD04-4151-B428-F0572B29A371}" type="sibTrans" cxnId="{EDB28BF6-A75E-4111-81D9-0668A08E4E74}">
      <dgm:prSet/>
      <dgm:spPr/>
      <dgm:t>
        <a:bodyPr/>
        <a:lstStyle/>
        <a:p>
          <a:endParaRPr lang="en-US"/>
        </a:p>
      </dgm:t>
    </dgm:pt>
    <dgm:pt modelId="{5D032C30-3CA8-4591-86BC-A2E5E76B6377}" type="pres">
      <dgm:prSet presAssocID="{D8B1F5E3-66AD-4FBF-87A2-75841AF52349}" presName="Name0" presStyleCnt="0">
        <dgm:presLayoutVars>
          <dgm:dir/>
          <dgm:animLvl val="lvl"/>
          <dgm:resizeHandles val="exact"/>
        </dgm:presLayoutVars>
      </dgm:prSet>
      <dgm:spPr/>
    </dgm:pt>
    <dgm:pt modelId="{27914DA0-C594-4176-AB41-E5A949DA12C3}" type="pres">
      <dgm:prSet presAssocID="{B4D5D4CF-F977-4BA2-A5AB-3AE4616D2A6E}" presName="boxAndChildren" presStyleCnt="0"/>
      <dgm:spPr/>
    </dgm:pt>
    <dgm:pt modelId="{E1451BA7-379F-4E35-AA4F-1B224B944B5E}" type="pres">
      <dgm:prSet presAssocID="{B4D5D4CF-F977-4BA2-A5AB-3AE4616D2A6E}" presName="parentTextBox" presStyleLbl="node1" presStyleIdx="0" presStyleCnt="2"/>
      <dgm:spPr/>
    </dgm:pt>
    <dgm:pt modelId="{EC9F97B1-71CD-4EA3-B82E-433FEF501E43}" type="pres">
      <dgm:prSet presAssocID="{169D7775-57C5-4222-835A-0BEF0CBB6DBE}" presName="sp" presStyleCnt="0"/>
      <dgm:spPr/>
    </dgm:pt>
    <dgm:pt modelId="{C13FF7A3-7A23-4B84-A2FD-9E52D421C514}" type="pres">
      <dgm:prSet presAssocID="{636554A8-19F3-4F18-96FF-ACFA105C8C68}" presName="arrowAndChildren" presStyleCnt="0"/>
      <dgm:spPr/>
    </dgm:pt>
    <dgm:pt modelId="{7F5F1F52-A547-4841-8676-3B5931A239DF}" type="pres">
      <dgm:prSet presAssocID="{636554A8-19F3-4F18-96FF-ACFA105C8C68}" presName="parentTextArrow" presStyleLbl="node1" presStyleIdx="1" presStyleCnt="2"/>
      <dgm:spPr/>
    </dgm:pt>
  </dgm:ptLst>
  <dgm:cxnLst>
    <dgm:cxn modelId="{DAC0C313-52C2-4D53-AEDB-3962892CF829}" type="presOf" srcId="{B4D5D4CF-F977-4BA2-A5AB-3AE4616D2A6E}" destId="{E1451BA7-379F-4E35-AA4F-1B224B944B5E}" srcOrd="0" destOrd="0" presId="urn:microsoft.com/office/officeart/2005/8/layout/process4"/>
    <dgm:cxn modelId="{07F1BB39-001C-4075-972A-21F3A3F98D7D}" type="presOf" srcId="{D8B1F5E3-66AD-4FBF-87A2-75841AF52349}" destId="{5D032C30-3CA8-4591-86BC-A2E5E76B6377}" srcOrd="0" destOrd="0" presId="urn:microsoft.com/office/officeart/2005/8/layout/process4"/>
    <dgm:cxn modelId="{ADED1595-1746-47C4-8C32-3FDAFDEA9756}" type="presOf" srcId="{636554A8-19F3-4F18-96FF-ACFA105C8C68}" destId="{7F5F1F52-A547-4841-8676-3B5931A239DF}" srcOrd="0" destOrd="0" presId="urn:microsoft.com/office/officeart/2005/8/layout/process4"/>
    <dgm:cxn modelId="{41B643C2-228B-4293-A60B-813D1EA065A1}" srcId="{D8B1F5E3-66AD-4FBF-87A2-75841AF52349}" destId="{636554A8-19F3-4F18-96FF-ACFA105C8C68}" srcOrd="0" destOrd="0" parTransId="{CDFD449A-9A91-4679-932B-EF1AAB473923}" sibTransId="{169D7775-57C5-4222-835A-0BEF0CBB6DBE}"/>
    <dgm:cxn modelId="{EDB28BF6-A75E-4111-81D9-0668A08E4E74}" srcId="{D8B1F5E3-66AD-4FBF-87A2-75841AF52349}" destId="{B4D5D4CF-F977-4BA2-A5AB-3AE4616D2A6E}" srcOrd="1" destOrd="0" parTransId="{F66F1B7B-1D00-4BC1-8D84-F4C4D5EB1656}" sibTransId="{F2ED1599-DD04-4151-B428-F0572B29A371}"/>
    <dgm:cxn modelId="{AB7C0CC1-C363-4B3D-8E0D-847A3DDB64B8}" type="presParOf" srcId="{5D032C30-3CA8-4591-86BC-A2E5E76B6377}" destId="{27914DA0-C594-4176-AB41-E5A949DA12C3}" srcOrd="0" destOrd="0" presId="urn:microsoft.com/office/officeart/2005/8/layout/process4"/>
    <dgm:cxn modelId="{78EE1361-9A29-4F93-B2CE-DA962F409B95}" type="presParOf" srcId="{27914DA0-C594-4176-AB41-E5A949DA12C3}" destId="{E1451BA7-379F-4E35-AA4F-1B224B944B5E}" srcOrd="0" destOrd="0" presId="urn:microsoft.com/office/officeart/2005/8/layout/process4"/>
    <dgm:cxn modelId="{BCF5FF06-DB00-45CA-8C6D-3319E4B0E454}" type="presParOf" srcId="{5D032C30-3CA8-4591-86BC-A2E5E76B6377}" destId="{EC9F97B1-71CD-4EA3-B82E-433FEF501E43}" srcOrd="1" destOrd="0" presId="urn:microsoft.com/office/officeart/2005/8/layout/process4"/>
    <dgm:cxn modelId="{7272FFBB-171F-4EBA-904A-066F02D8E20F}" type="presParOf" srcId="{5D032C30-3CA8-4591-86BC-A2E5E76B6377}" destId="{C13FF7A3-7A23-4B84-A2FD-9E52D421C514}" srcOrd="2" destOrd="0" presId="urn:microsoft.com/office/officeart/2005/8/layout/process4"/>
    <dgm:cxn modelId="{B931586E-4CC7-478C-BBD5-C2BA537A7270}" type="presParOf" srcId="{C13FF7A3-7A23-4B84-A2FD-9E52D421C514}" destId="{7F5F1F52-A547-4841-8676-3B5931A239D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D76269-8A57-41B9-B86B-1E1B18EE7C66}" type="doc">
      <dgm:prSet loTypeId="urn:microsoft.com/office/officeart/2005/8/layout/hierarchy2" loCatId="hierarchy" qsTypeId="urn:microsoft.com/office/officeart/2005/8/quickstyle/simple4" qsCatId="simple" csTypeId="urn:microsoft.com/office/officeart/2005/8/colors/accent6_2" csCatId="accent6"/>
      <dgm:spPr/>
      <dgm:t>
        <a:bodyPr/>
        <a:lstStyle/>
        <a:p>
          <a:endParaRPr lang="en-US"/>
        </a:p>
      </dgm:t>
    </dgm:pt>
    <dgm:pt modelId="{21084CD4-B1D0-46F3-A67C-84731DE034EB}">
      <dgm:prSet custT="1"/>
      <dgm:spPr/>
      <dgm:t>
        <a:bodyPr/>
        <a:lstStyle/>
        <a:p>
          <a:r>
            <a:rPr lang="en-IE" sz="900"/>
            <a:t>Learning activities that require problem-solving do NOT give students all the information they need to complete the task or specify the whole procedure they must follow to arrive at a solution.</a:t>
          </a:r>
          <a:endParaRPr lang="en-US" sz="900"/>
        </a:p>
      </dgm:t>
    </dgm:pt>
    <dgm:pt modelId="{4CF43EFA-9E06-4A51-B465-890458CE1FF2}" type="parTrans" cxnId="{5F6C62DD-7352-4921-9C47-6AAC8C835C29}">
      <dgm:prSet/>
      <dgm:spPr/>
      <dgm:t>
        <a:bodyPr/>
        <a:lstStyle/>
        <a:p>
          <a:endParaRPr lang="en-US" sz="900"/>
        </a:p>
      </dgm:t>
    </dgm:pt>
    <dgm:pt modelId="{EF64074E-D36A-4456-B368-12F63DA94F7D}" type="sibTrans" cxnId="{5F6C62DD-7352-4921-9C47-6AAC8C835C29}">
      <dgm:prSet/>
      <dgm:spPr/>
      <dgm:t>
        <a:bodyPr/>
        <a:lstStyle/>
        <a:p>
          <a:endParaRPr lang="en-US" sz="900"/>
        </a:p>
      </dgm:t>
    </dgm:pt>
    <dgm:pt modelId="{02D47FDC-0364-4B57-92BD-E283FD3CD6E1}">
      <dgm:prSet custT="1"/>
      <dgm:spPr/>
      <dgm:t>
        <a:bodyPr/>
        <a:lstStyle/>
        <a:p>
          <a:r>
            <a:rPr lang="en-IE" sz="900"/>
            <a:t>Often, problem-solving tasks require students do some or all of the following:</a:t>
          </a:r>
          <a:endParaRPr lang="en-US" sz="900"/>
        </a:p>
      </dgm:t>
    </dgm:pt>
    <dgm:pt modelId="{85B5B055-BAAF-409E-AD8A-EFAA92A30074}" type="parTrans" cxnId="{ED089D8A-72F2-410F-840A-7DF780E86ADD}">
      <dgm:prSet/>
      <dgm:spPr/>
      <dgm:t>
        <a:bodyPr/>
        <a:lstStyle/>
        <a:p>
          <a:endParaRPr lang="en-US" sz="900"/>
        </a:p>
      </dgm:t>
    </dgm:pt>
    <dgm:pt modelId="{E225A9C4-2916-40BB-9D9F-D71A04ECB381}" type="sibTrans" cxnId="{ED089D8A-72F2-410F-840A-7DF780E86ADD}">
      <dgm:prSet/>
      <dgm:spPr/>
      <dgm:t>
        <a:bodyPr/>
        <a:lstStyle/>
        <a:p>
          <a:endParaRPr lang="en-US" sz="900"/>
        </a:p>
      </dgm:t>
    </dgm:pt>
    <dgm:pt modelId="{E5FF5E0A-B8BF-44D8-97C8-294B59BD3C82}">
      <dgm:prSet custT="1"/>
      <dgm:spPr/>
      <dgm:t>
        <a:bodyPr/>
        <a:lstStyle/>
        <a:p>
          <a:r>
            <a:rPr lang="en-IE" sz="900"/>
            <a:t>Investigate the parameters of the problem to guide their approach.</a:t>
          </a:r>
          <a:endParaRPr lang="en-US" sz="900"/>
        </a:p>
      </dgm:t>
    </dgm:pt>
    <dgm:pt modelId="{9A0834E2-FACE-4EE0-ADDE-BBE5C0914093}" type="parTrans" cxnId="{A807742A-FD51-419C-B103-26BCEE026679}">
      <dgm:prSet custT="1"/>
      <dgm:spPr/>
      <dgm:t>
        <a:bodyPr/>
        <a:lstStyle/>
        <a:p>
          <a:endParaRPr lang="en-US" sz="900"/>
        </a:p>
      </dgm:t>
    </dgm:pt>
    <dgm:pt modelId="{B3FCE1EA-BA02-4F08-B513-D277C00932EA}" type="sibTrans" cxnId="{A807742A-FD51-419C-B103-26BCEE026679}">
      <dgm:prSet/>
      <dgm:spPr/>
      <dgm:t>
        <a:bodyPr/>
        <a:lstStyle/>
        <a:p>
          <a:endParaRPr lang="en-US" sz="900"/>
        </a:p>
      </dgm:t>
    </dgm:pt>
    <dgm:pt modelId="{70644630-56CF-4D66-8AB8-05E1D083C4A6}">
      <dgm:prSet custT="1"/>
      <dgm:spPr/>
      <dgm:t>
        <a:bodyPr/>
        <a:lstStyle/>
        <a:p>
          <a:r>
            <a:rPr lang="en-IE" sz="900"/>
            <a:t>Generate ideas and alternatives.</a:t>
          </a:r>
          <a:endParaRPr lang="en-US" sz="900"/>
        </a:p>
      </dgm:t>
    </dgm:pt>
    <dgm:pt modelId="{0FD69F49-2085-4AB2-9B4B-F82F2E627171}" type="parTrans" cxnId="{5D84CCEE-ABB1-41DE-84BC-298E816002FF}">
      <dgm:prSet custT="1"/>
      <dgm:spPr/>
      <dgm:t>
        <a:bodyPr/>
        <a:lstStyle/>
        <a:p>
          <a:endParaRPr lang="en-US" sz="900"/>
        </a:p>
      </dgm:t>
    </dgm:pt>
    <dgm:pt modelId="{4DE8045B-5773-4673-A65C-D059CE0F9AF0}" type="sibTrans" cxnId="{5D84CCEE-ABB1-41DE-84BC-298E816002FF}">
      <dgm:prSet/>
      <dgm:spPr/>
      <dgm:t>
        <a:bodyPr/>
        <a:lstStyle/>
        <a:p>
          <a:endParaRPr lang="en-US" sz="900"/>
        </a:p>
      </dgm:t>
    </dgm:pt>
    <dgm:pt modelId="{8A27DF97-89F1-4A95-917B-F12368A26C9B}">
      <dgm:prSet custT="1"/>
      <dgm:spPr/>
      <dgm:t>
        <a:bodyPr/>
        <a:lstStyle/>
        <a:p>
          <a:r>
            <a:rPr lang="en-IE" sz="900"/>
            <a:t>Devise their own approach, or explore several possible procedures that might be appropriate to the situation</a:t>
          </a:r>
          <a:endParaRPr lang="en-US" sz="900"/>
        </a:p>
      </dgm:t>
    </dgm:pt>
    <dgm:pt modelId="{104CEF06-A707-4D34-B393-0F247D3C7E82}" type="parTrans" cxnId="{80954D19-5F78-4C23-A715-D53D40235D08}">
      <dgm:prSet custT="1"/>
      <dgm:spPr/>
      <dgm:t>
        <a:bodyPr/>
        <a:lstStyle/>
        <a:p>
          <a:endParaRPr lang="en-US" sz="900"/>
        </a:p>
      </dgm:t>
    </dgm:pt>
    <dgm:pt modelId="{FF6153E1-AF9F-4980-8A63-0DCBC36A6C64}" type="sibTrans" cxnId="{80954D19-5F78-4C23-A715-D53D40235D08}">
      <dgm:prSet/>
      <dgm:spPr/>
      <dgm:t>
        <a:bodyPr/>
        <a:lstStyle/>
        <a:p>
          <a:endParaRPr lang="en-US" sz="900"/>
        </a:p>
      </dgm:t>
    </dgm:pt>
    <dgm:pt modelId="{C0D05CA6-A769-40A0-A781-A8475C232B5A}">
      <dgm:prSet custT="1"/>
      <dgm:spPr/>
      <dgm:t>
        <a:bodyPr/>
        <a:lstStyle/>
        <a:p>
          <a:r>
            <a:rPr lang="en-IE" sz="900"/>
            <a:t>Design a coherent solution.</a:t>
          </a:r>
          <a:endParaRPr lang="en-US" sz="900"/>
        </a:p>
      </dgm:t>
    </dgm:pt>
    <dgm:pt modelId="{3E986829-794F-4C1A-999A-C7B92FD314ED}" type="parTrans" cxnId="{482139C9-C886-4C99-816C-FFD17EB69470}">
      <dgm:prSet custT="1"/>
      <dgm:spPr/>
      <dgm:t>
        <a:bodyPr/>
        <a:lstStyle/>
        <a:p>
          <a:endParaRPr lang="en-US" sz="900"/>
        </a:p>
      </dgm:t>
    </dgm:pt>
    <dgm:pt modelId="{9614A13C-2164-4A2F-9A20-8F64ECB014FD}" type="sibTrans" cxnId="{482139C9-C886-4C99-816C-FFD17EB69470}">
      <dgm:prSet/>
      <dgm:spPr/>
      <dgm:t>
        <a:bodyPr/>
        <a:lstStyle/>
        <a:p>
          <a:endParaRPr lang="en-US" sz="900"/>
        </a:p>
      </dgm:t>
    </dgm:pt>
    <dgm:pt modelId="{84941A24-C78F-48F4-ADB0-387B9D89E705}">
      <dgm:prSet custT="1"/>
      <dgm:spPr/>
      <dgm:t>
        <a:bodyPr/>
        <a:lstStyle/>
        <a:p>
          <a:r>
            <a:rPr lang="en-IE" sz="900"/>
            <a:t>Test the solution and iterate on improvements to satisfy the requirements of the problem.</a:t>
          </a:r>
          <a:endParaRPr lang="en-US" sz="900"/>
        </a:p>
      </dgm:t>
    </dgm:pt>
    <dgm:pt modelId="{75FC170C-5686-49F3-86F8-794D19EEE8D1}" type="parTrans" cxnId="{E31A8EA4-9267-4ED6-AD60-69EBBC077DF0}">
      <dgm:prSet custT="1"/>
      <dgm:spPr/>
      <dgm:t>
        <a:bodyPr/>
        <a:lstStyle/>
        <a:p>
          <a:endParaRPr lang="en-US" sz="900"/>
        </a:p>
      </dgm:t>
    </dgm:pt>
    <dgm:pt modelId="{D79E8DA1-2769-4F03-A2D4-12639226C477}" type="sibTrans" cxnId="{E31A8EA4-9267-4ED6-AD60-69EBBC077DF0}">
      <dgm:prSet/>
      <dgm:spPr/>
      <dgm:t>
        <a:bodyPr/>
        <a:lstStyle/>
        <a:p>
          <a:endParaRPr lang="en-US" sz="900"/>
        </a:p>
      </dgm:t>
    </dgm:pt>
    <dgm:pt modelId="{ED1A479C-F58E-445E-90C5-991632122AFA}" type="pres">
      <dgm:prSet presAssocID="{89D76269-8A57-41B9-B86B-1E1B18EE7C66}" presName="diagram" presStyleCnt="0">
        <dgm:presLayoutVars>
          <dgm:chPref val="1"/>
          <dgm:dir/>
          <dgm:animOne val="branch"/>
          <dgm:animLvl val="lvl"/>
          <dgm:resizeHandles val="exact"/>
        </dgm:presLayoutVars>
      </dgm:prSet>
      <dgm:spPr/>
    </dgm:pt>
    <dgm:pt modelId="{A476D73B-0808-487B-9813-7F5D0F9B84EB}" type="pres">
      <dgm:prSet presAssocID="{21084CD4-B1D0-46F3-A67C-84731DE034EB}" presName="root1" presStyleCnt="0"/>
      <dgm:spPr/>
    </dgm:pt>
    <dgm:pt modelId="{7B2E9071-55A2-4426-8937-26327FE7F161}" type="pres">
      <dgm:prSet presAssocID="{21084CD4-B1D0-46F3-A67C-84731DE034EB}" presName="LevelOneTextNode" presStyleLbl="node0" presStyleIdx="0" presStyleCnt="2">
        <dgm:presLayoutVars>
          <dgm:chPref val="3"/>
        </dgm:presLayoutVars>
      </dgm:prSet>
      <dgm:spPr/>
    </dgm:pt>
    <dgm:pt modelId="{94890DF3-2EA9-4E09-80A6-53C682D12AA3}" type="pres">
      <dgm:prSet presAssocID="{21084CD4-B1D0-46F3-A67C-84731DE034EB}" presName="level2hierChild" presStyleCnt="0"/>
      <dgm:spPr/>
    </dgm:pt>
    <dgm:pt modelId="{4D7D1131-A20A-4656-BE13-D5C493136574}" type="pres">
      <dgm:prSet presAssocID="{02D47FDC-0364-4B57-92BD-E283FD3CD6E1}" presName="root1" presStyleCnt="0"/>
      <dgm:spPr/>
    </dgm:pt>
    <dgm:pt modelId="{2748E5CA-FE41-402A-9BD9-CA9FC7B2F59C}" type="pres">
      <dgm:prSet presAssocID="{02D47FDC-0364-4B57-92BD-E283FD3CD6E1}" presName="LevelOneTextNode" presStyleLbl="node0" presStyleIdx="1" presStyleCnt="2">
        <dgm:presLayoutVars>
          <dgm:chPref val="3"/>
        </dgm:presLayoutVars>
      </dgm:prSet>
      <dgm:spPr/>
    </dgm:pt>
    <dgm:pt modelId="{643E1D4C-95EA-4A5B-AD83-D83B2E35AB0B}" type="pres">
      <dgm:prSet presAssocID="{02D47FDC-0364-4B57-92BD-E283FD3CD6E1}" presName="level2hierChild" presStyleCnt="0"/>
      <dgm:spPr/>
    </dgm:pt>
    <dgm:pt modelId="{10E34268-D21E-49EF-B563-9AFBFBCC0D80}" type="pres">
      <dgm:prSet presAssocID="{9A0834E2-FACE-4EE0-ADDE-BBE5C0914093}" presName="conn2-1" presStyleLbl="parChTrans1D2" presStyleIdx="0" presStyleCnt="5"/>
      <dgm:spPr/>
    </dgm:pt>
    <dgm:pt modelId="{CA1A1EB7-437F-4F97-B18F-3E1893776E61}" type="pres">
      <dgm:prSet presAssocID="{9A0834E2-FACE-4EE0-ADDE-BBE5C0914093}" presName="connTx" presStyleLbl="parChTrans1D2" presStyleIdx="0" presStyleCnt="5"/>
      <dgm:spPr/>
    </dgm:pt>
    <dgm:pt modelId="{14585119-CBC1-4B06-B6C9-15BC9EB3C764}" type="pres">
      <dgm:prSet presAssocID="{E5FF5E0A-B8BF-44D8-97C8-294B59BD3C82}" presName="root2" presStyleCnt="0"/>
      <dgm:spPr/>
    </dgm:pt>
    <dgm:pt modelId="{7A4498D5-A7A6-4A86-B677-B35D73221AF4}" type="pres">
      <dgm:prSet presAssocID="{E5FF5E0A-B8BF-44D8-97C8-294B59BD3C82}" presName="LevelTwoTextNode" presStyleLbl="node2" presStyleIdx="0" presStyleCnt="5">
        <dgm:presLayoutVars>
          <dgm:chPref val="3"/>
        </dgm:presLayoutVars>
      </dgm:prSet>
      <dgm:spPr/>
    </dgm:pt>
    <dgm:pt modelId="{5F506E08-7AEF-4DB9-A74A-C006E9598042}" type="pres">
      <dgm:prSet presAssocID="{E5FF5E0A-B8BF-44D8-97C8-294B59BD3C82}" presName="level3hierChild" presStyleCnt="0"/>
      <dgm:spPr/>
    </dgm:pt>
    <dgm:pt modelId="{A16F7EFB-603F-4037-8331-3DAB6C134EA6}" type="pres">
      <dgm:prSet presAssocID="{0FD69F49-2085-4AB2-9B4B-F82F2E627171}" presName="conn2-1" presStyleLbl="parChTrans1D2" presStyleIdx="1" presStyleCnt="5"/>
      <dgm:spPr/>
    </dgm:pt>
    <dgm:pt modelId="{4F3A0299-4B0F-4AE2-A9A5-456CF06097C0}" type="pres">
      <dgm:prSet presAssocID="{0FD69F49-2085-4AB2-9B4B-F82F2E627171}" presName="connTx" presStyleLbl="parChTrans1D2" presStyleIdx="1" presStyleCnt="5"/>
      <dgm:spPr/>
    </dgm:pt>
    <dgm:pt modelId="{1718BAB1-4FA1-4039-A7B3-EAD14899BA8C}" type="pres">
      <dgm:prSet presAssocID="{70644630-56CF-4D66-8AB8-05E1D083C4A6}" presName="root2" presStyleCnt="0"/>
      <dgm:spPr/>
    </dgm:pt>
    <dgm:pt modelId="{61FE36E2-885D-4165-A761-4C0441F92BB8}" type="pres">
      <dgm:prSet presAssocID="{70644630-56CF-4D66-8AB8-05E1D083C4A6}" presName="LevelTwoTextNode" presStyleLbl="node2" presStyleIdx="1" presStyleCnt="5">
        <dgm:presLayoutVars>
          <dgm:chPref val="3"/>
        </dgm:presLayoutVars>
      </dgm:prSet>
      <dgm:spPr/>
    </dgm:pt>
    <dgm:pt modelId="{CDCEB75E-31DB-499B-9DA5-A5B27F1A0C3F}" type="pres">
      <dgm:prSet presAssocID="{70644630-56CF-4D66-8AB8-05E1D083C4A6}" presName="level3hierChild" presStyleCnt="0"/>
      <dgm:spPr/>
    </dgm:pt>
    <dgm:pt modelId="{37E0B8B2-7970-413A-B642-2C55E5ACF02B}" type="pres">
      <dgm:prSet presAssocID="{104CEF06-A707-4D34-B393-0F247D3C7E82}" presName="conn2-1" presStyleLbl="parChTrans1D2" presStyleIdx="2" presStyleCnt="5"/>
      <dgm:spPr/>
    </dgm:pt>
    <dgm:pt modelId="{9CB4AD87-9533-4D26-AB60-42613F164778}" type="pres">
      <dgm:prSet presAssocID="{104CEF06-A707-4D34-B393-0F247D3C7E82}" presName="connTx" presStyleLbl="parChTrans1D2" presStyleIdx="2" presStyleCnt="5"/>
      <dgm:spPr/>
    </dgm:pt>
    <dgm:pt modelId="{F3A8E2B6-51D3-402E-802A-3F39D9365CFC}" type="pres">
      <dgm:prSet presAssocID="{8A27DF97-89F1-4A95-917B-F12368A26C9B}" presName="root2" presStyleCnt="0"/>
      <dgm:spPr/>
    </dgm:pt>
    <dgm:pt modelId="{CE2DB153-F28F-4F6D-8C5B-71494FFF076F}" type="pres">
      <dgm:prSet presAssocID="{8A27DF97-89F1-4A95-917B-F12368A26C9B}" presName="LevelTwoTextNode" presStyleLbl="node2" presStyleIdx="2" presStyleCnt="5">
        <dgm:presLayoutVars>
          <dgm:chPref val="3"/>
        </dgm:presLayoutVars>
      </dgm:prSet>
      <dgm:spPr/>
    </dgm:pt>
    <dgm:pt modelId="{BCB506B9-A2D5-413A-AA26-9D01E89456FB}" type="pres">
      <dgm:prSet presAssocID="{8A27DF97-89F1-4A95-917B-F12368A26C9B}" presName="level3hierChild" presStyleCnt="0"/>
      <dgm:spPr/>
    </dgm:pt>
    <dgm:pt modelId="{8193BDF8-AD4E-4A89-AF08-B761F7D1B330}" type="pres">
      <dgm:prSet presAssocID="{3E986829-794F-4C1A-999A-C7B92FD314ED}" presName="conn2-1" presStyleLbl="parChTrans1D2" presStyleIdx="3" presStyleCnt="5"/>
      <dgm:spPr/>
    </dgm:pt>
    <dgm:pt modelId="{0C82D67D-8047-45C1-9093-2033C99F5387}" type="pres">
      <dgm:prSet presAssocID="{3E986829-794F-4C1A-999A-C7B92FD314ED}" presName="connTx" presStyleLbl="parChTrans1D2" presStyleIdx="3" presStyleCnt="5"/>
      <dgm:spPr/>
    </dgm:pt>
    <dgm:pt modelId="{06122F5F-90E3-425F-855C-0CC75693FCCD}" type="pres">
      <dgm:prSet presAssocID="{C0D05CA6-A769-40A0-A781-A8475C232B5A}" presName="root2" presStyleCnt="0"/>
      <dgm:spPr/>
    </dgm:pt>
    <dgm:pt modelId="{53F92EF4-055E-43D6-BC2F-61D7FEDA269A}" type="pres">
      <dgm:prSet presAssocID="{C0D05CA6-A769-40A0-A781-A8475C232B5A}" presName="LevelTwoTextNode" presStyleLbl="node2" presStyleIdx="3" presStyleCnt="5">
        <dgm:presLayoutVars>
          <dgm:chPref val="3"/>
        </dgm:presLayoutVars>
      </dgm:prSet>
      <dgm:spPr/>
    </dgm:pt>
    <dgm:pt modelId="{59A4E6E9-8FF8-49EF-957D-2CD701F242D2}" type="pres">
      <dgm:prSet presAssocID="{C0D05CA6-A769-40A0-A781-A8475C232B5A}" presName="level3hierChild" presStyleCnt="0"/>
      <dgm:spPr/>
    </dgm:pt>
    <dgm:pt modelId="{356728B0-4A60-4FD6-A8AD-882366F94D9C}" type="pres">
      <dgm:prSet presAssocID="{75FC170C-5686-49F3-86F8-794D19EEE8D1}" presName="conn2-1" presStyleLbl="parChTrans1D2" presStyleIdx="4" presStyleCnt="5"/>
      <dgm:spPr/>
    </dgm:pt>
    <dgm:pt modelId="{6BB691DB-C1D5-4A02-AA0A-F2E468B9082E}" type="pres">
      <dgm:prSet presAssocID="{75FC170C-5686-49F3-86F8-794D19EEE8D1}" presName="connTx" presStyleLbl="parChTrans1D2" presStyleIdx="4" presStyleCnt="5"/>
      <dgm:spPr/>
    </dgm:pt>
    <dgm:pt modelId="{6CFD71AF-7029-44A9-9AD6-C8D242DA34DD}" type="pres">
      <dgm:prSet presAssocID="{84941A24-C78F-48F4-ADB0-387B9D89E705}" presName="root2" presStyleCnt="0"/>
      <dgm:spPr/>
    </dgm:pt>
    <dgm:pt modelId="{2A5CEDC7-44E5-420A-9188-1FFC13985D13}" type="pres">
      <dgm:prSet presAssocID="{84941A24-C78F-48F4-ADB0-387B9D89E705}" presName="LevelTwoTextNode" presStyleLbl="node2" presStyleIdx="4" presStyleCnt="5">
        <dgm:presLayoutVars>
          <dgm:chPref val="3"/>
        </dgm:presLayoutVars>
      </dgm:prSet>
      <dgm:spPr/>
    </dgm:pt>
    <dgm:pt modelId="{F1628CBA-1439-4F24-8E66-925E664D00CC}" type="pres">
      <dgm:prSet presAssocID="{84941A24-C78F-48F4-ADB0-387B9D89E705}" presName="level3hierChild" presStyleCnt="0"/>
      <dgm:spPr/>
    </dgm:pt>
  </dgm:ptLst>
  <dgm:cxnLst>
    <dgm:cxn modelId="{A671E909-A420-464D-B912-EEB85C9DB762}" type="presOf" srcId="{C0D05CA6-A769-40A0-A781-A8475C232B5A}" destId="{53F92EF4-055E-43D6-BC2F-61D7FEDA269A}" srcOrd="0" destOrd="0" presId="urn:microsoft.com/office/officeart/2005/8/layout/hierarchy2"/>
    <dgm:cxn modelId="{2518DA10-CBC1-4B62-BF65-F41632FE07EC}" type="presOf" srcId="{89D76269-8A57-41B9-B86B-1E1B18EE7C66}" destId="{ED1A479C-F58E-445E-90C5-991632122AFA}" srcOrd="0" destOrd="0" presId="urn:microsoft.com/office/officeart/2005/8/layout/hierarchy2"/>
    <dgm:cxn modelId="{80954D19-5F78-4C23-A715-D53D40235D08}" srcId="{02D47FDC-0364-4B57-92BD-E283FD3CD6E1}" destId="{8A27DF97-89F1-4A95-917B-F12368A26C9B}" srcOrd="2" destOrd="0" parTransId="{104CEF06-A707-4D34-B393-0F247D3C7E82}" sibTransId="{FF6153E1-AF9F-4980-8A63-0DCBC36A6C64}"/>
    <dgm:cxn modelId="{A807742A-FD51-419C-B103-26BCEE026679}" srcId="{02D47FDC-0364-4B57-92BD-E283FD3CD6E1}" destId="{E5FF5E0A-B8BF-44D8-97C8-294B59BD3C82}" srcOrd="0" destOrd="0" parTransId="{9A0834E2-FACE-4EE0-ADDE-BBE5C0914093}" sibTransId="{B3FCE1EA-BA02-4F08-B513-D277C00932EA}"/>
    <dgm:cxn modelId="{9D4F8C36-EC88-43B0-9449-0B0880FEC3A3}" type="presOf" srcId="{75FC170C-5686-49F3-86F8-794D19EEE8D1}" destId="{356728B0-4A60-4FD6-A8AD-882366F94D9C}" srcOrd="0" destOrd="0" presId="urn:microsoft.com/office/officeart/2005/8/layout/hierarchy2"/>
    <dgm:cxn modelId="{9B005342-3166-4909-8921-C071F41B8DCB}" type="presOf" srcId="{8A27DF97-89F1-4A95-917B-F12368A26C9B}" destId="{CE2DB153-F28F-4F6D-8C5B-71494FFF076F}" srcOrd="0" destOrd="0" presId="urn:microsoft.com/office/officeart/2005/8/layout/hierarchy2"/>
    <dgm:cxn modelId="{C8C3F44E-2796-4556-B802-4ABA49BD6B21}" type="presOf" srcId="{0FD69F49-2085-4AB2-9B4B-F82F2E627171}" destId="{A16F7EFB-603F-4037-8331-3DAB6C134EA6}" srcOrd="0" destOrd="0" presId="urn:microsoft.com/office/officeart/2005/8/layout/hierarchy2"/>
    <dgm:cxn modelId="{85D65B78-8CCE-4F60-B32F-A9B676FAB8AF}" type="presOf" srcId="{104CEF06-A707-4D34-B393-0F247D3C7E82}" destId="{9CB4AD87-9533-4D26-AB60-42613F164778}" srcOrd="1" destOrd="0" presId="urn:microsoft.com/office/officeart/2005/8/layout/hierarchy2"/>
    <dgm:cxn modelId="{ED089D8A-72F2-410F-840A-7DF780E86ADD}" srcId="{89D76269-8A57-41B9-B86B-1E1B18EE7C66}" destId="{02D47FDC-0364-4B57-92BD-E283FD3CD6E1}" srcOrd="1" destOrd="0" parTransId="{85B5B055-BAAF-409E-AD8A-EFAA92A30074}" sibTransId="{E225A9C4-2916-40BB-9D9F-D71A04ECB381}"/>
    <dgm:cxn modelId="{BD8EA28B-F5FE-427E-987F-FBE5AEB971C6}" type="presOf" srcId="{104CEF06-A707-4D34-B393-0F247D3C7E82}" destId="{37E0B8B2-7970-413A-B642-2C55E5ACF02B}" srcOrd="0" destOrd="0" presId="urn:microsoft.com/office/officeart/2005/8/layout/hierarchy2"/>
    <dgm:cxn modelId="{08C3468E-998A-4640-A17F-5899BB5F5D30}" type="presOf" srcId="{3E986829-794F-4C1A-999A-C7B92FD314ED}" destId="{0C82D67D-8047-45C1-9093-2033C99F5387}" srcOrd="1" destOrd="0" presId="urn:microsoft.com/office/officeart/2005/8/layout/hierarchy2"/>
    <dgm:cxn modelId="{2A45549B-B285-4AF9-BB76-ABFB23AB8A89}" type="presOf" srcId="{9A0834E2-FACE-4EE0-ADDE-BBE5C0914093}" destId="{CA1A1EB7-437F-4F97-B18F-3E1893776E61}" srcOrd="1" destOrd="0" presId="urn:microsoft.com/office/officeart/2005/8/layout/hierarchy2"/>
    <dgm:cxn modelId="{483090A1-E2E5-4943-853F-F157AAF6E94E}" type="presOf" srcId="{E5FF5E0A-B8BF-44D8-97C8-294B59BD3C82}" destId="{7A4498D5-A7A6-4A86-B677-B35D73221AF4}" srcOrd="0" destOrd="0" presId="urn:microsoft.com/office/officeart/2005/8/layout/hierarchy2"/>
    <dgm:cxn modelId="{959401A2-85C3-48F1-9C6C-098EC2AAE6B7}" type="presOf" srcId="{75FC170C-5686-49F3-86F8-794D19EEE8D1}" destId="{6BB691DB-C1D5-4A02-AA0A-F2E468B9082E}" srcOrd="1" destOrd="0" presId="urn:microsoft.com/office/officeart/2005/8/layout/hierarchy2"/>
    <dgm:cxn modelId="{E31A8EA4-9267-4ED6-AD60-69EBBC077DF0}" srcId="{02D47FDC-0364-4B57-92BD-E283FD3CD6E1}" destId="{84941A24-C78F-48F4-ADB0-387B9D89E705}" srcOrd="4" destOrd="0" parTransId="{75FC170C-5686-49F3-86F8-794D19EEE8D1}" sibTransId="{D79E8DA1-2769-4F03-A2D4-12639226C477}"/>
    <dgm:cxn modelId="{F5CEBAA6-0C11-40A6-B94A-6E708AC5695E}" type="presOf" srcId="{0FD69F49-2085-4AB2-9B4B-F82F2E627171}" destId="{4F3A0299-4B0F-4AE2-A9A5-456CF06097C0}" srcOrd="1" destOrd="0" presId="urn:microsoft.com/office/officeart/2005/8/layout/hierarchy2"/>
    <dgm:cxn modelId="{574CB1C1-D89D-4A65-AFCF-7A07A33A4B19}" type="presOf" srcId="{02D47FDC-0364-4B57-92BD-E283FD3CD6E1}" destId="{2748E5CA-FE41-402A-9BD9-CA9FC7B2F59C}" srcOrd="0" destOrd="0" presId="urn:microsoft.com/office/officeart/2005/8/layout/hierarchy2"/>
    <dgm:cxn modelId="{548EF5C7-33A1-4CA6-9669-845B8A0C01BF}" type="presOf" srcId="{70644630-56CF-4D66-8AB8-05E1D083C4A6}" destId="{61FE36E2-885D-4165-A761-4C0441F92BB8}" srcOrd="0" destOrd="0" presId="urn:microsoft.com/office/officeart/2005/8/layout/hierarchy2"/>
    <dgm:cxn modelId="{482139C9-C886-4C99-816C-FFD17EB69470}" srcId="{02D47FDC-0364-4B57-92BD-E283FD3CD6E1}" destId="{C0D05CA6-A769-40A0-A781-A8475C232B5A}" srcOrd="3" destOrd="0" parTransId="{3E986829-794F-4C1A-999A-C7B92FD314ED}" sibTransId="{9614A13C-2164-4A2F-9A20-8F64ECB014FD}"/>
    <dgm:cxn modelId="{17D545D4-5B28-4EF5-9E8F-B722674BA533}" type="presOf" srcId="{21084CD4-B1D0-46F3-A67C-84731DE034EB}" destId="{7B2E9071-55A2-4426-8937-26327FE7F161}" srcOrd="0" destOrd="0" presId="urn:microsoft.com/office/officeart/2005/8/layout/hierarchy2"/>
    <dgm:cxn modelId="{B29FF0D6-5A8D-4AF1-9FDF-6129F34C280F}" type="presOf" srcId="{3E986829-794F-4C1A-999A-C7B92FD314ED}" destId="{8193BDF8-AD4E-4A89-AF08-B761F7D1B330}" srcOrd="0" destOrd="0" presId="urn:microsoft.com/office/officeart/2005/8/layout/hierarchy2"/>
    <dgm:cxn modelId="{F269A5DB-2E78-436F-8C36-3E8B9763B890}" type="presOf" srcId="{9A0834E2-FACE-4EE0-ADDE-BBE5C0914093}" destId="{10E34268-D21E-49EF-B563-9AFBFBCC0D80}" srcOrd="0" destOrd="0" presId="urn:microsoft.com/office/officeart/2005/8/layout/hierarchy2"/>
    <dgm:cxn modelId="{5F6C62DD-7352-4921-9C47-6AAC8C835C29}" srcId="{89D76269-8A57-41B9-B86B-1E1B18EE7C66}" destId="{21084CD4-B1D0-46F3-A67C-84731DE034EB}" srcOrd="0" destOrd="0" parTransId="{4CF43EFA-9E06-4A51-B465-890458CE1FF2}" sibTransId="{EF64074E-D36A-4456-B368-12F63DA94F7D}"/>
    <dgm:cxn modelId="{5D84CCEE-ABB1-41DE-84BC-298E816002FF}" srcId="{02D47FDC-0364-4B57-92BD-E283FD3CD6E1}" destId="{70644630-56CF-4D66-8AB8-05E1D083C4A6}" srcOrd="1" destOrd="0" parTransId="{0FD69F49-2085-4AB2-9B4B-F82F2E627171}" sibTransId="{4DE8045B-5773-4673-A65C-D059CE0F9AF0}"/>
    <dgm:cxn modelId="{CEF835F8-A7C2-4449-9173-EA988729FFFE}" type="presOf" srcId="{84941A24-C78F-48F4-ADB0-387B9D89E705}" destId="{2A5CEDC7-44E5-420A-9188-1FFC13985D13}" srcOrd="0" destOrd="0" presId="urn:microsoft.com/office/officeart/2005/8/layout/hierarchy2"/>
    <dgm:cxn modelId="{9BAA1546-E9B2-4887-84F5-AF8781DABE5C}" type="presParOf" srcId="{ED1A479C-F58E-445E-90C5-991632122AFA}" destId="{A476D73B-0808-487B-9813-7F5D0F9B84EB}" srcOrd="0" destOrd="0" presId="urn:microsoft.com/office/officeart/2005/8/layout/hierarchy2"/>
    <dgm:cxn modelId="{3EE4044D-D8CE-4C7E-980E-F23D6CDBB3C5}" type="presParOf" srcId="{A476D73B-0808-487B-9813-7F5D0F9B84EB}" destId="{7B2E9071-55A2-4426-8937-26327FE7F161}" srcOrd="0" destOrd="0" presId="urn:microsoft.com/office/officeart/2005/8/layout/hierarchy2"/>
    <dgm:cxn modelId="{4FCC94C0-EF78-4CE5-A9F8-5AF9A6F77DC5}" type="presParOf" srcId="{A476D73B-0808-487B-9813-7F5D0F9B84EB}" destId="{94890DF3-2EA9-4E09-80A6-53C682D12AA3}" srcOrd="1" destOrd="0" presId="urn:microsoft.com/office/officeart/2005/8/layout/hierarchy2"/>
    <dgm:cxn modelId="{F83DE1FD-8E6F-4465-9F30-B267EBE498FC}" type="presParOf" srcId="{ED1A479C-F58E-445E-90C5-991632122AFA}" destId="{4D7D1131-A20A-4656-BE13-D5C493136574}" srcOrd="1" destOrd="0" presId="urn:microsoft.com/office/officeart/2005/8/layout/hierarchy2"/>
    <dgm:cxn modelId="{40F86658-ADB0-4F8E-84F1-3259DC2A275C}" type="presParOf" srcId="{4D7D1131-A20A-4656-BE13-D5C493136574}" destId="{2748E5CA-FE41-402A-9BD9-CA9FC7B2F59C}" srcOrd="0" destOrd="0" presId="urn:microsoft.com/office/officeart/2005/8/layout/hierarchy2"/>
    <dgm:cxn modelId="{8DB0F15B-64E5-411A-95E8-79110849F733}" type="presParOf" srcId="{4D7D1131-A20A-4656-BE13-D5C493136574}" destId="{643E1D4C-95EA-4A5B-AD83-D83B2E35AB0B}" srcOrd="1" destOrd="0" presId="urn:microsoft.com/office/officeart/2005/8/layout/hierarchy2"/>
    <dgm:cxn modelId="{382E83A3-DDE4-4CA5-9C2C-24291EADBD3D}" type="presParOf" srcId="{643E1D4C-95EA-4A5B-AD83-D83B2E35AB0B}" destId="{10E34268-D21E-49EF-B563-9AFBFBCC0D80}" srcOrd="0" destOrd="0" presId="urn:microsoft.com/office/officeart/2005/8/layout/hierarchy2"/>
    <dgm:cxn modelId="{05B3069B-A882-40CA-990A-164E58781C37}" type="presParOf" srcId="{10E34268-D21E-49EF-B563-9AFBFBCC0D80}" destId="{CA1A1EB7-437F-4F97-B18F-3E1893776E61}" srcOrd="0" destOrd="0" presId="urn:microsoft.com/office/officeart/2005/8/layout/hierarchy2"/>
    <dgm:cxn modelId="{E7BDC04D-30D4-472C-925B-26A3AF0B15F7}" type="presParOf" srcId="{643E1D4C-95EA-4A5B-AD83-D83B2E35AB0B}" destId="{14585119-CBC1-4B06-B6C9-15BC9EB3C764}" srcOrd="1" destOrd="0" presId="urn:microsoft.com/office/officeart/2005/8/layout/hierarchy2"/>
    <dgm:cxn modelId="{8F10C294-56A4-4BC4-839D-C8B3554A2555}" type="presParOf" srcId="{14585119-CBC1-4B06-B6C9-15BC9EB3C764}" destId="{7A4498D5-A7A6-4A86-B677-B35D73221AF4}" srcOrd="0" destOrd="0" presId="urn:microsoft.com/office/officeart/2005/8/layout/hierarchy2"/>
    <dgm:cxn modelId="{884EC8B5-425A-41C4-A0E0-7E7832AA98D4}" type="presParOf" srcId="{14585119-CBC1-4B06-B6C9-15BC9EB3C764}" destId="{5F506E08-7AEF-4DB9-A74A-C006E9598042}" srcOrd="1" destOrd="0" presId="urn:microsoft.com/office/officeart/2005/8/layout/hierarchy2"/>
    <dgm:cxn modelId="{FB424A44-10D4-4504-8297-9F288CD8F8C9}" type="presParOf" srcId="{643E1D4C-95EA-4A5B-AD83-D83B2E35AB0B}" destId="{A16F7EFB-603F-4037-8331-3DAB6C134EA6}" srcOrd="2" destOrd="0" presId="urn:microsoft.com/office/officeart/2005/8/layout/hierarchy2"/>
    <dgm:cxn modelId="{372E99D0-B7DC-42E5-8B54-CF3893B515F2}" type="presParOf" srcId="{A16F7EFB-603F-4037-8331-3DAB6C134EA6}" destId="{4F3A0299-4B0F-4AE2-A9A5-456CF06097C0}" srcOrd="0" destOrd="0" presId="urn:microsoft.com/office/officeart/2005/8/layout/hierarchy2"/>
    <dgm:cxn modelId="{D0DEE57E-78BD-4912-A742-E84285EFAD6D}" type="presParOf" srcId="{643E1D4C-95EA-4A5B-AD83-D83B2E35AB0B}" destId="{1718BAB1-4FA1-4039-A7B3-EAD14899BA8C}" srcOrd="3" destOrd="0" presId="urn:microsoft.com/office/officeart/2005/8/layout/hierarchy2"/>
    <dgm:cxn modelId="{012824F5-85F0-42AB-8895-1FA194BBBF09}" type="presParOf" srcId="{1718BAB1-4FA1-4039-A7B3-EAD14899BA8C}" destId="{61FE36E2-885D-4165-A761-4C0441F92BB8}" srcOrd="0" destOrd="0" presId="urn:microsoft.com/office/officeart/2005/8/layout/hierarchy2"/>
    <dgm:cxn modelId="{9F83AD1A-9612-4642-97F8-EC84D36BDDC0}" type="presParOf" srcId="{1718BAB1-4FA1-4039-A7B3-EAD14899BA8C}" destId="{CDCEB75E-31DB-499B-9DA5-A5B27F1A0C3F}" srcOrd="1" destOrd="0" presId="urn:microsoft.com/office/officeart/2005/8/layout/hierarchy2"/>
    <dgm:cxn modelId="{11854B36-2DE1-475D-A806-387FD475EC3A}" type="presParOf" srcId="{643E1D4C-95EA-4A5B-AD83-D83B2E35AB0B}" destId="{37E0B8B2-7970-413A-B642-2C55E5ACF02B}" srcOrd="4" destOrd="0" presId="urn:microsoft.com/office/officeart/2005/8/layout/hierarchy2"/>
    <dgm:cxn modelId="{A0ACAB50-6DC9-4944-8A23-4334D6543AC5}" type="presParOf" srcId="{37E0B8B2-7970-413A-B642-2C55E5ACF02B}" destId="{9CB4AD87-9533-4D26-AB60-42613F164778}" srcOrd="0" destOrd="0" presId="urn:microsoft.com/office/officeart/2005/8/layout/hierarchy2"/>
    <dgm:cxn modelId="{97B6665B-3B0B-4D58-A14A-43F3658CF7FD}" type="presParOf" srcId="{643E1D4C-95EA-4A5B-AD83-D83B2E35AB0B}" destId="{F3A8E2B6-51D3-402E-802A-3F39D9365CFC}" srcOrd="5" destOrd="0" presId="urn:microsoft.com/office/officeart/2005/8/layout/hierarchy2"/>
    <dgm:cxn modelId="{7EE6B0BE-9A9B-438E-87DF-CF97E57121C9}" type="presParOf" srcId="{F3A8E2B6-51D3-402E-802A-3F39D9365CFC}" destId="{CE2DB153-F28F-4F6D-8C5B-71494FFF076F}" srcOrd="0" destOrd="0" presId="urn:microsoft.com/office/officeart/2005/8/layout/hierarchy2"/>
    <dgm:cxn modelId="{2262AC0C-4030-4704-AFE5-EA08E1B0BFB5}" type="presParOf" srcId="{F3A8E2B6-51D3-402E-802A-3F39D9365CFC}" destId="{BCB506B9-A2D5-413A-AA26-9D01E89456FB}" srcOrd="1" destOrd="0" presId="urn:microsoft.com/office/officeart/2005/8/layout/hierarchy2"/>
    <dgm:cxn modelId="{604C6E3C-5DE7-4787-B640-C2CA59EACD4E}" type="presParOf" srcId="{643E1D4C-95EA-4A5B-AD83-D83B2E35AB0B}" destId="{8193BDF8-AD4E-4A89-AF08-B761F7D1B330}" srcOrd="6" destOrd="0" presId="urn:microsoft.com/office/officeart/2005/8/layout/hierarchy2"/>
    <dgm:cxn modelId="{8E424E1E-66D5-4373-873A-2317DA0F0969}" type="presParOf" srcId="{8193BDF8-AD4E-4A89-AF08-B761F7D1B330}" destId="{0C82D67D-8047-45C1-9093-2033C99F5387}" srcOrd="0" destOrd="0" presId="urn:microsoft.com/office/officeart/2005/8/layout/hierarchy2"/>
    <dgm:cxn modelId="{C3C722E3-EE2D-4BDA-AF06-C2FB55580C5B}" type="presParOf" srcId="{643E1D4C-95EA-4A5B-AD83-D83B2E35AB0B}" destId="{06122F5F-90E3-425F-855C-0CC75693FCCD}" srcOrd="7" destOrd="0" presId="urn:microsoft.com/office/officeart/2005/8/layout/hierarchy2"/>
    <dgm:cxn modelId="{85BCBBA9-68CF-4D43-9BAC-A7F73C8211F6}" type="presParOf" srcId="{06122F5F-90E3-425F-855C-0CC75693FCCD}" destId="{53F92EF4-055E-43D6-BC2F-61D7FEDA269A}" srcOrd="0" destOrd="0" presId="urn:microsoft.com/office/officeart/2005/8/layout/hierarchy2"/>
    <dgm:cxn modelId="{90194F5F-892C-48AF-B9D9-4164AB6E142F}" type="presParOf" srcId="{06122F5F-90E3-425F-855C-0CC75693FCCD}" destId="{59A4E6E9-8FF8-49EF-957D-2CD701F242D2}" srcOrd="1" destOrd="0" presId="urn:microsoft.com/office/officeart/2005/8/layout/hierarchy2"/>
    <dgm:cxn modelId="{F232BA5D-37C9-48B0-B9D7-5F29D2658F8A}" type="presParOf" srcId="{643E1D4C-95EA-4A5B-AD83-D83B2E35AB0B}" destId="{356728B0-4A60-4FD6-A8AD-882366F94D9C}" srcOrd="8" destOrd="0" presId="urn:microsoft.com/office/officeart/2005/8/layout/hierarchy2"/>
    <dgm:cxn modelId="{AFF3408F-6A98-457C-9E51-17680669902E}" type="presParOf" srcId="{356728B0-4A60-4FD6-A8AD-882366F94D9C}" destId="{6BB691DB-C1D5-4A02-AA0A-F2E468B9082E}" srcOrd="0" destOrd="0" presId="urn:microsoft.com/office/officeart/2005/8/layout/hierarchy2"/>
    <dgm:cxn modelId="{728108E9-EDF3-4BE8-A522-678E7DDD4351}" type="presParOf" srcId="{643E1D4C-95EA-4A5B-AD83-D83B2E35AB0B}" destId="{6CFD71AF-7029-44A9-9AD6-C8D242DA34DD}" srcOrd="9" destOrd="0" presId="urn:microsoft.com/office/officeart/2005/8/layout/hierarchy2"/>
    <dgm:cxn modelId="{04848853-75DD-487A-9AF0-AFD7930B01CE}" type="presParOf" srcId="{6CFD71AF-7029-44A9-9AD6-C8D242DA34DD}" destId="{2A5CEDC7-44E5-420A-9188-1FFC13985D13}" srcOrd="0" destOrd="0" presId="urn:microsoft.com/office/officeart/2005/8/layout/hierarchy2"/>
    <dgm:cxn modelId="{7A93CE8C-EE4C-4998-86A2-B129C5E75AC3}" type="presParOf" srcId="{6CFD71AF-7029-44A9-9AD6-C8D242DA34DD}" destId="{F1628CBA-1439-4F24-8E66-925E664D00C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B6166F9-5173-49AE-A2DE-B87E0C394A18}" type="doc">
      <dgm:prSet loTypeId="urn:microsoft.com/office/officeart/2005/8/layout/process4" loCatId="process" qsTypeId="urn:microsoft.com/office/officeart/2005/8/quickstyle/simple4" qsCatId="simple" csTypeId="urn:microsoft.com/office/officeart/2005/8/colors/colorful1" csCatId="colorful" phldr="1"/>
      <dgm:spPr/>
      <dgm:t>
        <a:bodyPr/>
        <a:lstStyle/>
        <a:p>
          <a:endParaRPr lang="en-US"/>
        </a:p>
      </dgm:t>
    </dgm:pt>
    <dgm:pt modelId="{21EA58AD-938F-463B-8754-941CE3B7283B}">
      <dgm:prSet/>
      <dgm:spPr/>
      <dgm:t>
        <a:bodyPr/>
        <a:lstStyle/>
        <a:p>
          <a:r>
            <a:rPr lang="en-US" dirty="0"/>
            <a:t>Students rewrote a story from the perspective of a character other than the narrator. </a:t>
          </a:r>
        </a:p>
      </dgm:t>
    </dgm:pt>
    <dgm:pt modelId="{3A1AE42F-8A3A-4560-82E1-2D62F8E1EEE9}" type="parTrans" cxnId="{E3A8BDB0-6807-4A45-96DE-CAABB63090E7}">
      <dgm:prSet/>
      <dgm:spPr/>
      <dgm:t>
        <a:bodyPr/>
        <a:lstStyle/>
        <a:p>
          <a:endParaRPr lang="en-US"/>
        </a:p>
      </dgm:t>
    </dgm:pt>
    <dgm:pt modelId="{7BAB6490-410B-4C2F-A2F5-1201B0D5D132}" type="sibTrans" cxnId="{E3A8BDB0-6807-4A45-96DE-CAABB63090E7}">
      <dgm:prSet/>
      <dgm:spPr/>
      <dgm:t>
        <a:bodyPr/>
        <a:lstStyle/>
        <a:p>
          <a:endParaRPr lang="en-US"/>
        </a:p>
      </dgm:t>
    </dgm:pt>
    <dgm:pt modelId="{73D6CD06-CE85-49A6-AFDF-0D87FD3C652E}">
      <dgm:prSet/>
      <dgm:spPr/>
      <dgm:t>
        <a:bodyPr/>
        <a:lstStyle/>
        <a:p>
          <a:r>
            <a:rPr lang="en-US" dirty="0"/>
            <a:t>Students learned about pedestrian safety by studying a map showing bus stops and pedestrian crossings.</a:t>
          </a:r>
        </a:p>
      </dgm:t>
    </dgm:pt>
    <dgm:pt modelId="{700939F1-3834-4AE2-A73E-CA6EA3920716}" type="parTrans" cxnId="{8FAD9530-2DD7-4055-8A24-19E84277D4E5}">
      <dgm:prSet/>
      <dgm:spPr/>
      <dgm:t>
        <a:bodyPr/>
        <a:lstStyle/>
        <a:p>
          <a:endParaRPr lang="en-US"/>
        </a:p>
      </dgm:t>
    </dgm:pt>
    <dgm:pt modelId="{7E193E44-2CE8-49DB-BE63-11CB35CD7857}" type="sibTrans" cxnId="{8FAD9530-2DD7-4055-8A24-19E84277D4E5}">
      <dgm:prSet/>
      <dgm:spPr/>
      <dgm:t>
        <a:bodyPr/>
        <a:lstStyle/>
        <a:p>
          <a:endParaRPr lang="en-US"/>
        </a:p>
      </dgm:t>
    </dgm:pt>
    <dgm:pt modelId="{3BD58EBD-79FC-46CC-82F1-4D3B944C2087}" type="pres">
      <dgm:prSet presAssocID="{EB6166F9-5173-49AE-A2DE-B87E0C394A18}" presName="Name0" presStyleCnt="0">
        <dgm:presLayoutVars>
          <dgm:dir/>
          <dgm:animLvl val="lvl"/>
          <dgm:resizeHandles val="exact"/>
        </dgm:presLayoutVars>
      </dgm:prSet>
      <dgm:spPr/>
    </dgm:pt>
    <dgm:pt modelId="{6B6BE964-6C11-45ED-A844-4490766D4DA5}" type="pres">
      <dgm:prSet presAssocID="{73D6CD06-CE85-49A6-AFDF-0D87FD3C652E}" presName="boxAndChildren" presStyleCnt="0"/>
      <dgm:spPr/>
    </dgm:pt>
    <dgm:pt modelId="{A85C2839-40C7-497D-8786-9A54E80AEC4C}" type="pres">
      <dgm:prSet presAssocID="{73D6CD06-CE85-49A6-AFDF-0D87FD3C652E}" presName="parentTextBox" presStyleLbl="node1" presStyleIdx="0" presStyleCnt="2"/>
      <dgm:spPr/>
    </dgm:pt>
    <dgm:pt modelId="{2A436FED-4D4F-4EF4-9AD9-93FF05AE12CD}" type="pres">
      <dgm:prSet presAssocID="{7BAB6490-410B-4C2F-A2F5-1201B0D5D132}" presName="sp" presStyleCnt="0"/>
      <dgm:spPr/>
    </dgm:pt>
    <dgm:pt modelId="{F3BF0C44-138B-40AD-B7CE-03B1E4C93A71}" type="pres">
      <dgm:prSet presAssocID="{21EA58AD-938F-463B-8754-941CE3B7283B}" presName="arrowAndChildren" presStyleCnt="0"/>
      <dgm:spPr/>
    </dgm:pt>
    <dgm:pt modelId="{F12CA89B-93FB-438D-BC7B-CB0E8F4294B8}" type="pres">
      <dgm:prSet presAssocID="{21EA58AD-938F-463B-8754-941CE3B7283B}" presName="parentTextArrow" presStyleLbl="node1" presStyleIdx="1" presStyleCnt="2"/>
      <dgm:spPr/>
    </dgm:pt>
  </dgm:ptLst>
  <dgm:cxnLst>
    <dgm:cxn modelId="{8FAD9530-2DD7-4055-8A24-19E84277D4E5}" srcId="{EB6166F9-5173-49AE-A2DE-B87E0C394A18}" destId="{73D6CD06-CE85-49A6-AFDF-0D87FD3C652E}" srcOrd="1" destOrd="0" parTransId="{700939F1-3834-4AE2-A73E-CA6EA3920716}" sibTransId="{7E193E44-2CE8-49DB-BE63-11CB35CD7857}"/>
    <dgm:cxn modelId="{E3DDF060-D12A-46AD-9E9B-2393183A2F70}" type="presOf" srcId="{21EA58AD-938F-463B-8754-941CE3B7283B}" destId="{F12CA89B-93FB-438D-BC7B-CB0E8F4294B8}" srcOrd="0" destOrd="0" presId="urn:microsoft.com/office/officeart/2005/8/layout/process4"/>
    <dgm:cxn modelId="{DDC6B2AF-4803-4A26-8744-F4AFF10B6182}" type="presOf" srcId="{73D6CD06-CE85-49A6-AFDF-0D87FD3C652E}" destId="{A85C2839-40C7-497D-8786-9A54E80AEC4C}" srcOrd="0" destOrd="0" presId="urn:microsoft.com/office/officeart/2005/8/layout/process4"/>
    <dgm:cxn modelId="{E3A8BDB0-6807-4A45-96DE-CAABB63090E7}" srcId="{EB6166F9-5173-49AE-A2DE-B87E0C394A18}" destId="{21EA58AD-938F-463B-8754-941CE3B7283B}" srcOrd="0" destOrd="0" parTransId="{3A1AE42F-8A3A-4560-82E1-2D62F8E1EEE9}" sibTransId="{7BAB6490-410B-4C2F-A2F5-1201B0D5D132}"/>
    <dgm:cxn modelId="{1FE9B0E7-5E5F-4FE3-907D-C61AC07F1681}" type="presOf" srcId="{EB6166F9-5173-49AE-A2DE-B87E0C394A18}" destId="{3BD58EBD-79FC-46CC-82F1-4D3B944C2087}" srcOrd="0" destOrd="0" presId="urn:microsoft.com/office/officeart/2005/8/layout/process4"/>
    <dgm:cxn modelId="{7D3B2B09-FDF4-4259-BB5E-EC8FC91C88F1}" type="presParOf" srcId="{3BD58EBD-79FC-46CC-82F1-4D3B944C2087}" destId="{6B6BE964-6C11-45ED-A844-4490766D4DA5}" srcOrd="0" destOrd="0" presId="urn:microsoft.com/office/officeart/2005/8/layout/process4"/>
    <dgm:cxn modelId="{3D7F5970-9C94-41F2-8C8B-6666B16E1F33}" type="presParOf" srcId="{6B6BE964-6C11-45ED-A844-4490766D4DA5}" destId="{A85C2839-40C7-497D-8786-9A54E80AEC4C}" srcOrd="0" destOrd="0" presId="urn:microsoft.com/office/officeart/2005/8/layout/process4"/>
    <dgm:cxn modelId="{15CB8F62-9353-4C29-A3EF-E121EBFAB70C}" type="presParOf" srcId="{3BD58EBD-79FC-46CC-82F1-4D3B944C2087}" destId="{2A436FED-4D4F-4EF4-9AD9-93FF05AE12CD}" srcOrd="1" destOrd="0" presId="urn:microsoft.com/office/officeart/2005/8/layout/process4"/>
    <dgm:cxn modelId="{F2A9D412-3AF5-4D4A-B7E0-33342535531B}" type="presParOf" srcId="{3BD58EBD-79FC-46CC-82F1-4D3B944C2087}" destId="{F3BF0C44-138B-40AD-B7CE-03B1E4C93A71}" srcOrd="2" destOrd="0" presId="urn:microsoft.com/office/officeart/2005/8/layout/process4"/>
    <dgm:cxn modelId="{6C6CE314-FB6F-429C-8233-0B325915F6A4}" type="presParOf" srcId="{F3BF0C44-138B-40AD-B7CE-03B1E4C93A71}" destId="{F12CA89B-93FB-438D-BC7B-CB0E8F4294B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5450C-E28B-4E4C-B3D7-E2AD6947E6CA}">
      <dsp:nvSpPr>
        <dsp:cNvPr id="0" name=""/>
        <dsp:cNvSpPr/>
      </dsp:nvSpPr>
      <dsp:spPr>
        <a:xfrm>
          <a:off x="0" y="2640133"/>
          <a:ext cx="11235837" cy="1732213"/>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just" defTabSz="1066800">
            <a:lnSpc>
              <a:spcPct val="90000"/>
            </a:lnSpc>
            <a:spcBef>
              <a:spcPct val="0"/>
            </a:spcBef>
            <a:spcAft>
              <a:spcPct val="35000"/>
            </a:spcAft>
            <a:buNone/>
          </a:pPr>
          <a:r>
            <a:rPr lang="en-IE" sz="2400" kern="1200" dirty="0"/>
            <a:t>The final presentation IS considered interdependent if the students’ contributions must work together to tell a story or communicate an overarching idea; in this case, students’ individual pages must be designed as parts of a coherent whole.</a:t>
          </a:r>
          <a:endParaRPr lang="en-US" sz="2400" kern="1200" dirty="0"/>
        </a:p>
      </dsp:txBody>
      <dsp:txXfrm>
        <a:off x="0" y="2640133"/>
        <a:ext cx="11235837" cy="1732213"/>
      </dsp:txXfrm>
    </dsp:sp>
    <dsp:sp modelId="{87C8EEAE-9CB3-4CE9-A316-4EDBA186F2AB}">
      <dsp:nvSpPr>
        <dsp:cNvPr id="0" name=""/>
        <dsp:cNvSpPr/>
      </dsp:nvSpPr>
      <dsp:spPr>
        <a:xfrm rot="10800000">
          <a:off x="0" y="1972"/>
          <a:ext cx="11235837" cy="2664144"/>
        </a:xfrm>
        <a:prstGeom prst="upArrowCallou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just" defTabSz="1066800">
            <a:lnSpc>
              <a:spcPct val="90000"/>
            </a:lnSpc>
            <a:spcBef>
              <a:spcPct val="0"/>
            </a:spcBef>
            <a:spcAft>
              <a:spcPct val="35000"/>
            </a:spcAft>
            <a:buNone/>
          </a:pPr>
          <a:r>
            <a:rPr lang="en-IE" sz="2400" kern="1200"/>
            <a:t>It is important that the work is structured in a way that requires students to plan together and take the work of all team members into account so that their product or outcome is complete and fits together. For example, if each student is responsible for a page of a presentation, and in the final presentation the pages are simply assembled together, this is NOT considered interdependent. </a:t>
          </a:r>
          <a:endParaRPr lang="en-US" sz="2400" kern="1200"/>
        </a:p>
      </dsp:txBody>
      <dsp:txXfrm rot="10800000">
        <a:off x="0" y="1972"/>
        <a:ext cx="11235837" cy="17310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C2839-40C7-497D-8786-9A54E80AEC4C}">
      <dsp:nvSpPr>
        <dsp:cNvPr id="0" name=""/>
        <dsp:cNvSpPr/>
      </dsp:nvSpPr>
      <dsp:spPr>
        <a:xfrm>
          <a:off x="0" y="2842210"/>
          <a:ext cx="7012370" cy="186479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Students learned about pedestrian safety by studying a map showing bus stops and pedestrian crossings. No, Students were not addressing a defined challenge.</a:t>
          </a:r>
        </a:p>
      </dsp:txBody>
      <dsp:txXfrm>
        <a:off x="0" y="2842210"/>
        <a:ext cx="7012370" cy="1864797"/>
      </dsp:txXfrm>
    </dsp:sp>
    <dsp:sp modelId="{F12CA89B-93FB-438D-BC7B-CB0E8F4294B8}">
      <dsp:nvSpPr>
        <dsp:cNvPr id="0" name=""/>
        <dsp:cNvSpPr/>
      </dsp:nvSpPr>
      <dsp:spPr>
        <a:xfrm rot="10800000">
          <a:off x="0" y="2123"/>
          <a:ext cx="7012370" cy="2868058"/>
        </a:xfrm>
        <a:prstGeom prst="upArrowCallou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Students rewrote a story from the perspective of a character other than the narrator. Yes, Students used the original story but were not instructed how to complete this task.</a:t>
          </a:r>
        </a:p>
      </dsp:txBody>
      <dsp:txXfrm rot="10800000">
        <a:off x="0" y="2123"/>
        <a:ext cx="7012370" cy="18635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AC657-5F23-4339-ACD0-69A58ACAE325}">
      <dsp:nvSpPr>
        <dsp:cNvPr id="0" name=""/>
        <dsp:cNvSpPr/>
      </dsp:nvSpPr>
      <dsp:spPr>
        <a:xfrm>
          <a:off x="6409" y="1109852"/>
          <a:ext cx="1458532" cy="145853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06CFFB-1084-4F90-A2E1-E65ADBC7A3AB}">
      <dsp:nvSpPr>
        <dsp:cNvPr id="0" name=""/>
        <dsp:cNvSpPr/>
      </dsp:nvSpPr>
      <dsp:spPr>
        <a:xfrm>
          <a:off x="312701" y="1416144"/>
          <a:ext cx="845948" cy="8459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A768718-569A-4927-9922-0EE2399CB499}">
      <dsp:nvSpPr>
        <dsp:cNvPr id="0" name=""/>
        <dsp:cNvSpPr/>
      </dsp:nvSpPr>
      <dsp:spPr>
        <a:xfrm>
          <a:off x="1777484" y="1109852"/>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IE" sz="1100" b="1" kern="1200"/>
            <a:t>Innovation</a:t>
          </a:r>
          <a:r>
            <a:rPr lang="en-IE" sz="1100" kern="1200"/>
            <a:t> requires </a:t>
          </a:r>
          <a:r>
            <a:rPr lang="en-IE" sz="1100" b="1" kern="1200"/>
            <a:t>putting students’ ideas or solutions into practice in the real world</a:t>
          </a:r>
          <a:r>
            <a:rPr lang="en-IE" sz="1100" kern="1200"/>
            <a:t>. For example, it is innovation if students design and build a community garden on the grounds of their school; just designing the garden is NOT innovation.</a:t>
          </a:r>
          <a:endParaRPr lang="en-US" sz="1100" kern="1200"/>
        </a:p>
      </dsp:txBody>
      <dsp:txXfrm>
        <a:off x="1777484" y="1109852"/>
        <a:ext cx="3437969" cy="1458532"/>
      </dsp:txXfrm>
    </dsp:sp>
    <dsp:sp modelId="{A7BEBA96-F740-46C0-B259-6010BC53F198}">
      <dsp:nvSpPr>
        <dsp:cNvPr id="0" name=""/>
        <dsp:cNvSpPr/>
      </dsp:nvSpPr>
      <dsp:spPr>
        <a:xfrm>
          <a:off x="5814495" y="1109852"/>
          <a:ext cx="1458532" cy="145853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A34D21-65C4-4C25-A36D-BFCCB0F027AE}">
      <dsp:nvSpPr>
        <dsp:cNvPr id="0" name=""/>
        <dsp:cNvSpPr/>
      </dsp:nvSpPr>
      <dsp:spPr>
        <a:xfrm>
          <a:off x="6120786" y="1416144"/>
          <a:ext cx="845948" cy="8459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2465718-D186-4632-B2D4-D36E46A94E60}">
      <dsp:nvSpPr>
        <dsp:cNvPr id="0" name=""/>
        <dsp:cNvSpPr/>
      </dsp:nvSpPr>
      <dsp:spPr>
        <a:xfrm>
          <a:off x="7585570" y="1109852"/>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IE" sz="1100" kern="1200"/>
            <a:t>In cases where students do not have the authority to implement their own ideas, it is innovation ONLY if students convey their ideas to people outside the classroom context who can implement them. For example, it is innovation if students present their ideas for building a community garden in a public park in their town to a local environmental group or to local officials, but NOT if students design a community garden for that public park and only share their plans with their teacher and classmates.</a:t>
          </a:r>
          <a:endParaRPr lang="en-US" sz="1100" kern="1200"/>
        </a:p>
      </dsp:txBody>
      <dsp:txXfrm>
        <a:off x="7585570" y="1109852"/>
        <a:ext cx="3437969" cy="14585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3016A-9297-464F-8166-4E30BBFE29CC}">
      <dsp:nvSpPr>
        <dsp:cNvPr id="0" name=""/>
        <dsp:cNvSpPr/>
      </dsp:nvSpPr>
      <dsp:spPr>
        <a:xfrm>
          <a:off x="0" y="61005"/>
          <a:ext cx="7012370" cy="2260440"/>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E" sz="2300" kern="1200"/>
            <a:t>Innovation also </a:t>
          </a:r>
          <a:r>
            <a:rPr lang="en-IE" sz="2300" b="1" kern="1200"/>
            <a:t>benefits people other than the student</a:t>
          </a:r>
          <a:r>
            <a:rPr lang="en-IE" sz="2300" kern="1200"/>
            <a:t>; it has value beyond meeting the requirements of a classroom exercise. The town s' people who tend the new garden in the public park and the teenagers who attend the rewritten Shakespeare play benefit from students’ efforts, for example.</a:t>
          </a:r>
          <a:endParaRPr lang="en-US" sz="2300" kern="1200"/>
        </a:p>
      </dsp:txBody>
      <dsp:txXfrm>
        <a:off x="110346" y="171351"/>
        <a:ext cx="6791678" cy="2039748"/>
      </dsp:txXfrm>
    </dsp:sp>
    <dsp:sp modelId="{2A7C2CC2-9555-425C-B8CA-9BC95A62FB7F}">
      <dsp:nvSpPr>
        <dsp:cNvPr id="0" name=""/>
        <dsp:cNvSpPr/>
      </dsp:nvSpPr>
      <dsp:spPr>
        <a:xfrm>
          <a:off x="0" y="2387685"/>
          <a:ext cx="7012370" cy="2260440"/>
        </a:xfrm>
        <a:prstGeom prst="roundRect">
          <a:avLst/>
        </a:prstGeom>
        <a:gradFill rotWithShape="0">
          <a:gsLst>
            <a:gs pos="0">
              <a:schemeClr val="accent2">
                <a:hueOff val="1191735"/>
                <a:satOff val="6913"/>
                <a:lumOff val="6864"/>
                <a:alphaOff val="0"/>
                <a:tint val="98000"/>
                <a:lumMod val="110000"/>
              </a:schemeClr>
            </a:gs>
            <a:gs pos="84000">
              <a:schemeClr val="accent2">
                <a:hueOff val="1191735"/>
                <a:satOff val="6913"/>
                <a:lumOff val="6864"/>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E" sz="2300" kern="1200"/>
            <a:t>It also counts as innovation if students create a project for a science fair or submit an original poem to a regional poetry contest, for example, because the fair and contest are not educator-controlled and have real audiences who are interested in and may benefit from the students’ work.</a:t>
          </a:r>
          <a:endParaRPr lang="en-US" sz="2300" kern="1200"/>
        </a:p>
      </dsp:txBody>
      <dsp:txXfrm>
        <a:off x="110346" y="2498031"/>
        <a:ext cx="6791678" cy="20397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9AE55-063C-42DD-8DFF-9D0406F407C8}">
      <dsp:nvSpPr>
        <dsp:cNvPr id="0" name=""/>
        <dsp:cNvSpPr/>
      </dsp:nvSpPr>
      <dsp:spPr>
        <a:xfrm>
          <a:off x="0" y="2768804"/>
          <a:ext cx="11029950" cy="908783"/>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E" sz="1600" kern="1200" dirty="0"/>
            <a:t>It is considered ICT use if the students </a:t>
          </a:r>
          <a:r>
            <a:rPr lang="en-IE" sz="1600" b="1" kern="1200" dirty="0"/>
            <a:t>are required</a:t>
          </a:r>
          <a:r>
            <a:rPr lang="en-IE" sz="1600" kern="1200" dirty="0"/>
            <a:t> to use ICT or </a:t>
          </a:r>
          <a:r>
            <a:rPr lang="en-IE" sz="1600" b="1" kern="1200" dirty="0"/>
            <a:t>can use ICT</a:t>
          </a:r>
          <a:r>
            <a:rPr lang="en-IE" sz="1600" kern="1200" dirty="0"/>
            <a:t> to complete an activity.</a:t>
          </a:r>
          <a:endParaRPr lang="en-US" sz="1600" kern="1200" dirty="0"/>
        </a:p>
      </dsp:txBody>
      <dsp:txXfrm>
        <a:off x="0" y="2768804"/>
        <a:ext cx="11029950" cy="908783"/>
      </dsp:txXfrm>
    </dsp:sp>
    <dsp:sp modelId="{A683BF78-FFA2-4996-94D9-892768964D38}">
      <dsp:nvSpPr>
        <dsp:cNvPr id="0" name=""/>
        <dsp:cNvSpPr/>
      </dsp:nvSpPr>
      <dsp:spPr>
        <a:xfrm rot="10800000">
          <a:off x="0" y="1384727"/>
          <a:ext cx="11029950" cy="1397708"/>
        </a:xfrm>
        <a:prstGeom prst="upArrowCallout">
          <a:avLst/>
        </a:prstGeom>
        <a:solidFill>
          <a:schemeClr val="accent2">
            <a:hueOff val="595867"/>
            <a:satOff val="3457"/>
            <a:lumOff val="343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E" sz="1600" kern="1200" dirty="0"/>
            <a:t>Some educators’ use of ICT can enhance their teaching significantly: for example, educators can show simulations that make difficult content easier for students to visualise. However, this rubric focuses only on how the learning activity requires students to use ICT in their learning. </a:t>
          </a:r>
          <a:endParaRPr lang="en-US" sz="1600" kern="1200" dirty="0"/>
        </a:p>
      </dsp:txBody>
      <dsp:txXfrm rot="10800000">
        <a:off x="0" y="1384727"/>
        <a:ext cx="11029950" cy="908189"/>
      </dsp:txXfrm>
    </dsp:sp>
    <dsp:sp modelId="{04EBCE93-468F-4299-8745-2883F621CB69}">
      <dsp:nvSpPr>
        <dsp:cNvPr id="0" name=""/>
        <dsp:cNvSpPr/>
      </dsp:nvSpPr>
      <dsp:spPr>
        <a:xfrm rot="10800000">
          <a:off x="0" y="650"/>
          <a:ext cx="11029950" cy="1397708"/>
        </a:xfrm>
        <a:prstGeom prst="upArrowCallout">
          <a:avLst/>
        </a:prstGeom>
        <a:solidFill>
          <a:schemeClr val="accent2">
            <a:hueOff val="1191735"/>
            <a:satOff val="6913"/>
            <a:lumOff val="68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E" sz="1600" kern="1200"/>
            <a:t>Student use of ICT happens when students use ICT directly to complete all or part of the learning activity. The educator’s use of ICT to present materials to students does not count as student use of ICT: it is important that students have control over the ICT use themselves. </a:t>
          </a:r>
          <a:endParaRPr lang="en-US" sz="1600" kern="1200"/>
        </a:p>
      </dsp:txBody>
      <dsp:txXfrm rot="10800000">
        <a:off x="0" y="650"/>
        <a:ext cx="11029950" cy="9081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C4F33-0839-4DA9-A19C-D1F71713A35D}">
      <dsp:nvSpPr>
        <dsp:cNvPr id="0" name=""/>
        <dsp:cNvSpPr/>
      </dsp:nvSpPr>
      <dsp:spPr>
        <a:xfrm>
          <a:off x="0" y="0"/>
          <a:ext cx="9712525" cy="1977112"/>
        </a:xfrm>
        <a:prstGeom prst="roundRect">
          <a:avLst>
            <a:gd name="adj" fmla="val 10000"/>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To be able to navigate this volume of information, we need to prepare our students to have more than just the skill of </a:t>
          </a:r>
          <a:r>
            <a:rPr lang="en-US" sz="2500" kern="1200"/>
            <a:t>retaining information </a:t>
          </a:r>
          <a:r>
            <a:rPr lang="en-US" sz="2500" kern="1200" dirty="0"/>
            <a:t>that others have developed.  There is a need for schools to design learning opportunities to move beyond repetition. </a:t>
          </a:r>
        </a:p>
      </dsp:txBody>
      <dsp:txXfrm>
        <a:off x="57908" y="57908"/>
        <a:ext cx="7669024" cy="1861296"/>
      </dsp:txXfrm>
    </dsp:sp>
    <dsp:sp modelId="{92E10001-9537-451D-91E4-B69B827A4115}">
      <dsp:nvSpPr>
        <dsp:cNvPr id="0" name=""/>
        <dsp:cNvSpPr/>
      </dsp:nvSpPr>
      <dsp:spPr>
        <a:xfrm>
          <a:off x="1713975" y="2416471"/>
          <a:ext cx="9712525" cy="1977112"/>
        </a:xfrm>
        <a:prstGeom prst="roundRect">
          <a:avLst>
            <a:gd name="adj" fmla="val 10000"/>
          </a:avLst>
        </a:prstGeom>
        <a:solidFill>
          <a:schemeClr val="accent5">
            <a:hueOff val="1318709"/>
            <a:satOff val="-9404"/>
            <a:lumOff val="-1705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We often ask students to answer questions such as What? Who? How? and How Much?, when in reality we need to move beyond these questions that typically have one right answer.  </a:t>
          </a:r>
        </a:p>
      </dsp:txBody>
      <dsp:txXfrm>
        <a:off x="1771883" y="2474379"/>
        <a:ext cx="6597611" cy="1861296"/>
      </dsp:txXfrm>
    </dsp:sp>
    <dsp:sp modelId="{4CB070A0-B9FD-4022-A6A4-A7FF9B86DB36}">
      <dsp:nvSpPr>
        <dsp:cNvPr id="0" name=""/>
        <dsp:cNvSpPr/>
      </dsp:nvSpPr>
      <dsp:spPr>
        <a:xfrm>
          <a:off x="8427402" y="1554230"/>
          <a:ext cx="1285123" cy="1285123"/>
        </a:xfrm>
        <a:prstGeom prst="downArrow">
          <a:avLst>
            <a:gd name="adj1" fmla="val 55000"/>
            <a:gd name="adj2" fmla="val 45000"/>
          </a:avLst>
        </a:prstGeom>
        <a:solidFill>
          <a:schemeClr val="accent5">
            <a:tint val="40000"/>
            <a:alpha val="90000"/>
            <a:hueOff val="0"/>
            <a:satOff val="0"/>
            <a:lumOff val="0"/>
            <a:alphaOff val="0"/>
          </a:schemeClr>
        </a:solidFill>
        <a:ln w="2222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716555" y="1554230"/>
        <a:ext cx="706817" cy="967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F6226-E78C-458D-BA02-2EA111E0AD2B}">
      <dsp:nvSpPr>
        <dsp:cNvPr id="0" name=""/>
        <dsp:cNvSpPr/>
      </dsp:nvSpPr>
      <dsp:spPr>
        <a:xfrm>
          <a:off x="9257" y="38338"/>
          <a:ext cx="2767071" cy="3294544"/>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So we need to move beyond asking students questions that they already know the answer to or that they can search for online instantly.  With the advent of internet search engines there is less of a need for them to know lots of facts; instead we should require them to use information to construct their own understandings and engage in purposeful meaning-making.  </a:t>
          </a:r>
        </a:p>
      </dsp:txBody>
      <dsp:txXfrm>
        <a:off x="90302" y="119383"/>
        <a:ext cx="2604981" cy="3132454"/>
      </dsp:txXfrm>
    </dsp:sp>
    <dsp:sp modelId="{87B6FCA0-BAA6-4AB1-B948-7DE4A82433E9}">
      <dsp:nvSpPr>
        <dsp:cNvPr id="0" name=""/>
        <dsp:cNvSpPr/>
      </dsp:nvSpPr>
      <dsp:spPr>
        <a:xfrm>
          <a:off x="3053036" y="1342494"/>
          <a:ext cx="586619" cy="686233"/>
        </a:xfrm>
        <a:prstGeom prst="rightArrow">
          <a:avLst>
            <a:gd name="adj1" fmla="val 60000"/>
            <a:gd name="adj2" fmla="val 50000"/>
          </a:avLst>
        </a:prstGeom>
        <a:gradFill rotWithShape="0">
          <a:gsLst>
            <a:gs pos="0">
              <a:schemeClr val="accent6">
                <a:tint val="60000"/>
                <a:hueOff val="0"/>
                <a:satOff val="0"/>
                <a:lumOff val="0"/>
                <a:alphaOff val="0"/>
                <a:tint val="98000"/>
                <a:lumMod val="110000"/>
              </a:schemeClr>
            </a:gs>
            <a:gs pos="84000">
              <a:schemeClr val="accent6">
                <a:tint val="60000"/>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053036" y="1479741"/>
        <a:ext cx="410633" cy="411739"/>
      </dsp:txXfrm>
    </dsp:sp>
    <dsp:sp modelId="{71866042-EBAE-4785-8031-FB49F4A0F75D}">
      <dsp:nvSpPr>
        <dsp:cNvPr id="0" name=""/>
        <dsp:cNvSpPr/>
      </dsp:nvSpPr>
      <dsp:spPr>
        <a:xfrm>
          <a:off x="3883157" y="38338"/>
          <a:ext cx="2767071" cy="3294544"/>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We want them to construct knowledge by engaging in deep learning where they have to interpret, analyse, synthesise and evaluate information in order to construct understanding.  We want them to use their existing knowledge and move beyond mere recall in order to generate ideas or knowledge that is new to them.  </a:t>
          </a:r>
        </a:p>
      </dsp:txBody>
      <dsp:txXfrm>
        <a:off x="3964202" y="119383"/>
        <a:ext cx="2604981" cy="3132454"/>
      </dsp:txXfrm>
    </dsp:sp>
    <dsp:sp modelId="{8B07A1BF-DDD4-41EB-B653-DE9A9A33A35A}">
      <dsp:nvSpPr>
        <dsp:cNvPr id="0" name=""/>
        <dsp:cNvSpPr/>
      </dsp:nvSpPr>
      <dsp:spPr>
        <a:xfrm>
          <a:off x="6926936" y="1342494"/>
          <a:ext cx="586619" cy="686233"/>
        </a:xfrm>
        <a:prstGeom prst="rightArrow">
          <a:avLst>
            <a:gd name="adj1" fmla="val 60000"/>
            <a:gd name="adj2" fmla="val 50000"/>
          </a:avLst>
        </a:prstGeom>
        <a:gradFill rotWithShape="0">
          <a:gsLst>
            <a:gs pos="0">
              <a:schemeClr val="accent6">
                <a:tint val="60000"/>
                <a:hueOff val="0"/>
                <a:satOff val="0"/>
                <a:lumOff val="0"/>
                <a:alphaOff val="0"/>
                <a:tint val="98000"/>
                <a:lumMod val="110000"/>
              </a:schemeClr>
            </a:gs>
            <a:gs pos="84000">
              <a:schemeClr val="accent6">
                <a:tint val="60000"/>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926936" y="1479741"/>
        <a:ext cx="410633" cy="411739"/>
      </dsp:txXfrm>
    </dsp:sp>
    <dsp:sp modelId="{4FF712A9-62F8-4D0C-817B-355DB0902386}">
      <dsp:nvSpPr>
        <dsp:cNvPr id="0" name=""/>
        <dsp:cNvSpPr/>
      </dsp:nvSpPr>
      <dsp:spPr>
        <a:xfrm>
          <a:off x="7757057" y="38338"/>
          <a:ext cx="2767071" cy="3294544"/>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Then, once students grasp concepts and ideas in order to deepen their understandings, they need to apply their learning in a new context.  </a:t>
          </a:r>
        </a:p>
      </dsp:txBody>
      <dsp:txXfrm>
        <a:off x="7838102" y="119383"/>
        <a:ext cx="2604981" cy="31324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39D6B-571C-4894-83B8-49D0E98D0109}">
      <dsp:nvSpPr>
        <dsp:cNvPr id="0" name=""/>
        <dsp:cNvSpPr/>
      </dsp:nvSpPr>
      <dsp:spPr>
        <a:xfrm>
          <a:off x="1346"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9152CB-1CFF-4200-88B5-2FB77B1A40A4}">
      <dsp:nvSpPr>
        <dsp:cNvPr id="0" name=""/>
        <dsp:cNvSpPr/>
      </dsp:nvSpPr>
      <dsp:spPr>
        <a:xfrm>
          <a:off x="526453"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E" sz="2400" b="1" kern="1200"/>
            <a:t>Knowledge construction </a:t>
          </a:r>
          <a:r>
            <a:rPr lang="en-IE" sz="2400" kern="1200"/>
            <a:t>happens when students do more than reproduce what they have learned; they go beyond knowledge reproduction to generate ideas and understandings that are new to them. </a:t>
          </a:r>
          <a:endParaRPr lang="en-US" sz="2400" kern="1200"/>
        </a:p>
      </dsp:txBody>
      <dsp:txXfrm>
        <a:off x="614349" y="675946"/>
        <a:ext cx="4550175" cy="2825197"/>
      </dsp:txXfrm>
    </dsp:sp>
    <dsp:sp modelId="{ED90C286-AE10-4B9D-9A98-CDDC32B6815E}">
      <dsp:nvSpPr>
        <dsp:cNvPr id="0" name=""/>
        <dsp:cNvSpPr/>
      </dsp:nvSpPr>
      <dsp:spPr>
        <a:xfrm>
          <a:off x="5777528"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5B8464-E0BF-4A49-9EF4-027AF7EAD865}">
      <dsp:nvSpPr>
        <dsp:cNvPr id="0" name=""/>
        <dsp:cNvSpPr/>
      </dsp:nvSpPr>
      <dsp:spPr>
        <a:xfrm>
          <a:off x="6302636"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E" sz="2400" kern="1200"/>
            <a:t>The skills of knowledge construction are often considered “critical thinking.” Activities that require knowledge construction ask students to </a:t>
          </a:r>
          <a:r>
            <a:rPr lang="en-IE" sz="2400" b="1" kern="1200"/>
            <a:t>interpret</a:t>
          </a:r>
          <a:r>
            <a:rPr lang="en-IE" sz="2400" kern="1200"/>
            <a:t>, </a:t>
          </a:r>
          <a:r>
            <a:rPr lang="en-IE" sz="2400" b="1" kern="1200"/>
            <a:t>analyse</a:t>
          </a:r>
          <a:r>
            <a:rPr lang="en-IE" sz="2400" kern="1200"/>
            <a:t>, </a:t>
          </a:r>
          <a:r>
            <a:rPr lang="en-IE" sz="2400" b="1" kern="1200"/>
            <a:t>synthesise</a:t>
          </a:r>
          <a:r>
            <a:rPr lang="en-IE" sz="2400" kern="1200"/>
            <a:t>, or </a:t>
          </a:r>
          <a:r>
            <a:rPr lang="en-IE" sz="2400" b="1" kern="1200"/>
            <a:t>evaluate</a:t>
          </a:r>
          <a:r>
            <a:rPr lang="en-IE" sz="2400" kern="1200"/>
            <a:t> information or ideas.</a:t>
          </a:r>
          <a:endParaRPr lang="en-US" sz="2400" kern="1200"/>
        </a:p>
      </dsp:txBody>
      <dsp:txXfrm>
        <a:off x="6390532" y="675946"/>
        <a:ext cx="4550175" cy="28251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FD542-6225-4889-B257-C034FDB1D554}">
      <dsp:nvSpPr>
        <dsp:cNvPr id="0" name=""/>
        <dsp:cNvSpPr/>
      </dsp:nvSpPr>
      <dsp:spPr>
        <a:xfrm>
          <a:off x="9694" y="680112"/>
          <a:ext cx="5795032" cy="2318012"/>
        </a:xfrm>
        <a:prstGeom prst="chevron">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rtl="0">
            <a:lnSpc>
              <a:spcPct val="90000"/>
            </a:lnSpc>
            <a:spcBef>
              <a:spcPct val="0"/>
            </a:spcBef>
            <a:spcAft>
              <a:spcPct val="35000"/>
            </a:spcAft>
            <a:buNone/>
          </a:pPr>
          <a:r>
            <a:rPr lang="en-IE" sz="2100" b="1" kern="1200" dirty="0"/>
            <a:t>Interpretation</a:t>
          </a:r>
          <a:r>
            <a:rPr lang="en-IE" sz="2100" b="1" kern="1200" dirty="0">
              <a:latin typeface="Gill Sans MT"/>
            </a:rPr>
            <a:t>:</a:t>
          </a:r>
          <a:r>
            <a:rPr lang="en-IE" sz="2100" kern="1200" dirty="0">
              <a:latin typeface="Gill Sans MT"/>
            </a:rPr>
            <a:t> </a:t>
          </a:r>
          <a:r>
            <a:rPr lang="en-IE" sz="2100" kern="1200" dirty="0"/>
            <a:t>means drawing inferences beyond the literal meaning. For example, students might read a description of a historical period and infer why people who lived then behaved the way they did.</a:t>
          </a:r>
          <a:endParaRPr lang="en-US" sz="2100" kern="1200" dirty="0">
            <a:latin typeface="Gill Sans MT"/>
          </a:endParaRPr>
        </a:p>
      </dsp:txBody>
      <dsp:txXfrm>
        <a:off x="1168700" y="680112"/>
        <a:ext cx="3477020" cy="2318012"/>
      </dsp:txXfrm>
    </dsp:sp>
    <dsp:sp modelId="{49B69048-56B1-44C2-B461-152E5D8647F1}">
      <dsp:nvSpPr>
        <dsp:cNvPr id="0" name=""/>
        <dsp:cNvSpPr/>
      </dsp:nvSpPr>
      <dsp:spPr>
        <a:xfrm>
          <a:off x="5225223" y="680112"/>
          <a:ext cx="5795032" cy="2318012"/>
        </a:xfrm>
        <a:prstGeom prst="chevron">
          <a:avLst/>
        </a:prstGeom>
        <a:solidFill>
          <a:schemeClr val="accent5">
            <a:hueOff val="1318709"/>
            <a:satOff val="-9404"/>
            <a:lumOff val="-1705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IE" sz="2100" b="1" kern="1200" dirty="0"/>
            <a:t>Analysis</a:t>
          </a:r>
          <a:r>
            <a:rPr lang="en-IE" sz="2100" b="1" kern="1200" dirty="0">
              <a:latin typeface="Gill Sans MT"/>
            </a:rPr>
            <a:t>:</a:t>
          </a:r>
          <a:r>
            <a:rPr lang="en-IE" sz="2100" kern="1200" dirty="0"/>
            <a:t> means identifying the parts of a whole and their relationships to each other. For example, students might investigate local environmental factors to determine which are most likely to affect migrating birds.</a:t>
          </a:r>
          <a:endParaRPr lang="en-US" sz="2100" kern="1200" dirty="0"/>
        </a:p>
      </dsp:txBody>
      <dsp:txXfrm>
        <a:off x="6384229" y="680112"/>
        <a:ext cx="3477020" cy="23180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B094E-BC2E-4426-8BDC-572F9700F66C}">
      <dsp:nvSpPr>
        <dsp:cNvPr id="0" name=""/>
        <dsp:cNvSpPr/>
      </dsp:nvSpPr>
      <dsp:spPr>
        <a:xfrm>
          <a:off x="9889" y="897131"/>
          <a:ext cx="5911582" cy="2364632"/>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rtl="0">
            <a:lnSpc>
              <a:spcPct val="90000"/>
            </a:lnSpc>
            <a:spcBef>
              <a:spcPct val="0"/>
            </a:spcBef>
            <a:spcAft>
              <a:spcPct val="35000"/>
            </a:spcAft>
            <a:buNone/>
          </a:pPr>
          <a:r>
            <a:rPr lang="en-IE" sz="2100" b="1" kern="1200" dirty="0"/>
            <a:t>Synthesis</a:t>
          </a:r>
          <a:r>
            <a:rPr lang="en-IE" sz="2100" b="1" kern="1200" dirty="0">
              <a:latin typeface="Gill Sans MT"/>
            </a:rPr>
            <a:t>:</a:t>
          </a:r>
          <a:r>
            <a:rPr lang="en-IE" sz="2100" kern="1200" dirty="0"/>
            <a:t> means identifying the relationships between two or more ideas.</a:t>
          </a:r>
          <a:r>
            <a:rPr lang="en-IE" sz="2100" kern="1200" dirty="0">
              <a:latin typeface="Gill Sans MT"/>
            </a:rPr>
            <a:t> </a:t>
          </a:r>
          <a:r>
            <a:rPr lang="en-IE" sz="2100" kern="1200" dirty="0"/>
            <a:t>For example, students might be required to compare and contrast perspectives from multiple sources.</a:t>
          </a:r>
          <a:endParaRPr lang="en-US" sz="2100" kern="1200" dirty="0">
            <a:latin typeface="Gill Sans MT"/>
          </a:endParaRPr>
        </a:p>
      </dsp:txBody>
      <dsp:txXfrm>
        <a:off x="1192205" y="897131"/>
        <a:ext cx="3546950" cy="2364632"/>
      </dsp:txXfrm>
    </dsp:sp>
    <dsp:sp modelId="{199D63F9-1FAE-4184-96F4-5F0764F62542}">
      <dsp:nvSpPr>
        <dsp:cNvPr id="0" name=""/>
        <dsp:cNvSpPr/>
      </dsp:nvSpPr>
      <dsp:spPr>
        <a:xfrm>
          <a:off x="5330313" y="897131"/>
          <a:ext cx="5911582" cy="2364632"/>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IE" sz="2100" b="1" kern="1200" dirty="0"/>
            <a:t>Evaluation</a:t>
          </a:r>
          <a:r>
            <a:rPr lang="en-IE" sz="2100" b="1" kern="1200" dirty="0">
              <a:latin typeface="Gill Sans MT"/>
            </a:rPr>
            <a:t>:</a:t>
          </a:r>
          <a:r>
            <a:rPr lang="en-IE" sz="2100" kern="1200" dirty="0"/>
            <a:t> means judging the quality, credibility, or importance of data, ideas, or events. For example, students might read different accounts of an historical event and determine which ones they find most credible.</a:t>
          </a:r>
          <a:endParaRPr lang="en-US" sz="2100" kern="1200" dirty="0"/>
        </a:p>
      </dsp:txBody>
      <dsp:txXfrm>
        <a:off x="6512629" y="897131"/>
        <a:ext cx="3546950" cy="23646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51BA7-379F-4E35-AA4F-1B224B944B5E}">
      <dsp:nvSpPr>
        <dsp:cNvPr id="0" name=""/>
        <dsp:cNvSpPr/>
      </dsp:nvSpPr>
      <dsp:spPr>
        <a:xfrm>
          <a:off x="0" y="2842210"/>
          <a:ext cx="7012370" cy="186479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IE" sz="2400" kern="1200"/>
            <a:t>For example, students in a physics class might construct knowledge about heat principles from a study of the Earth’s inner core, and then apply what they learned to investigate the environment of Jupiter</a:t>
          </a:r>
          <a:endParaRPr lang="en-US" sz="2400" kern="1200"/>
        </a:p>
      </dsp:txBody>
      <dsp:txXfrm>
        <a:off x="0" y="2842210"/>
        <a:ext cx="7012370" cy="1864797"/>
      </dsp:txXfrm>
    </dsp:sp>
    <dsp:sp modelId="{7F5F1F52-A547-4841-8676-3B5931A239DF}">
      <dsp:nvSpPr>
        <dsp:cNvPr id="0" name=""/>
        <dsp:cNvSpPr/>
      </dsp:nvSpPr>
      <dsp:spPr>
        <a:xfrm rot="10800000">
          <a:off x="0" y="2123"/>
          <a:ext cx="7012370" cy="2868058"/>
        </a:xfrm>
        <a:prstGeom prst="upArrowCallout">
          <a:avLst/>
        </a:prstGeom>
        <a:gradFill rotWithShape="0">
          <a:gsLst>
            <a:gs pos="0">
              <a:schemeClr val="accent2">
                <a:hueOff val="1191735"/>
                <a:satOff val="6913"/>
                <a:lumOff val="6864"/>
                <a:alphaOff val="0"/>
                <a:tint val="98000"/>
                <a:lumMod val="110000"/>
              </a:schemeClr>
            </a:gs>
            <a:gs pos="84000">
              <a:schemeClr val="accent2">
                <a:hueOff val="1191735"/>
                <a:satOff val="6913"/>
                <a:lumOff val="6864"/>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IE" sz="2400" kern="1200"/>
            <a:t>Students must </a:t>
          </a:r>
          <a:r>
            <a:rPr lang="en-IE" sz="2400" b="1" kern="1200"/>
            <a:t>apply their knowledge</a:t>
          </a:r>
          <a:r>
            <a:rPr lang="en-IE" sz="2400" kern="1200"/>
            <a:t> when they use the knowledge they have constructed to support another knowledge construction task in a new context.</a:t>
          </a:r>
          <a:endParaRPr lang="en-US" sz="2400" kern="1200"/>
        </a:p>
      </dsp:txBody>
      <dsp:txXfrm rot="10800000">
        <a:off x="0" y="2123"/>
        <a:ext cx="7012370" cy="18635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9071-55A2-4426-8937-26327FE7F161}">
      <dsp:nvSpPr>
        <dsp:cNvPr id="0" name=""/>
        <dsp:cNvSpPr/>
      </dsp:nvSpPr>
      <dsp:spPr>
        <a:xfrm>
          <a:off x="1489168" y="967866"/>
          <a:ext cx="1680847" cy="840423"/>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IE" sz="900" kern="1200"/>
            <a:t>Learning activities that require problem-solving do NOT give students all the information they need to complete the task or specify the whole procedure they must follow to arrive at a solution.</a:t>
          </a:r>
          <a:endParaRPr lang="en-US" sz="900" kern="1200"/>
        </a:p>
      </dsp:txBody>
      <dsp:txXfrm>
        <a:off x="1513783" y="992481"/>
        <a:ext cx="1631617" cy="791193"/>
      </dsp:txXfrm>
    </dsp:sp>
    <dsp:sp modelId="{2748E5CA-FE41-402A-9BD9-CA9FC7B2F59C}">
      <dsp:nvSpPr>
        <dsp:cNvPr id="0" name=""/>
        <dsp:cNvSpPr/>
      </dsp:nvSpPr>
      <dsp:spPr>
        <a:xfrm>
          <a:off x="1489168" y="1934353"/>
          <a:ext cx="1680847" cy="840423"/>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IE" sz="900" kern="1200"/>
            <a:t>Often, problem-solving tasks require students do some or all of the following:</a:t>
          </a:r>
          <a:endParaRPr lang="en-US" sz="900" kern="1200"/>
        </a:p>
      </dsp:txBody>
      <dsp:txXfrm>
        <a:off x="1513783" y="1958968"/>
        <a:ext cx="1631617" cy="791193"/>
      </dsp:txXfrm>
    </dsp:sp>
    <dsp:sp modelId="{10E34268-D21E-49EF-B563-9AFBFBCC0D80}">
      <dsp:nvSpPr>
        <dsp:cNvPr id="0" name=""/>
        <dsp:cNvSpPr/>
      </dsp:nvSpPr>
      <dsp:spPr>
        <a:xfrm rot="17350740">
          <a:off x="2482902" y="1372016"/>
          <a:ext cx="2046565" cy="32124"/>
        </a:xfrm>
        <a:custGeom>
          <a:avLst/>
          <a:gdLst/>
          <a:ahLst/>
          <a:cxnLst/>
          <a:rect l="0" t="0" r="0" b="0"/>
          <a:pathLst>
            <a:path>
              <a:moveTo>
                <a:pt x="0" y="16062"/>
              </a:moveTo>
              <a:lnTo>
                <a:pt x="2046565" y="16062"/>
              </a:lnTo>
            </a:path>
          </a:pathLst>
        </a:custGeom>
        <a:noFill/>
        <a:ln w="12700" cap="rnd"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455020" y="1336914"/>
        <a:ext cx="102328" cy="102328"/>
      </dsp:txXfrm>
    </dsp:sp>
    <dsp:sp modelId="{7A4498D5-A7A6-4A86-B677-B35D73221AF4}">
      <dsp:nvSpPr>
        <dsp:cNvPr id="0" name=""/>
        <dsp:cNvSpPr/>
      </dsp:nvSpPr>
      <dsp:spPr>
        <a:xfrm>
          <a:off x="3842354" y="1379"/>
          <a:ext cx="1680847" cy="840423"/>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IE" sz="900" kern="1200"/>
            <a:t>Investigate the parameters of the problem to guide their approach.</a:t>
          </a:r>
          <a:endParaRPr lang="en-US" sz="900" kern="1200"/>
        </a:p>
      </dsp:txBody>
      <dsp:txXfrm>
        <a:off x="3866969" y="25994"/>
        <a:ext cx="1631617" cy="791193"/>
      </dsp:txXfrm>
    </dsp:sp>
    <dsp:sp modelId="{A16F7EFB-603F-4037-8331-3DAB6C134EA6}">
      <dsp:nvSpPr>
        <dsp:cNvPr id="0" name=""/>
        <dsp:cNvSpPr/>
      </dsp:nvSpPr>
      <dsp:spPr>
        <a:xfrm rot="18289469">
          <a:off x="2917513" y="1855259"/>
          <a:ext cx="1177343" cy="32124"/>
        </a:xfrm>
        <a:custGeom>
          <a:avLst/>
          <a:gdLst/>
          <a:ahLst/>
          <a:cxnLst/>
          <a:rect l="0" t="0" r="0" b="0"/>
          <a:pathLst>
            <a:path>
              <a:moveTo>
                <a:pt x="0" y="16062"/>
              </a:moveTo>
              <a:lnTo>
                <a:pt x="1177343" y="16062"/>
              </a:lnTo>
            </a:path>
          </a:pathLst>
        </a:custGeom>
        <a:noFill/>
        <a:ln w="12700" cap="rnd"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476751" y="1841888"/>
        <a:ext cx="58867" cy="58867"/>
      </dsp:txXfrm>
    </dsp:sp>
    <dsp:sp modelId="{61FE36E2-885D-4165-A761-4C0441F92BB8}">
      <dsp:nvSpPr>
        <dsp:cNvPr id="0" name=""/>
        <dsp:cNvSpPr/>
      </dsp:nvSpPr>
      <dsp:spPr>
        <a:xfrm>
          <a:off x="3842354" y="967866"/>
          <a:ext cx="1680847" cy="840423"/>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IE" sz="900" kern="1200"/>
            <a:t>Generate ideas and alternatives.</a:t>
          </a:r>
          <a:endParaRPr lang="en-US" sz="900" kern="1200"/>
        </a:p>
      </dsp:txBody>
      <dsp:txXfrm>
        <a:off x="3866969" y="992481"/>
        <a:ext cx="1631617" cy="791193"/>
      </dsp:txXfrm>
    </dsp:sp>
    <dsp:sp modelId="{37E0B8B2-7970-413A-B642-2C55E5ACF02B}">
      <dsp:nvSpPr>
        <dsp:cNvPr id="0" name=""/>
        <dsp:cNvSpPr/>
      </dsp:nvSpPr>
      <dsp:spPr>
        <a:xfrm>
          <a:off x="3170015" y="2338503"/>
          <a:ext cx="672338" cy="32124"/>
        </a:xfrm>
        <a:custGeom>
          <a:avLst/>
          <a:gdLst/>
          <a:ahLst/>
          <a:cxnLst/>
          <a:rect l="0" t="0" r="0" b="0"/>
          <a:pathLst>
            <a:path>
              <a:moveTo>
                <a:pt x="0" y="16062"/>
              </a:moveTo>
              <a:lnTo>
                <a:pt x="672338" y="16062"/>
              </a:lnTo>
            </a:path>
          </a:pathLst>
        </a:custGeom>
        <a:noFill/>
        <a:ln w="12700" cap="rnd"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489376" y="2337757"/>
        <a:ext cx="33616" cy="33616"/>
      </dsp:txXfrm>
    </dsp:sp>
    <dsp:sp modelId="{CE2DB153-F28F-4F6D-8C5B-71494FFF076F}">
      <dsp:nvSpPr>
        <dsp:cNvPr id="0" name=""/>
        <dsp:cNvSpPr/>
      </dsp:nvSpPr>
      <dsp:spPr>
        <a:xfrm>
          <a:off x="3842354" y="1934353"/>
          <a:ext cx="1680847" cy="840423"/>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IE" sz="900" kern="1200"/>
            <a:t>Devise their own approach, or explore several possible procedures that might be appropriate to the situation</a:t>
          </a:r>
          <a:endParaRPr lang="en-US" sz="900" kern="1200"/>
        </a:p>
      </dsp:txBody>
      <dsp:txXfrm>
        <a:off x="3866969" y="1958968"/>
        <a:ext cx="1631617" cy="791193"/>
      </dsp:txXfrm>
    </dsp:sp>
    <dsp:sp modelId="{8193BDF8-AD4E-4A89-AF08-B761F7D1B330}">
      <dsp:nvSpPr>
        <dsp:cNvPr id="0" name=""/>
        <dsp:cNvSpPr/>
      </dsp:nvSpPr>
      <dsp:spPr>
        <a:xfrm rot="3310531">
          <a:off x="2917513" y="2821747"/>
          <a:ext cx="1177343" cy="32124"/>
        </a:xfrm>
        <a:custGeom>
          <a:avLst/>
          <a:gdLst/>
          <a:ahLst/>
          <a:cxnLst/>
          <a:rect l="0" t="0" r="0" b="0"/>
          <a:pathLst>
            <a:path>
              <a:moveTo>
                <a:pt x="0" y="16062"/>
              </a:moveTo>
              <a:lnTo>
                <a:pt x="1177343" y="16062"/>
              </a:lnTo>
            </a:path>
          </a:pathLst>
        </a:custGeom>
        <a:noFill/>
        <a:ln w="12700" cap="rnd"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476751" y="2808375"/>
        <a:ext cx="58867" cy="58867"/>
      </dsp:txXfrm>
    </dsp:sp>
    <dsp:sp modelId="{53F92EF4-055E-43D6-BC2F-61D7FEDA269A}">
      <dsp:nvSpPr>
        <dsp:cNvPr id="0" name=""/>
        <dsp:cNvSpPr/>
      </dsp:nvSpPr>
      <dsp:spPr>
        <a:xfrm>
          <a:off x="3842354" y="2900840"/>
          <a:ext cx="1680847" cy="840423"/>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IE" sz="900" kern="1200"/>
            <a:t>Design a coherent solution.</a:t>
          </a:r>
          <a:endParaRPr lang="en-US" sz="900" kern="1200"/>
        </a:p>
      </dsp:txBody>
      <dsp:txXfrm>
        <a:off x="3866969" y="2925455"/>
        <a:ext cx="1631617" cy="791193"/>
      </dsp:txXfrm>
    </dsp:sp>
    <dsp:sp modelId="{356728B0-4A60-4FD6-A8AD-882366F94D9C}">
      <dsp:nvSpPr>
        <dsp:cNvPr id="0" name=""/>
        <dsp:cNvSpPr/>
      </dsp:nvSpPr>
      <dsp:spPr>
        <a:xfrm rot="4249260">
          <a:off x="2482902" y="3304990"/>
          <a:ext cx="2046565" cy="32124"/>
        </a:xfrm>
        <a:custGeom>
          <a:avLst/>
          <a:gdLst/>
          <a:ahLst/>
          <a:cxnLst/>
          <a:rect l="0" t="0" r="0" b="0"/>
          <a:pathLst>
            <a:path>
              <a:moveTo>
                <a:pt x="0" y="16062"/>
              </a:moveTo>
              <a:lnTo>
                <a:pt x="2046565" y="16062"/>
              </a:lnTo>
            </a:path>
          </a:pathLst>
        </a:custGeom>
        <a:noFill/>
        <a:ln w="12700" cap="rnd"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455020" y="3269888"/>
        <a:ext cx="102328" cy="102328"/>
      </dsp:txXfrm>
    </dsp:sp>
    <dsp:sp modelId="{2A5CEDC7-44E5-420A-9188-1FFC13985D13}">
      <dsp:nvSpPr>
        <dsp:cNvPr id="0" name=""/>
        <dsp:cNvSpPr/>
      </dsp:nvSpPr>
      <dsp:spPr>
        <a:xfrm>
          <a:off x="3842354" y="3867327"/>
          <a:ext cx="1680847" cy="840423"/>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IE" sz="900" kern="1200"/>
            <a:t>Test the solution and iterate on improvements to satisfy the requirements of the problem.</a:t>
          </a:r>
          <a:endParaRPr lang="en-US" sz="900" kern="1200"/>
        </a:p>
      </dsp:txBody>
      <dsp:txXfrm>
        <a:off x="3866969" y="3891942"/>
        <a:ext cx="1631617" cy="7911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C2839-40C7-497D-8786-9A54E80AEC4C}">
      <dsp:nvSpPr>
        <dsp:cNvPr id="0" name=""/>
        <dsp:cNvSpPr/>
      </dsp:nvSpPr>
      <dsp:spPr>
        <a:xfrm>
          <a:off x="0" y="2842210"/>
          <a:ext cx="7012370" cy="186479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Students learned about pedestrian safety by studying a map showing bus stops and pedestrian crossings.</a:t>
          </a:r>
        </a:p>
      </dsp:txBody>
      <dsp:txXfrm>
        <a:off x="0" y="2842210"/>
        <a:ext cx="7012370" cy="1864797"/>
      </dsp:txXfrm>
    </dsp:sp>
    <dsp:sp modelId="{F12CA89B-93FB-438D-BC7B-CB0E8F4294B8}">
      <dsp:nvSpPr>
        <dsp:cNvPr id="0" name=""/>
        <dsp:cNvSpPr/>
      </dsp:nvSpPr>
      <dsp:spPr>
        <a:xfrm rot="10800000">
          <a:off x="0" y="2123"/>
          <a:ext cx="7012370" cy="2868058"/>
        </a:xfrm>
        <a:prstGeom prst="upArrowCallou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Students rewrote a story from the perspective of a character other than the narrator. </a:t>
          </a:r>
        </a:p>
      </dsp:txBody>
      <dsp:txXfrm rot="10800000">
        <a:off x="0" y="2123"/>
        <a:ext cx="7012370" cy="186357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C28A5-5387-4374-8814-8F562000A2A8}" type="datetimeFigureOut">
              <a:rPr lang="en-GB" smtClean="0"/>
              <a:t>20/10/2020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09E24-A8FE-4961-965C-9B8528B91978}" type="slidenum">
              <a:rPr lang="en-GB" smtClean="0"/>
              <a:t>‹#›</a:t>
            </a:fld>
            <a:endParaRPr lang="en-GB"/>
          </a:p>
        </p:txBody>
      </p:sp>
    </p:spTree>
    <p:extLst>
      <p:ext uri="{BB962C8B-B14F-4D97-AF65-F5344CB8AC3E}">
        <p14:creationId xmlns:p14="http://schemas.microsoft.com/office/powerpoint/2010/main" val="81369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09E24-A8FE-4961-965C-9B8528B91978}" type="slidenum">
              <a:rPr lang="en-GB" smtClean="0"/>
              <a:t>1</a:t>
            </a:fld>
            <a:endParaRPr lang="en-GB"/>
          </a:p>
        </p:txBody>
      </p:sp>
    </p:spTree>
    <p:extLst>
      <p:ext uri="{BB962C8B-B14F-4D97-AF65-F5344CB8AC3E}">
        <p14:creationId xmlns:p14="http://schemas.microsoft.com/office/powerpoint/2010/main" val="3801192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dirty="0">
                <a:solidFill>
                  <a:schemeClr val="bg1"/>
                </a:solidFill>
              </a:rPr>
              <a:t>Inferences</a:t>
            </a:r>
            <a:r>
              <a:rPr lang="en-IE" sz="1200" b="0" dirty="0">
                <a:solidFill>
                  <a:schemeClr val="bg1"/>
                </a:solidFill>
              </a:rPr>
              <a:t>: A conclusion reached on</a:t>
            </a:r>
            <a:r>
              <a:rPr lang="en-IE" sz="1200" b="0" baseline="0" dirty="0">
                <a:solidFill>
                  <a:schemeClr val="bg1"/>
                </a:solidFill>
              </a:rPr>
              <a:t> the basis of evidence and reasoning</a:t>
            </a:r>
            <a:endParaRPr lang="en-GB" b="0" dirty="0">
              <a:solidFill>
                <a:schemeClr val="bg1"/>
              </a:solidFill>
            </a:endParaRPr>
          </a:p>
        </p:txBody>
      </p:sp>
      <p:sp>
        <p:nvSpPr>
          <p:cNvPr id="4" name="Slide Number Placeholder 3"/>
          <p:cNvSpPr>
            <a:spLocks noGrp="1"/>
          </p:cNvSpPr>
          <p:nvPr>
            <p:ph type="sldNum" sz="quarter" idx="10"/>
          </p:nvPr>
        </p:nvSpPr>
        <p:spPr/>
        <p:txBody>
          <a:bodyPr/>
          <a:lstStyle/>
          <a:p>
            <a:fld id="{CC509E24-A8FE-4961-965C-9B8528B91978}" type="slidenum">
              <a:rPr lang="en-GB" smtClean="0"/>
              <a:t>65</a:t>
            </a:fld>
            <a:endParaRPr lang="en-GB"/>
          </a:p>
        </p:txBody>
      </p:sp>
    </p:spTree>
    <p:extLst>
      <p:ext uri="{BB962C8B-B14F-4D97-AF65-F5344CB8AC3E}">
        <p14:creationId xmlns:p14="http://schemas.microsoft.com/office/powerpoint/2010/main" val="2864206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dirty="0">
                <a:solidFill>
                  <a:schemeClr val="bg1"/>
                </a:solidFill>
              </a:rPr>
              <a:t>Inferences</a:t>
            </a:r>
            <a:r>
              <a:rPr lang="en-IE" sz="1200" b="0" dirty="0">
                <a:solidFill>
                  <a:schemeClr val="bg1"/>
                </a:solidFill>
              </a:rPr>
              <a:t>: A conclusion reached on</a:t>
            </a:r>
            <a:r>
              <a:rPr lang="en-IE" sz="1200" b="0" baseline="0" dirty="0">
                <a:solidFill>
                  <a:schemeClr val="bg1"/>
                </a:solidFill>
              </a:rPr>
              <a:t> the basis of evidence and reasoning</a:t>
            </a:r>
            <a:endParaRPr lang="en-GB" b="0" dirty="0">
              <a:solidFill>
                <a:schemeClr val="bg1"/>
              </a:solidFill>
            </a:endParaRPr>
          </a:p>
        </p:txBody>
      </p:sp>
      <p:sp>
        <p:nvSpPr>
          <p:cNvPr id="4" name="Slide Number Placeholder 3"/>
          <p:cNvSpPr>
            <a:spLocks noGrp="1"/>
          </p:cNvSpPr>
          <p:nvPr>
            <p:ph type="sldNum" sz="quarter" idx="10"/>
          </p:nvPr>
        </p:nvSpPr>
        <p:spPr/>
        <p:txBody>
          <a:bodyPr/>
          <a:lstStyle/>
          <a:p>
            <a:fld id="{CC509E24-A8FE-4961-965C-9B8528B91978}" type="slidenum">
              <a:rPr lang="en-GB" smtClean="0"/>
              <a:t>66</a:t>
            </a:fld>
            <a:endParaRPr lang="en-GB"/>
          </a:p>
        </p:txBody>
      </p:sp>
    </p:spTree>
    <p:extLst>
      <p:ext uri="{BB962C8B-B14F-4D97-AF65-F5344CB8AC3E}">
        <p14:creationId xmlns:p14="http://schemas.microsoft.com/office/powerpoint/2010/main" val="3489860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10/20/2020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10/20/2020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image" Target="../media/image49.emf"/></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0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hyperlink" Target="https://youtu.be/kpW9JcWxKq0"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s://education.microsoft.com/en-us" TargetMode="External"/><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B6B72-1D6E-40C9-B9C2-66D43B34F096}"/>
              </a:ext>
            </a:extLst>
          </p:cNvPr>
          <p:cNvSpPr>
            <a:spLocks noGrp="1"/>
          </p:cNvSpPr>
          <p:nvPr>
            <p:ph type="ctrTitle"/>
          </p:nvPr>
        </p:nvSpPr>
        <p:spPr/>
        <p:txBody>
          <a:bodyPr/>
          <a:lstStyle/>
          <a:p>
            <a:pPr algn="ctr"/>
            <a:r>
              <a:rPr lang="en-US" dirty="0"/>
              <a:t>training on Microsoft certified  educator. </a:t>
            </a:r>
          </a:p>
        </p:txBody>
      </p:sp>
      <p:sp>
        <p:nvSpPr>
          <p:cNvPr id="3" name="Subtitle 2">
            <a:extLst>
              <a:ext uri="{FF2B5EF4-FFF2-40B4-BE49-F238E27FC236}">
                <a16:creationId xmlns:a16="http://schemas.microsoft.com/office/drawing/2014/main" id="{F993E72C-6AA0-4FFB-ADE2-1EF39305CD96}"/>
              </a:ext>
            </a:extLst>
          </p:cNvPr>
          <p:cNvSpPr>
            <a:spLocks noGrp="1"/>
          </p:cNvSpPr>
          <p:nvPr>
            <p:ph type="subTitle" idx="1"/>
          </p:nvPr>
        </p:nvSpPr>
        <p:spPr>
          <a:xfrm>
            <a:off x="599227" y="3986193"/>
            <a:ext cx="10993546" cy="1475013"/>
          </a:xfrm>
        </p:spPr>
        <p:txBody>
          <a:bodyPr>
            <a:normAutofit/>
          </a:bodyPr>
          <a:lstStyle/>
          <a:p>
            <a:pPr algn="ctr"/>
            <a:r>
              <a:rPr lang="en-US" sz="4000" dirty="0">
                <a:solidFill>
                  <a:schemeClr val="bg1"/>
                </a:solidFill>
              </a:rPr>
              <a:t>Course i:  21</a:t>
            </a:r>
            <a:r>
              <a:rPr lang="en-US" sz="4000" baseline="30000" dirty="0">
                <a:solidFill>
                  <a:schemeClr val="bg1"/>
                </a:solidFill>
              </a:rPr>
              <a:t>st</a:t>
            </a:r>
            <a:r>
              <a:rPr lang="en-US" sz="4000" dirty="0">
                <a:solidFill>
                  <a:schemeClr val="bg1"/>
                </a:solidFill>
              </a:rPr>
              <a:t> learning design</a:t>
            </a:r>
          </a:p>
        </p:txBody>
      </p:sp>
    </p:spTree>
    <p:extLst>
      <p:ext uri="{BB962C8B-B14F-4D97-AF65-F5344CB8AC3E}">
        <p14:creationId xmlns:p14="http://schemas.microsoft.com/office/powerpoint/2010/main" val="1159505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p:txBody>
          <a:bodyPr>
            <a:normAutofit/>
          </a:bodyPr>
          <a:lstStyle/>
          <a:p>
            <a:pPr algn="just"/>
            <a:r>
              <a:rPr lang="en-AU" sz="2800" dirty="0"/>
              <a:t>Students’ work in pairs or groups might also include people from outside the classroom, such as students in other classes or schools, or community members or experts. Students can work together face to face or by using technology to share ideas or resources. </a:t>
            </a:r>
          </a:p>
        </p:txBody>
      </p:sp>
    </p:spTree>
    <p:extLst>
      <p:ext uri="{BB962C8B-B14F-4D97-AF65-F5344CB8AC3E}">
        <p14:creationId xmlns:p14="http://schemas.microsoft.com/office/powerpoint/2010/main" val="142940656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71">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0" name="Rectangle 79">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850253" cy="3779995"/>
          </a:xfrm>
        </p:spPr>
        <p:txBody>
          <a:bodyPr vert="horz" lIns="91440" tIns="45720" rIns="91440" bIns="45720" rtlCol="0" anchor="ctr">
            <a:normAutofit/>
          </a:bodyPr>
          <a:lstStyle/>
          <a:p>
            <a:pPr algn="ctr"/>
            <a:r>
              <a:rPr lang="en-US" sz="3200" dirty="0">
                <a:solidFill>
                  <a:srgbClr val="FFFFFF"/>
                </a:solidFill>
              </a:rPr>
              <a:t>Decision Tree - Real-World Problem-Solving and Innovation</a:t>
            </a:r>
          </a:p>
        </p:txBody>
      </p:sp>
      <p:sp>
        <p:nvSpPr>
          <p:cNvPr id="82" name="Rectangle 81">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0241" name="Picture 1" descr="Machine generated alternative text:&#10;ON &#10;'10 ! ouu ! &#10;~ go d PVOM &#10;ON &#10;~ e uo 6UWOM &#10;swaprus aJV &#10;ON &#10;6u 。 'd "/>
          <p:cNvPicPr>
            <a:picLocks noChangeAspect="1" noChangeArrowheads="1"/>
          </p:cNvPicPr>
          <p:nvPr/>
        </p:nvPicPr>
        <p:blipFill rotWithShape="1">
          <a:blip r:embed="rId2">
            <a:extLst>
              <a:ext uri="{28A0092B-C50C-407E-A947-70E740481C1C}">
                <a14:useLocalDpi xmlns:a14="http://schemas.microsoft.com/office/drawing/2010/main" val="0"/>
              </a:ext>
            </a:extLst>
          </a:blip>
          <a:srcRect r="4936" b="-2"/>
          <a:stretch/>
        </p:blipFill>
        <p:spPr bwMode="auto">
          <a:xfrm>
            <a:off x="4654295" y="457200"/>
            <a:ext cx="7086151" cy="589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2271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47">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49">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52" name="Rectangle 51">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1323770"/>
            <a:ext cx="3511233" cy="3779995"/>
          </a:xfrm>
        </p:spPr>
        <p:txBody>
          <a:bodyPr vert="horz" lIns="91440" tIns="45720" rIns="91440" bIns="45720" rtlCol="0" anchor="ctr">
            <a:normAutofit/>
          </a:bodyPr>
          <a:lstStyle/>
          <a:p>
            <a:pPr algn="ctr"/>
            <a:r>
              <a:rPr lang="en-US" sz="4800">
                <a:solidFill>
                  <a:srgbClr val="FFFFFF"/>
                </a:solidFill>
              </a:rPr>
              <a:t>Module VI:</a:t>
            </a:r>
            <a:br>
              <a:rPr lang="en-US" sz="4800">
                <a:solidFill>
                  <a:srgbClr val="FFFFFF"/>
                </a:solidFill>
              </a:rPr>
            </a:br>
            <a:br>
              <a:rPr lang="en-US" sz="4800"/>
            </a:br>
            <a:r>
              <a:rPr lang="en-US" sz="4800">
                <a:solidFill>
                  <a:srgbClr val="FFFFFF"/>
                </a:solidFill>
              </a:rPr>
              <a:t> Use of ICT for Learning</a:t>
            </a:r>
          </a:p>
        </p:txBody>
      </p:sp>
      <p:sp>
        <p:nvSpPr>
          <p:cNvPr id="54" name="Rectangle 53">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21" name="Picture 20">
            <a:extLst>
              <a:ext uri="{FF2B5EF4-FFF2-40B4-BE49-F238E27FC236}">
                <a16:creationId xmlns:a16="http://schemas.microsoft.com/office/drawing/2014/main" id="{A7B4F079-4829-493F-A629-A329AC321EA7}"/>
              </a:ext>
            </a:extLst>
          </p:cNvPr>
          <p:cNvPicPr>
            <a:picLocks noChangeAspect="1"/>
          </p:cNvPicPr>
          <p:nvPr/>
        </p:nvPicPr>
        <p:blipFill rotWithShape="1">
          <a:blip r:embed="rId2"/>
          <a:srcRect l="5370" r="14455"/>
          <a:stretch/>
        </p:blipFill>
        <p:spPr>
          <a:xfrm>
            <a:off x="4654295" y="457200"/>
            <a:ext cx="7086151" cy="5899650"/>
          </a:xfrm>
          <a:prstGeom prst="rect">
            <a:avLst/>
          </a:prstGeom>
        </p:spPr>
      </p:pic>
    </p:spTree>
    <p:extLst>
      <p:ext uri="{BB962C8B-B14F-4D97-AF65-F5344CB8AC3E}">
        <p14:creationId xmlns:p14="http://schemas.microsoft.com/office/powerpoint/2010/main" val="23454290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D01BD4-D715-47C5-936E-D17703C9A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4065488" cy="3903332"/>
          </a:xfrm>
        </p:spPr>
        <p:txBody>
          <a:bodyPr anchor="t">
            <a:normAutofit/>
          </a:bodyPr>
          <a:lstStyle/>
          <a:p>
            <a:r>
              <a:rPr lang="en-AU" sz="4000">
                <a:solidFill>
                  <a:schemeClr val="tx1">
                    <a:lumMod val="95000"/>
                  </a:schemeClr>
                </a:solidFill>
              </a:rPr>
              <a:t>introduction</a:t>
            </a:r>
          </a:p>
        </p:txBody>
      </p:sp>
      <p:sp>
        <p:nvSpPr>
          <p:cNvPr id="10" name="Rectangle 9">
            <a:extLst>
              <a:ext uri="{FF2B5EF4-FFF2-40B4-BE49-F238E27FC236}">
                <a16:creationId xmlns:a16="http://schemas.microsoft.com/office/drawing/2014/main" id="{8E095A5C-C0E1-442D-A262-3354333CA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7884CF81-7E80-4D00-BC0F-A2166793C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117586" y="1507415"/>
            <a:ext cx="6493222" cy="3903331"/>
          </a:xfrm>
          <a:ln w="57150">
            <a:noFill/>
          </a:ln>
        </p:spPr>
        <p:txBody>
          <a:bodyPr anchor="t">
            <a:normAutofit/>
          </a:bodyPr>
          <a:lstStyle/>
          <a:p>
            <a:pPr marL="0" indent="0" algn="just">
              <a:buNone/>
            </a:pPr>
            <a:endParaRPr lang="en-US" sz="2400" dirty="0"/>
          </a:p>
          <a:p>
            <a:pPr marL="0" indent="0" algn="just">
              <a:buNone/>
            </a:pPr>
            <a:r>
              <a:rPr lang="en-US" sz="2400" dirty="0"/>
              <a:t>Information and communication technologies (ICT) have become commonplace in all aspects of life, including education. The use of ICT in education all too often supports the consumption of information and ideas. 21CLD: ICT for Learning highlights the need to use ICT to transform learning experiences and to create and design new information.</a:t>
            </a:r>
          </a:p>
        </p:txBody>
      </p:sp>
    </p:spTree>
    <p:extLst>
      <p:ext uri="{BB962C8B-B14F-4D97-AF65-F5344CB8AC3E}">
        <p14:creationId xmlns:p14="http://schemas.microsoft.com/office/powerpoint/2010/main" val="3108456685"/>
      </p:ext>
    </p:extLst>
  </p:cSld>
  <p:clrMapOvr>
    <a:overrideClrMapping bg1="dk1" tx1="lt1" bg2="dk2" tx2="lt2" accent1="accent1" accent2="accent2" accent3="accent3" accent4="accent4" accent5="accent5" accent6="accent6" hlink="hlink" folHlink="folHlink"/>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Big Ideas - Use of ICT for Learning</a:t>
            </a:r>
            <a:endParaRPr lang="en-AU" dirty="0"/>
          </a:p>
        </p:txBody>
      </p:sp>
      <p:cxnSp>
        <p:nvCxnSpPr>
          <p:cNvPr id="9" name="Straight Arrow Connector 8"/>
          <p:cNvCxnSpPr>
            <a:endCxn id="7" idx="1"/>
          </p:cNvCxnSpPr>
          <p:nvPr/>
        </p:nvCxnSpPr>
        <p:spPr>
          <a:xfrm>
            <a:off x="4451684" y="2571340"/>
            <a:ext cx="2711374" cy="130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186989" y="3052767"/>
            <a:ext cx="3753853" cy="2541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2124916" y="2120747"/>
            <a:ext cx="2625839" cy="1008656"/>
          </a:xfrm>
          <a:prstGeom prst="rect">
            <a:avLst/>
          </a:prstGeom>
        </p:spPr>
      </p:pic>
      <p:pic>
        <p:nvPicPr>
          <p:cNvPr id="7" name="Picture 6"/>
          <p:cNvPicPr>
            <a:picLocks noChangeAspect="1"/>
          </p:cNvPicPr>
          <p:nvPr/>
        </p:nvPicPr>
        <p:blipFill>
          <a:blip r:embed="rId3"/>
          <a:stretch>
            <a:fillRect/>
          </a:stretch>
        </p:blipFill>
        <p:spPr>
          <a:xfrm>
            <a:off x="7163058" y="2197912"/>
            <a:ext cx="2530700" cy="1008656"/>
          </a:xfrm>
          <a:prstGeom prst="rect">
            <a:avLst/>
          </a:prstGeom>
        </p:spPr>
      </p:pic>
      <p:pic>
        <p:nvPicPr>
          <p:cNvPr id="8" name="Picture 7"/>
          <p:cNvPicPr>
            <a:picLocks noChangeAspect="1"/>
          </p:cNvPicPr>
          <p:nvPr/>
        </p:nvPicPr>
        <p:blipFill>
          <a:blip r:embed="rId4"/>
          <a:stretch>
            <a:fillRect/>
          </a:stretch>
        </p:blipFill>
        <p:spPr>
          <a:xfrm>
            <a:off x="1836158" y="5429070"/>
            <a:ext cx="2530700" cy="1008656"/>
          </a:xfrm>
          <a:prstGeom prst="rect">
            <a:avLst/>
          </a:prstGeom>
        </p:spPr>
      </p:pic>
      <p:pic>
        <p:nvPicPr>
          <p:cNvPr id="11" name="Picture 10"/>
          <p:cNvPicPr>
            <a:picLocks noChangeAspect="1"/>
          </p:cNvPicPr>
          <p:nvPr/>
        </p:nvPicPr>
        <p:blipFill>
          <a:blip r:embed="rId5"/>
          <a:stretch>
            <a:fillRect/>
          </a:stretch>
        </p:blipFill>
        <p:spPr>
          <a:xfrm>
            <a:off x="7163058" y="5505706"/>
            <a:ext cx="2530700" cy="1008656"/>
          </a:xfrm>
          <a:prstGeom prst="rect">
            <a:avLst/>
          </a:prstGeom>
        </p:spPr>
      </p:pic>
      <p:cxnSp>
        <p:nvCxnSpPr>
          <p:cNvPr id="13" name="Straight Arrow Connector 12"/>
          <p:cNvCxnSpPr/>
          <p:nvPr/>
        </p:nvCxnSpPr>
        <p:spPr>
          <a:xfrm>
            <a:off x="4186989" y="5799221"/>
            <a:ext cx="3092116" cy="210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1506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AU">
                <a:solidFill>
                  <a:srgbClr val="FFFEFF"/>
                </a:solidFill>
              </a:rPr>
              <a:t>BIG IDEA I: </a:t>
            </a:r>
            <a:r>
              <a:rPr lang="en-GB">
                <a:solidFill>
                  <a:srgbClr val="FFFEFF"/>
                </a:solidFill>
              </a:rPr>
              <a:t>Student use of ICT</a:t>
            </a:r>
            <a:endParaRPr lang="en-AU">
              <a:solidFill>
                <a:srgbClr val="FFFEFF"/>
              </a:solidFill>
            </a:endParaRPr>
          </a:p>
        </p:txBody>
      </p:sp>
      <p:graphicFrame>
        <p:nvGraphicFramePr>
          <p:cNvPr id="19" name="Content Placeholder 2">
            <a:extLst>
              <a:ext uri="{FF2B5EF4-FFF2-40B4-BE49-F238E27FC236}">
                <a16:creationId xmlns:a16="http://schemas.microsoft.com/office/drawing/2014/main" id="{7B85AF7E-2774-4A9B-9814-2EBF34412F60}"/>
              </a:ext>
            </a:extLst>
          </p:cNvPr>
          <p:cNvGraphicFramePr>
            <a:graphicFrameLocks noGrp="1"/>
          </p:cNvGraphicFramePr>
          <p:nvPr>
            <p:ph idx="1"/>
            <p:extLst>
              <p:ext uri="{D42A27DB-BD31-4B8C-83A1-F6EECF244321}">
                <p14:modId xmlns:p14="http://schemas.microsoft.com/office/powerpoint/2010/main" val="4147413603"/>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850091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AE4481-7392-428B-A026-E20CDB2DE65C}"/>
              </a:ext>
            </a:extLst>
          </p:cNvPr>
          <p:cNvSpPr>
            <a:spLocks noGrp="1"/>
          </p:cNvSpPr>
          <p:nvPr>
            <p:ph type="title"/>
          </p:nvPr>
        </p:nvSpPr>
        <p:spPr>
          <a:xfrm>
            <a:off x="4449934" y="702156"/>
            <a:ext cx="7157865" cy="1013800"/>
          </a:xfrm>
        </p:spPr>
        <p:txBody>
          <a:bodyPr>
            <a:normAutofit/>
          </a:bodyPr>
          <a:lstStyle/>
          <a:p>
            <a:r>
              <a:rPr lang="en-US">
                <a:solidFill>
                  <a:schemeClr val="accent1"/>
                </a:solidFill>
              </a:rPr>
              <a:t>Example: IS THIS STUDENT USE of ict?</a:t>
            </a:r>
          </a:p>
        </p:txBody>
      </p:sp>
      <p:pic>
        <p:nvPicPr>
          <p:cNvPr id="5" name="Picture 4">
            <a:extLst>
              <a:ext uri="{FF2B5EF4-FFF2-40B4-BE49-F238E27FC236}">
                <a16:creationId xmlns:a16="http://schemas.microsoft.com/office/drawing/2014/main" id="{AAE21FDF-A85F-4BBF-8F0E-888D9B786BA1}"/>
              </a:ext>
            </a:extLst>
          </p:cNvPr>
          <p:cNvPicPr>
            <a:picLocks noChangeAspect="1"/>
          </p:cNvPicPr>
          <p:nvPr/>
        </p:nvPicPr>
        <p:blipFill rotWithShape="1">
          <a:blip r:embed="rId2"/>
          <a:srcRect l="26813" r="32972" b="-1"/>
          <a:stretch/>
        </p:blipFill>
        <p:spPr>
          <a:xfrm>
            <a:off x="20" y="10"/>
            <a:ext cx="4131713" cy="6857989"/>
          </a:xfrm>
          <a:prstGeom prst="rect">
            <a:avLst/>
          </a:prstGeom>
        </p:spPr>
      </p:pic>
      <p:sp>
        <p:nvSpPr>
          <p:cNvPr id="11" name="Rectangle 1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F0980C"/>
          </a:solidFill>
          <a:ln>
            <a:solidFill>
              <a:srgbClr val="F0980C"/>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EA8A8CB-EB9F-43BD-BF8D-D536EAC93F95}"/>
              </a:ext>
            </a:extLst>
          </p:cNvPr>
          <p:cNvSpPr>
            <a:spLocks noGrp="1"/>
          </p:cNvSpPr>
          <p:nvPr>
            <p:ph idx="1"/>
          </p:nvPr>
        </p:nvSpPr>
        <p:spPr>
          <a:xfrm>
            <a:off x="4449934" y="1896533"/>
            <a:ext cx="7157866" cy="3962266"/>
          </a:xfrm>
        </p:spPr>
        <p:txBody>
          <a:bodyPr>
            <a:normAutofit/>
          </a:bodyPr>
          <a:lstStyle/>
          <a:p>
            <a:pPr>
              <a:lnSpc>
                <a:spcPct val="90000"/>
              </a:lnSpc>
              <a:buClr>
                <a:srgbClr val="F0980C"/>
              </a:buClr>
            </a:pPr>
            <a:r>
              <a:rPr lang="en-US"/>
              <a:t>A student used a worksheet printed by the teacher to complete a math learning activity. </a:t>
            </a:r>
          </a:p>
          <a:p>
            <a:pPr lvl="1">
              <a:lnSpc>
                <a:spcPct val="90000"/>
              </a:lnSpc>
              <a:buClr>
                <a:srgbClr val="F0980C"/>
              </a:buClr>
            </a:pPr>
            <a:r>
              <a:rPr lang="en-US">
                <a:solidFill>
                  <a:srgbClr val="FF0000"/>
                </a:solidFill>
              </a:rPr>
              <a:t>No</a:t>
            </a:r>
          </a:p>
          <a:p>
            <a:pPr>
              <a:lnSpc>
                <a:spcPct val="90000"/>
              </a:lnSpc>
              <a:buClr>
                <a:srgbClr val="F0980C"/>
              </a:buClr>
            </a:pPr>
            <a:r>
              <a:rPr lang="en-US"/>
              <a:t>Students learned about cell replication by watching the teacher demonstrate a software simulation of the process. </a:t>
            </a:r>
          </a:p>
          <a:p>
            <a:pPr lvl="1">
              <a:lnSpc>
                <a:spcPct val="90000"/>
              </a:lnSpc>
              <a:buClr>
                <a:srgbClr val="F0980C"/>
              </a:buClr>
            </a:pPr>
            <a:r>
              <a:rPr lang="en-US">
                <a:solidFill>
                  <a:srgbClr val="FF0000"/>
                </a:solidFill>
              </a:rPr>
              <a:t>No</a:t>
            </a:r>
          </a:p>
          <a:p>
            <a:pPr>
              <a:lnSpc>
                <a:spcPct val="90000"/>
              </a:lnSpc>
              <a:buClr>
                <a:srgbClr val="F0980C"/>
              </a:buClr>
            </a:pPr>
            <a:r>
              <a:rPr lang="en-US"/>
              <a:t>A student wrote a report using a word processing program, with edits tracked by the student. </a:t>
            </a:r>
          </a:p>
          <a:p>
            <a:pPr lvl="1">
              <a:lnSpc>
                <a:spcPct val="90000"/>
              </a:lnSpc>
              <a:buClr>
                <a:srgbClr val="F0980C"/>
              </a:buClr>
            </a:pPr>
            <a:r>
              <a:rPr lang="en-US">
                <a:solidFill>
                  <a:srgbClr val="FF0000"/>
                </a:solidFill>
              </a:rPr>
              <a:t>Yes</a:t>
            </a:r>
          </a:p>
          <a:p>
            <a:pPr>
              <a:lnSpc>
                <a:spcPct val="90000"/>
              </a:lnSpc>
              <a:buClr>
                <a:srgbClr val="F0980C"/>
              </a:buClr>
            </a:pPr>
            <a:r>
              <a:rPr lang="en-US"/>
              <a:t>Students learned about cell replication by using a software simulation to explore the process. </a:t>
            </a:r>
          </a:p>
          <a:p>
            <a:pPr lvl="1">
              <a:lnSpc>
                <a:spcPct val="90000"/>
              </a:lnSpc>
              <a:buClr>
                <a:srgbClr val="F0980C"/>
              </a:buClr>
            </a:pPr>
            <a:r>
              <a:rPr lang="en-US">
                <a:solidFill>
                  <a:srgbClr val="FF0000"/>
                </a:solidFill>
              </a:rPr>
              <a:t>Yes</a:t>
            </a:r>
          </a:p>
        </p:txBody>
      </p:sp>
    </p:spTree>
    <p:extLst>
      <p:ext uri="{BB962C8B-B14F-4D97-AF65-F5344CB8AC3E}">
        <p14:creationId xmlns:p14="http://schemas.microsoft.com/office/powerpoint/2010/main" val="428889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pPr algn="ctr"/>
            <a:r>
              <a:rPr lang="en-AU" sz="2000" dirty="0">
                <a:solidFill>
                  <a:srgbClr val="FFFFFF"/>
                </a:solidFill>
              </a:rPr>
              <a:t>BIG IDEA II: </a:t>
            </a:r>
            <a:br>
              <a:rPr lang="en-AU" sz="2000" dirty="0">
                <a:solidFill>
                  <a:srgbClr val="FFFFFF"/>
                </a:solidFill>
              </a:rPr>
            </a:br>
            <a:r>
              <a:rPr lang="en-GB" sz="2000" dirty="0">
                <a:solidFill>
                  <a:srgbClr val="FFFFFF"/>
                </a:solidFill>
              </a:rPr>
              <a:t>Use of ICT to support knowledge construction</a:t>
            </a:r>
            <a:endParaRPr lang="en-AU" sz="2000" dirty="0">
              <a:solidFill>
                <a:srgbClr val="FFFFFF"/>
              </a:solidFill>
            </a:endParaRPr>
          </a:p>
        </p:txBody>
      </p:sp>
      <p:sp>
        <p:nvSpPr>
          <p:cNvPr id="3" name="Content Placeholder 2"/>
          <p:cNvSpPr>
            <a:spLocks noGrp="1"/>
          </p:cNvSpPr>
          <p:nvPr>
            <p:ph idx="1"/>
          </p:nvPr>
        </p:nvSpPr>
        <p:spPr>
          <a:xfrm>
            <a:off x="5155905" y="1113764"/>
            <a:ext cx="6108179" cy="4624327"/>
          </a:xfrm>
        </p:spPr>
        <p:txBody>
          <a:bodyPr anchor="ctr">
            <a:normAutofit/>
          </a:bodyPr>
          <a:lstStyle/>
          <a:p>
            <a:pPr>
              <a:lnSpc>
                <a:spcPct val="90000"/>
              </a:lnSpc>
            </a:pPr>
            <a:r>
              <a:rPr lang="en-IE" b="1" dirty="0"/>
              <a:t>Knowledge construction</a:t>
            </a:r>
            <a:r>
              <a:rPr lang="en-IE" dirty="0"/>
              <a:t> occurs when students generate ideas and understandings that are new to them, through </a:t>
            </a:r>
            <a:r>
              <a:rPr lang="en-IE" b="1" dirty="0"/>
              <a:t>interpretation, analysis, synthesis, or evaluation</a:t>
            </a:r>
            <a:r>
              <a:rPr lang="en-IE" dirty="0"/>
              <a:t>. This unit examines whether the learning activity requires that students use ICT in ways that </a:t>
            </a:r>
            <a:r>
              <a:rPr lang="en-IE" b="1" dirty="0"/>
              <a:t>support knowledge construction</a:t>
            </a:r>
            <a:r>
              <a:rPr lang="en-IE" dirty="0"/>
              <a:t>, either directly or indirectly.</a:t>
            </a:r>
            <a:endParaRPr lang="en-IE"/>
          </a:p>
          <a:p>
            <a:pPr>
              <a:lnSpc>
                <a:spcPct val="90000"/>
              </a:lnSpc>
            </a:pPr>
            <a:r>
              <a:rPr lang="en-IE" b="1" dirty="0"/>
              <a:t>ICT supports knowledge construction</a:t>
            </a:r>
            <a:r>
              <a:rPr lang="en-IE" dirty="0"/>
              <a:t> when:</a:t>
            </a:r>
            <a:endParaRPr lang="en-IE"/>
          </a:p>
          <a:p>
            <a:pPr lvl="1" fontAlgn="ctr">
              <a:lnSpc>
                <a:spcPct val="90000"/>
              </a:lnSpc>
              <a:buFont typeface="Wingdings" panose="05000000000000000000" pitchFamily="2" charset="2"/>
              <a:buChar char="v"/>
            </a:pPr>
            <a:r>
              <a:rPr lang="en-IE" dirty="0"/>
              <a:t>Students use ICT directly for the knowledge-construction part of a learning activity. For example, students use a computer to analyse scientific information.</a:t>
            </a:r>
            <a:endParaRPr lang="en-IE"/>
          </a:p>
          <a:p>
            <a:pPr lvl="1" fontAlgn="ctr">
              <a:lnSpc>
                <a:spcPct val="90000"/>
              </a:lnSpc>
              <a:buFont typeface="Wingdings" panose="05000000000000000000" pitchFamily="2" charset="2"/>
              <a:buChar char="v"/>
            </a:pPr>
            <a:r>
              <a:rPr lang="en-IE" dirty="0"/>
              <a:t>Students use ICT to indirectly support knowledge construction, by using ICT to complete one step of an activity, and then using information from that step in the knowledge-construction part of the activity. For example, students might search for terms related to current events on Twitter and then analyse people’s responses offline. The information they found on Twitter supported their analysis, so we say that ICT use supported knowledge construction.</a:t>
            </a:r>
            <a:endParaRPr lang="en-IE"/>
          </a:p>
        </p:txBody>
      </p:sp>
    </p:spTree>
    <p:extLst>
      <p:ext uri="{BB962C8B-B14F-4D97-AF65-F5344CB8AC3E}">
        <p14:creationId xmlns:p14="http://schemas.microsoft.com/office/powerpoint/2010/main" val="42567521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49934" y="702156"/>
            <a:ext cx="7157865" cy="1013800"/>
          </a:xfrm>
        </p:spPr>
        <p:txBody>
          <a:bodyPr>
            <a:normAutofit/>
          </a:bodyPr>
          <a:lstStyle/>
          <a:p>
            <a:r>
              <a:rPr lang="en-AU">
                <a:solidFill>
                  <a:schemeClr val="accent1"/>
                </a:solidFill>
              </a:rPr>
              <a:t>BIG IDEA II: </a:t>
            </a:r>
            <a:r>
              <a:rPr lang="en-GB">
                <a:solidFill>
                  <a:schemeClr val="accent1"/>
                </a:solidFill>
              </a:rPr>
              <a:t>Use of ICT to support knowledge construction</a:t>
            </a:r>
            <a:endParaRPr lang="en-AU">
              <a:solidFill>
                <a:schemeClr val="accent1"/>
              </a:solidFill>
            </a:endParaRPr>
          </a:p>
        </p:txBody>
      </p:sp>
      <p:pic>
        <p:nvPicPr>
          <p:cNvPr id="5" name="Picture 4">
            <a:extLst>
              <a:ext uri="{FF2B5EF4-FFF2-40B4-BE49-F238E27FC236}">
                <a16:creationId xmlns:a16="http://schemas.microsoft.com/office/drawing/2014/main" id="{068CAE38-D59D-45A4-AB40-EDBC0A79538B}"/>
              </a:ext>
            </a:extLst>
          </p:cNvPr>
          <p:cNvPicPr>
            <a:picLocks noChangeAspect="1"/>
          </p:cNvPicPr>
          <p:nvPr/>
        </p:nvPicPr>
        <p:blipFill rotWithShape="1">
          <a:blip r:embed="rId2"/>
          <a:srcRect l="53603" r="9345"/>
          <a:stretch/>
        </p:blipFill>
        <p:spPr>
          <a:xfrm>
            <a:off x="20" y="10"/>
            <a:ext cx="4131713" cy="6857989"/>
          </a:xfrm>
          <a:prstGeom prst="rect">
            <a:avLst/>
          </a:prstGeom>
        </p:spPr>
      </p:pic>
      <p:sp>
        <p:nvSpPr>
          <p:cNvPr id="11" name="Rectangle 1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F5E835"/>
          </a:solidFill>
          <a:ln>
            <a:solidFill>
              <a:srgbClr val="F5E835"/>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449934" y="1896533"/>
            <a:ext cx="7157866" cy="3962266"/>
          </a:xfrm>
        </p:spPr>
        <p:txBody>
          <a:bodyPr>
            <a:normAutofit/>
          </a:bodyPr>
          <a:lstStyle/>
          <a:p>
            <a:pPr marL="324000" lvl="1" indent="0">
              <a:buClr>
                <a:srgbClr val="F5E835"/>
              </a:buClr>
              <a:buNone/>
            </a:pPr>
            <a:r>
              <a:rPr lang="en-IE" dirty="0"/>
              <a:t>The knowledge construction supported by ICT must be about the learning goals of the activity: learning to use the ICT does not qualify. For example, students might learn about PowerPoint as they create a presentation for history class. But to be considered knowledge construction using ICT, it is essential that the use of PowerPoint helped them to deepen their interpretation, analysis, synthesis, or evaluation of historical ideas, not just to deepen their knowledge on how to use the tool.</a:t>
            </a:r>
            <a:endParaRPr lang="en-IE"/>
          </a:p>
          <a:p>
            <a:pPr marL="324000" lvl="1" indent="0">
              <a:buClr>
                <a:srgbClr val="F5E835"/>
              </a:buClr>
              <a:buNone/>
            </a:pPr>
            <a:r>
              <a:rPr lang="en-IE" dirty="0"/>
              <a:t>Evaluation of Internet resources related to the learning goals is also considered knowledge construction. Some learning activities are designed to help students become intelligent, ethical users of Internet resources rather than passive consumers of the information. For example, students might be required to find several sources on a topic and evaluate their credibility before they select which information to rely on.</a:t>
            </a:r>
            <a:endParaRPr lang="en-IE"/>
          </a:p>
        </p:txBody>
      </p:sp>
    </p:spTree>
    <p:extLst>
      <p:ext uri="{BB962C8B-B14F-4D97-AF65-F5344CB8AC3E}">
        <p14:creationId xmlns:p14="http://schemas.microsoft.com/office/powerpoint/2010/main" val="15255487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507414"/>
            <a:ext cx="5120255" cy="3903332"/>
          </a:xfrm>
        </p:spPr>
        <p:txBody>
          <a:bodyPr anchor="t">
            <a:normAutofit/>
          </a:bodyPr>
          <a:lstStyle/>
          <a:p>
            <a:r>
              <a:rPr lang="en-AU" sz="4000">
                <a:solidFill>
                  <a:schemeClr val="accent2"/>
                </a:solidFill>
              </a:rPr>
              <a:t>BIG IDEA III: </a:t>
            </a:r>
            <a:r>
              <a:rPr lang="en-GB" sz="4000">
                <a:solidFill>
                  <a:schemeClr val="accent2"/>
                </a:solidFill>
              </a:rPr>
              <a:t>ICT required for knowledge construction</a:t>
            </a:r>
            <a:endParaRPr lang="en-AU" sz="4000">
              <a:solidFill>
                <a:schemeClr val="accent2"/>
              </a:solidFill>
            </a:endParaRPr>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400800" y="1507415"/>
            <a:ext cx="5210007" cy="3903331"/>
          </a:xfrm>
          <a:ln w="57150">
            <a:noFill/>
          </a:ln>
        </p:spPr>
        <p:txBody>
          <a:bodyPr anchor="t">
            <a:normAutofit/>
          </a:bodyPr>
          <a:lstStyle/>
          <a:p>
            <a:pPr marL="305435" indent="-305435">
              <a:lnSpc>
                <a:spcPct val="90000"/>
              </a:lnSpc>
            </a:pPr>
            <a:r>
              <a:rPr lang="en-IE" sz="1400"/>
              <a:t>ICT is required for the knowledge construction when it allows students to perform knowledge construction activities that would be impossible or impractical without the use of the ICT. For example, students might be asked to communicate with students in another country over a period of two weeks to research the impact of a recent drought on their community. In this case, emails enable students to construct knowledge that they could not construct without ICT because mailing physical letters would be impractical in this short a time. The use of email is required for constructing this knowledge. </a:t>
            </a:r>
            <a:endParaRPr lang="en-US" sz="1400"/>
          </a:p>
          <a:p>
            <a:pPr marL="305435" indent="-305435">
              <a:lnSpc>
                <a:spcPct val="90000"/>
              </a:lnSpc>
            </a:pPr>
            <a:r>
              <a:rPr lang="en-IE" sz="1400"/>
              <a:t>Many activities that require knowledge construction can also be done without ICT. For example, students may be asked to find information about the beaks of a variety of bird species with different diets and develop categories of different types of beaks. If students use the Internet for this activity, they are constructing knowledge, but ICT is not required: they would be able to achieve the same learning goals without ICT by using printed books in a library.</a:t>
            </a:r>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4018309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D01BD4-D715-47C5-936E-D17703C9A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4065488" cy="3903332"/>
          </a:xfrm>
        </p:spPr>
        <p:txBody>
          <a:bodyPr anchor="t">
            <a:normAutofit/>
          </a:bodyPr>
          <a:lstStyle/>
          <a:p>
            <a:r>
              <a:rPr lang="en-AU" sz="4000">
                <a:solidFill>
                  <a:schemeClr val="tx1">
                    <a:lumMod val="95000"/>
                  </a:schemeClr>
                </a:solidFill>
              </a:rPr>
              <a:t>BIG IDEA IV: </a:t>
            </a:r>
            <a:r>
              <a:rPr lang="en-GB" sz="4000">
                <a:solidFill>
                  <a:schemeClr val="tx1">
                    <a:lumMod val="95000"/>
                  </a:schemeClr>
                </a:solidFill>
              </a:rPr>
              <a:t>Designers of ICT products</a:t>
            </a:r>
            <a:endParaRPr lang="en-AU" sz="4000">
              <a:solidFill>
                <a:schemeClr val="tx1">
                  <a:lumMod val="95000"/>
                </a:schemeClr>
              </a:solidFill>
            </a:endParaRPr>
          </a:p>
        </p:txBody>
      </p:sp>
      <p:sp>
        <p:nvSpPr>
          <p:cNvPr id="10" name="Rectangle 9">
            <a:extLst>
              <a:ext uri="{FF2B5EF4-FFF2-40B4-BE49-F238E27FC236}">
                <a16:creationId xmlns:a16="http://schemas.microsoft.com/office/drawing/2014/main" id="{8E095A5C-C0E1-442D-A262-3354333CA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7884CF81-7E80-4D00-BC0F-A2166793C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815840" y="1005840"/>
            <a:ext cx="6794968" cy="5167745"/>
          </a:xfrm>
          <a:ln w="57150">
            <a:noFill/>
          </a:ln>
        </p:spPr>
        <p:txBody>
          <a:bodyPr anchor="t">
            <a:normAutofit/>
          </a:bodyPr>
          <a:lstStyle/>
          <a:p>
            <a:pPr marL="305435" indent="-305435">
              <a:lnSpc>
                <a:spcPct val="90000"/>
              </a:lnSpc>
            </a:pPr>
            <a:r>
              <a:rPr lang="en-IE" sz="2000" dirty="0"/>
              <a:t>Students are </a:t>
            </a:r>
            <a:r>
              <a:rPr lang="en-IE" sz="2000" b="1" dirty="0"/>
              <a:t>designers</a:t>
            </a:r>
            <a:r>
              <a:rPr lang="en-IE" sz="2000" dirty="0"/>
              <a:t> of ICT products when they </a:t>
            </a:r>
            <a:r>
              <a:rPr lang="en-IE" sz="2000" b="1" dirty="0"/>
              <a:t>create ICT products that others can use</a:t>
            </a:r>
            <a:r>
              <a:rPr lang="en-IE" sz="2000" dirty="0"/>
              <a:t>. For example, if students record a podcast and make it available on the internet, they are creating an ICT product that others could use. The product lasts beyond the learning activity and can be used or enjoyed by an outside audience.</a:t>
            </a:r>
            <a:endParaRPr lang="en-US" sz="2000" dirty="0"/>
          </a:p>
          <a:p>
            <a:pPr marL="305435" indent="-305435">
              <a:lnSpc>
                <a:spcPct val="90000"/>
              </a:lnSpc>
            </a:pPr>
            <a:r>
              <a:rPr lang="en-IE" sz="2000" dirty="0"/>
              <a:t>When students act as designers of ICT product, ICT is supporting their real-world problem-solving and innovation. Students must have an authentic audience in mind, such as a community that needs the information their podcast will provide, or younger students who will learn about disease prevention from the simulation students are building. In their design, students must attend to the needs and preferences of that audience. Ideally, but not necessarily, the product might actually be used by the intended audience. Students who create a product with no particular audience in mind do not qualify as designers under this definition.</a:t>
            </a:r>
          </a:p>
        </p:txBody>
      </p:sp>
    </p:spTree>
    <p:extLst>
      <p:ext uri="{BB962C8B-B14F-4D97-AF65-F5344CB8AC3E}">
        <p14:creationId xmlns:p14="http://schemas.microsoft.com/office/powerpoint/2010/main" val="325979635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p:txBody>
          <a:bodyPr>
            <a:normAutofit/>
          </a:bodyPr>
          <a:lstStyle/>
          <a:p>
            <a:pPr lvl="2" algn="just"/>
            <a:r>
              <a:rPr lang="en-AU" sz="2400" dirty="0"/>
              <a:t>What kind of technologies students can use to work together? (brainstorm)</a:t>
            </a:r>
          </a:p>
        </p:txBody>
      </p:sp>
    </p:spTree>
    <p:extLst>
      <p:ext uri="{BB962C8B-B14F-4D97-AF65-F5344CB8AC3E}">
        <p14:creationId xmlns:p14="http://schemas.microsoft.com/office/powerpoint/2010/main" val="385700908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23">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5">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7">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9">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31">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33">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9235" y="863695"/>
            <a:ext cx="3511233" cy="3779995"/>
          </a:xfrm>
        </p:spPr>
        <p:txBody>
          <a:bodyPr vert="horz" lIns="91440" tIns="45720" rIns="91440" bIns="45720" rtlCol="0" anchor="ctr">
            <a:normAutofit/>
          </a:bodyPr>
          <a:lstStyle/>
          <a:p>
            <a:r>
              <a:rPr lang="en-US" sz="3600">
                <a:solidFill>
                  <a:schemeClr val="tx1"/>
                </a:solidFill>
              </a:rPr>
              <a:t>Rubric - Use of ICT for Learning</a:t>
            </a:r>
          </a:p>
        </p:txBody>
      </p:sp>
      <p:sp>
        <p:nvSpPr>
          <p:cNvPr id="48" name="Rectangle 35">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95028CAA-0A27-49FB-B737-6B8DF8CE9A44}"/>
              </a:ext>
            </a:extLst>
          </p:cNvPr>
          <p:cNvPicPr>
            <a:picLocks noChangeAspect="1"/>
          </p:cNvPicPr>
          <p:nvPr/>
        </p:nvPicPr>
        <p:blipFill>
          <a:blip r:embed="rId2"/>
          <a:stretch>
            <a:fillRect/>
          </a:stretch>
        </p:blipFill>
        <p:spPr>
          <a:xfrm>
            <a:off x="643465" y="713367"/>
            <a:ext cx="6253164" cy="5450661"/>
          </a:xfrm>
          <a:prstGeom prst="rect">
            <a:avLst/>
          </a:prstGeom>
        </p:spPr>
      </p:pic>
    </p:spTree>
    <p:extLst>
      <p:ext uri="{BB962C8B-B14F-4D97-AF65-F5344CB8AC3E}">
        <p14:creationId xmlns:p14="http://schemas.microsoft.com/office/powerpoint/2010/main" val="22555743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18" name="Rectangle 17">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5175115"/>
          </a:xfrm>
          <a:prstGeom prst="rect">
            <a:avLst/>
          </a:prstGeom>
          <a:solidFill>
            <a:srgbClr val="42335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442101" y="1100665"/>
            <a:ext cx="3132638" cy="4278731"/>
          </a:xfrm>
        </p:spPr>
        <p:txBody>
          <a:bodyPr vert="horz" lIns="91440" tIns="45720" rIns="91440" bIns="45720" rtlCol="0" anchor="ctr">
            <a:normAutofit/>
          </a:bodyPr>
          <a:lstStyle/>
          <a:p>
            <a:r>
              <a:rPr lang="en-US" sz="3600">
                <a:solidFill>
                  <a:srgbClr val="FFFFFF"/>
                </a:solidFill>
              </a:rPr>
              <a:t>Decision Tree - Use of ICT for Learning</a:t>
            </a:r>
          </a:p>
        </p:txBody>
      </p:sp>
      <p:pic>
        <p:nvPicPr>
          <p:cNvPr id="3" name="Picture 2"/>
          <p:cNvPicPr>
            <a:picLocks noChangeAspect="1"/>
          </p:cNvPicPr>
          <p:nvPr/>
        </p:nvPicPr>
        <p:blipFill rotWithShape="1">
          <a:blip r:embed="rId2"/>
          <a:srcRect t="13377" r="-1" b="14324"/>
          <a:stretch/>
        </p:blipFill>
        <p:spPr>
          <a:xfrm>
            <a:off x="453302" y="457200"/>
            <a:ext cx="7588885" cy="5899650"/>
          </a:xfrm>
          <a:prstGeom prst="rect">
            <a:avLst/>
          </a:prstGeom>
        </p:spPr>
      </p:pic>
      <p:sp>
        <p:nvSpPr>
          <p:cNvPr id="20" name="Rectangle 19">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707627"/>
            <a:ext cx="3618828" cy="6492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1661167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96">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99" name="Rectangle 98">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1" name="Rectangle 100">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03" name="Rectangle 102">
            <a:extLst>
              <a:ext uri="{FF2B5EF4-FFF2-40B4-BE49-F238E27FC236}">
                <a16:creationId xmlns:a16="http://schemas.microsoft.com/office/drawing/2014/main" id="{F34F34AF-75E7-4149-A3CF-2E483C744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BEBB22D1-AACD-4C2B-BCC2-4A05C6CD498B}"/>
              </a:ext>
            </a:extLst>
          </p:cNvPr>
          <p:cNvPicPr>
            <a:picLocks noChangeAspect="1"/>
          </p:cNvPicPr>
          <p:nvPr/>
        </p:nvPicPr>
        <p:blipFill rotWithShape="1">
          <a:blip r:embed="rId2">
            <a:grayscl/>
          </a:blip>
          <a:srcRect t="14571" r="9091" b="8820"/>
          <a:stretch/>
        </p:blipFill>
        <p:spPr>
          <a:xfrm>
            <a:off x="20" y="10"/>
            <a:ext cx="12191980" cy="6857990"/>
          </a:xfrm>
          <a:prstGeom prst="rect">
            <a:avLst/>
          </a:prstGeom>
        </p:spPr>
      </p:pic>
      <p:grpSp>
        <p:nvGrpSpPr>
          <p:cNvPr id="105" name="Group 104">
            <a:extLst>
              <a:ext uri="{FF2B5EF4-FFF2-40B4-BE49-F238E27FC236}">
                <a16:creationId xmlns:a16="http://schemas.microsoft.com/office/drawing/2014/main" id="{1654C7F9-AF92-42BD-A713-6B020F63B3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06" name="Rectangle 105">
              <a:extLst>
                <a:ext uri="{FF2B5EF4-FFF2-40B4-BE49-F238E27FC236}">
                  <a16:creationId xmlns:a16="http://schemas.microsoft.com/office/drawing/2014/main" id="{D4E3B121-1133-4B7A-BF30-80EF7C9F0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07" name="Rectangle 106">
              <a:extLst>
                <a:ext uri="{FF2B5EF4-FFF2-40B4-BE49-F238E27FC236}">
                  <a16:creationId xmlns:a16="http://schemas.microsoft.com/office/drawing/2014/main" id="{8C0F23FC-3B0D-4C62-B729-C43F56DC11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584200" y="1408822"/>
            <a:ext cx="4375349" cy="3705046"/>
          </a:xfrm>
        </p:spPr>
        <p:txBody>
          <a:bodyPr vert="horz" lIns="91440" tIns="45720" rIns="91440" bIns="45720" rtlCol="0" anchor="b">
            <a:noAutofit/>
          </a:bodyPr>
          <a:lstStyle/>
          <a:p>
            <a:r>
              <a:rPr lang="en-US" sz="4000">
                <a:solidFill>
                  <a:srgbClr val="FFFFFF"/>
                </a:solidFill>
              </a:rPr>
              <a:t>Module VII: Introduction to Inclusive Digital Literacy</a:t>
            </a:r>
          </a:p>
        </p:txBody>
      </p:sp>
    </p:spTree>
    <p:extLst>
      <p:ext uri="{BB962C8B-B14F-4D97-AF65-F5344CB8AC3E}">
        <p14:creationId xmlns:p14="http://schemas.microsoft.com/office/powerpoint/2010/main" val="375081039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Reflective question</a:t>
            </a:r>
            <a:endParaRPr lang="en-AU" dirty="0"/>
          </a:p>
        </p:txBody>
      </p:sp>
      <p:sp>
        <p:nvSpPr>
          <p:cNvPr id="3" name="Rectangle 2"/>
          <p:cNvSpPr/>
          <p:nvPr/>
        </p:nvSpPr>
        <p:spPr>
          <a:xfrm>
            <a:off x="741202" y="2281808"/>
            <a:ext cx="10709595" cy="3046988"/>
          </a:xfrm>
          <a:prstGeom prst="rect">
            <a:avLst/>
          </a:prstGeom>
        </p:spPr>
        <p:txBody>
          <a:bodyPr wrap="square">
            <a:spAutoFit/>
          </a:bodyPr>
          <a:lstStyle/>
          <a:p>
            <a:r>
              <a:rPr lang="en-GB" sz="3200" dirty="0"/>
              <a:t>Have the teachers and non-teachers in your education setting developed a shared understanding of the term digital literacy?</a:t>
            </a:r>
            <a:br>
              <a:rPr lang="en-GB" sz="3200" dirty="0"/>
            </a:br>
            <a:endParaRPr lang="en-GB" sz="3200" dirty="0"/>
          </a:p>
          <a:p>
            <a:r>
              <a:rPr lang="en-GB" sz="3200" i="1" dirty="0"/>
              <a:t>"Digital Literacy is as important as reading writing and maths" </a:t>
            </a:r>
            <a:br>
              <a:rPr lang="en-GB" sz="3200" dirty="0"/>
            </a:br>
            <a:endParaRPr lang="en-GB" sz="3200" dirty="0"/>
          </a:p>
          <a:p>
            <a:r>
              <a:rPr lang="en-GB" sz="3200" dirty="0"/>
              <a:t>Discuss with colleagues.</a:t>
            </a:r>
          </a:p>
        </p:txBody>
      </p:sp>
    </p:spTree>
    <p:extLst>
      <p:ext uri="{BB962C8B-B14F-4D97-AF65-F5344CB8AC3E}">
        <p14:creationId xmlns:p14="http://schemas.microsoft.com/office/powerpoint/2010/main" val="372308429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r>
              <a:rPr lang="en-GB" dirty="0"/>
              <a:t>Digital technologies are now ubiquitous in the home, in school, in the workplace. It is easy to take this for granted but it is important to consider these questions:</a:t>
            </a:r>
          </a:p>
          <a:p>
            <a:pPr lvl="1">
              <a:buFont typeface="Wingdings" panose="05000000000000000000" pitchFamily="2" charset="2"/>
              <a:buChar char="Ø"/>
            </a:pPr>
            <a:r>
              <a:rPr lang="en-GB" dirty="0"/>
              <a:t>Can we make available and emerging technology work harder for us? </a:t>
            </a:r>
          </a:p>
          <a:p>
            <a:pPr lvl="1">
              <a:buFont typeface="Wingdings" panose="05000000000000000000" pitchFamily="2" charset="2"/>
              <a:buChar char="Ø"/>
            </a:pPr>
            <a:r>
              <a:rPr lang="en-GB" dirty="0"/>
              <a:t>How can we equip every young person (especially those with special education needs and disabilities) to be digitally literate in a world where government is now on-line, banking, insurance, and shopping are on-line as well as much of our social and leisure lives too? </a:t>
            </a:r>
          </a:p>
          <a:p>
            <a:pPr lvl="1">
              <a:buFont typeface="Wingdings" panose="05000000000000000000" pitchFamily="2" charset="2"/>
              <a:buChar char="Ø"/>
            </a:pPr>
            <a:r>
              <a:rPr lang="en-GB" dirty="0"/>
              <a:t>Are educators exploiting the digital resources we already have to the full? </a:t>
            </a:r>
          </a:p>
          <a:p>
            <a:pPr lvl="1">
              <a:buFont typeface="Wingdings" panose="05000000000000000000" pitchFamily="2" charset="2"/>
              <a:buChar char="Ø"/>
            </a:pPr>
            <a:r>
              <a:rPr lang="en-GB" dirty="0"/>
              <a:t>Is technology simply replacing tasks, or is technology opening new frontiers in terms of accelerating learning and personalising the education experience?</a:t>
            </a:r>
          </a:p>
          <a:p>
            <a:pPr marL="0" indent="0">
              <a:buNone/>
            </a:pPr>
            <a:endParaRPr lang="en-US" sz="2400" dirty="0"/>
          </a:p>
        </p:txBody>
      </p:sp>
    </p:spTree>
    <p:extLst>
      <p:ext uri="{BB962C8B-B14F-4D97-AF65-F5344CB8AC3E}">
        <p14:creationId xmlns:p14="http://schemas.microsoft.com/office/powerpoint/2010/main" val="63197583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pic>
        <p:nvPicPr>
          <p:cNvPr id="5" name="Picture 4"/>
          <p:cNvPicPr>
            <a:picLocks noChangeAspect="1"/>
          </p:cNvPicPr>
          <p:nvPr/>
        </p:nvPicPr>
        <p:blipFill>
          <a:blip r:embed="rId2"/>
          <a:stretch>
            <a:fillRect/>
          </a:stretch>
        </p:blipFill>
        <p:spPr>
          <a:xfrm>
            <a:off x="1631531" y="1946860"/>
            <a:ext cx="7629525" cy="4600575"/>
          </a:xfrm>
          <a:prstGeom prst="rect">
            <a:avLst/>
          </a:prstGeom>
        </p:spPr>
      </p:pic>
    </p:spTree>
    <p:extLst>
      <p:ext uri="{BB962C8B-B14F-4D97-AF65-F5344CB8AC3E}">
        <p14:creationId xmlns:p14="http://schemas.microsoft.com/office/powerpoint/2010/main" val="16163555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Fourth Industrial Revolution: </a:t>
            </a:r>
            <a:br>
              <a:rPr lang="en-GB" b="1" dirty="0"/>
            </a:br>
            <a:r>
              <a:rPr lang="en-GB" b="1" dirty="0"/>
              <a:t>														What you can do</a:t>
            </a:r>
            <a:endParaRPr lang="en-AU"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a:t>Watch the video from the World Economic Forum.</a:t>
            </a:r>
          </a:p>
          <a:p>
            <a:pPr marL="0" indent="0">
              <a:buNone/>
            </a:pPr>
            <a:endParaRPr lang="en-US" sz="2400" dirty="0">
              <a:hlinkClick r:id="rId2"/>
            </a:endParaRPr>
          </a:p>
          <a:p>
            <a:pPr marL="0" indent="0">
              <a:buNone/>
            </a:pPr>
            <a:r>
              <a:rPr lang="en-US" sz="2400" dirty="0">
                <a:hlinkClick r:id="rId2"/>
              </a:rPr>
              <a:t>https://youtu.be/kpW9JcWxKq0</a:t>
            </a:r>
            <a:r>
              <a:rPr lang="en-US" sz="2400" dirty="0"/>
              <a:t>	(To be downloaded and watch offline)</a:t>
            </a:r>
          </a:p>
          <a:p>
            <a:pPr marL="0" indent="0">
              <a:buNone/>
            </a:pPr>
            <a:endParaRPr lang="en-US" sz="2400" dirty="0"/>
          </a:p>
          <a:p>
            <a:pPr marL="0" indent="0">
              <a:buNone/>
            </a:pPr>
            <a:r>
              <a:rPr lang="en-GB" sz="2200" dirty="0"/>
              <a:t>Ubiquitous, mobile supercomputing, Artificially-intelligent robots, Self-driving cars, Neuro-technological brain enhancements, Genetic editing.  The evidence of dramatic change is all around us and it's happening at exponential speed. Previous industrial revolutions liberated humankind from animal power, made mass production possible and brought digital capabilities to billions of people. This Fourth Industrial Revolution is, however, fundamentally different. It is characterized by a range of new technologies that are fusing the physical, digital and biological worlds, impacting all disciplines, economies and industries, and even challenging ideas about what it means to be human.</a:t>
            </a:r>
            <a:endParaRPr lang="en-US" sz="3000" dirty="0"/>
          </a:p>
        </p:txBody>
      </p:sp>
    </p:spTree>
    <p:extLst>
      <p:ext uri="{BB962C8B-B14F-4D97-AF65-F5344CB8AC3E}">
        <p14:creationId xmlns:p14="http://schemas.microsoft.com/office/powerpoint/2010/main" val="122884075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The Fourth Industrial Revolution: </a:t>
            </a:r>
            <a:br>
              <a:rPr lang="en-GB" b="1" dirty="0"/>
            </a:br>
            <a:r>
              <a:rPr lang="en-GB" b="1" dirty="0"/>
              <a:t>														Reflective questions</a:t>
            </a:r>
            <a:endParaRPr lang="en-AU" dirty="0"/>
          </a:p>
        </p:txBody>
      </p:sp>
      <p:sp>
        <p:nvSpPr>
          <p:cNvPr id="3" name="Content Placeholder 2"/>
          <p:cNvSpPr>
            <a:spLocks noGrp="1"/>
          </p:cNvSpPr>
          <p:nvPr>
            <p:ph idx="1"/>
          </p:nvPr>
        </p:nvSpPr>
        <p:spPr>
          <a:xfrm>
            <a:off x="581192" y="1852864"/>
            <a:ext cx="11029615" cy="4740442"/>
          </a:xfrm>
        </p:spPr>
        <p:txBody>
          <a:bodyPr>
            <a:normAutofit/>
          </a:bodyPr>
          <a:lstStyle/>
          <a:p>
            <a:r>
              <a:rPr lang="en-GB" sz="2000" dirty="0"/>
              <a:t>Think about your education setting: the children and young people in your classes, the way learning is organised, managed and delivered within your education setting. Whatever age you teach, be it pre-school, primary or secondary, the learners in your care are on a life-long learning journey into, and in some cases, beyond the 21st century:</a:t>
            </a:r>
          </a:p>
          <a:p>
            <a:pPr lvl="1">
              <a:buFont typeface="Wingdings" panose="05000000000000000000" pitchFamily="2" charset="2"/>
              <a:buChar char="v"/>
            </a:pPr>
            <a:r>
              <a:rPr lang="en-GB" sz="1800" dirty="0"/>
              <a:t>Does your education setting's mission and vision statement say anything about what you do to prepare the children and young people in your care for the social and economic challenges that they will face over a working life of perhaps 60 years and a longevity that may well see them active well past the age of 100?!</a:t>
            </a:r>
          </a:p>
          <a:p>
            <a:pPr lvl="1">
              <a:buFont typeface="Wingdings" panose="05000000000000000000" pitchFamily="2" charset="2"/>
              <a:buChar char="v"/>
            </a:pPr>
            <a:r>
              <a:rPr lang="en-GB" sz="1800" dirty="0"/>
              <a:t>Laying the foundations for life-long learning should be the imperatives that drive any education setting. How does your education setting articulate these imperatives? Literacy and numeracy goals? As standards of exam performance? As social and societal outcomes? As a set of capabilities, attitudes and social/cultural expectations?</a:t>
            </a:r>
          </a:p>
          <a:p>
            <a:pPr lvl="1">
              <a:buFont typeface="Wingdings" panose="05000000000000000000" pitchFamily="2" charset="2"/>
              <a:buChar char="v"/>
            </a:pPr>
            <a:r>
              <a:rPr lang="en-GB" sz="1800" dirty="0"/>
              <a:t>How do you create a learning culture that acknowledges the role technology plays in supporting working, learning and living in the 21st century? After watching the video, how could your setting do better?</a:t>
            </a:r>
          </a:p>
          <a:p>
            <a:pPr marL="0" indent="0">
              <a:buNone/>
            </a:pPr>
            <a:r>
              <a:rPr lang="en-GB" b="1" dirty="0"/>
              <a:t>Answer one of these questions to share how your school prepares its students for the future. </a:t>
            </a:r>
            <a:endParaRPr lang="en-GB" sz="2000" dirty="0"/>
          </a:p>
        </p:txBody>
      </p:sp>
    </p:spTree>
    <p:extLst>
      <p:ext uri="{BB962C8B-B14F-4D97-AF65-F5344CB8AC3E}">
        <p14:creationId xmlns:p14="http://schemas.microsoft.com/office/powerpoint/2010/main" val="31329308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Workplace Trends and the Importance of Digital Literacy: Future Work Trends</a:t>
            </a:r>
            <a:endParaRPr lang="en-AU" dirty="0"/>
          </a:p>
        </p:txBody>
      </p:sp>
      <p:sp>
        <p:nvSpPr>
          <p:cNvPr id="3" name="Content Placeholder 2"/>
          <p:cNvSpPr>
            <a:spLocks noGrp="1"/>
          </p:cNvSpPr>
          <p:nvPr>
            <p:ph idx="1"/>
          </p:nvPr>
        </p:nvSpPr>
        <p:spPr>
          <a:xfrm>
            <a:off x="581192" y="1852864"/>
            <a:ext cx="11029615" cy="4740442"/>
          </a:xfrm>
        </p:spPr>
        <p:txBody>
          <a:bodyPr>
            <a:normAutofit/>
          </a:bodyPr>
          <a:lstStyle/>
          <a:p>
            <a:r>
              <a:rPr lang="en-GB" i="1" dirty="0"/>
              <a:t>"...As technology becomes more pervasive, traditional trades disappear and the world of work becomes more globalised, the skills considered to be valuable for the future are shifting.</a:t>
            </a:r>
            <a:endParaRPr lang="en-GB" dirty="0"/>
          </a:p>
          <a:p>
            <a:r>
              <a:rPr lang="en-GB" b="1" i="1" dirty="0"/>
              <a:t>Problem solving, team working, and communication </a:t>
            </a:r>
            <a:r>
              <a:rPr lang="en-GB" i="1" dirty="0"/>
              <a:t>(commonly known as "21st century skills") are the most-needed skills in the workplace, according to our recent surveys of business executives, students and teachers.</a:t>
            </a:r>
            <a:r>
              <a:rPr lang="en-GB" b="1" i="1" dirty="0"/>
              <a:t> Digital literacy and creativity</a:t>
            </a:r>
            <a:r>
              <a:rPr lang="en-GB" i="1" dirty="0"/>
              <a:t>— and the latter's close relative, </a:t>
            </a:r>
            <a:r>
              <a:rPr lang="en-GB" b="1" i="1" dirty="0"/>
              <a:t>entrepreneurship</a:t>
            </a:r>
            <a:r>
              <a:rPr lang="en-GB" i="1" dirty="0"/>
              <a:t>—are expected to grow more important in the next three years.</a:t>
            </a:r>
            <a:endParaRPr lang="en-GB" dirty="0"/>
          </a:p>
          <a:p>
            <a:pPr marL="0" indent="0">
              <a:buNone/>
            </a:pPr>
            <a:endParaRPr lang="en-GB" sz="2000" dirty="0"/>
          </a:p>
        </p:txBody>
      </p:sp>
    </p:spTree>
    <p:extLst>
      <p:ext uri="{BB962C8B-B14F-4D97-AF65-F5344CB8AC3E}">
        <p14:creationId xmlns:p14="http://schemas.microsoft.com/office/powerpoint/2010/main" val="262314068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Steps to Introducing Child-Centred Innovation in Digital Literacy to Your Learner Community</a:t>
            </a:r>
            <a:endParaRPr lang="en-AU" dirty="0"/>
          </a:p>
        </p:txBody>
      </p:sp>
      <p:sp>
        <p:nvSpPr>
          <p:cNvPr id="3" name="Content Placeholder 2"/>
          <p:cNvSpPr>
            <a:spLocks noGrp="1"/>
          </p:cNvSpPr>
          <p:nvPr>
            <p:ph idx="1"/>
          </p:nvPr>
        </p:nvSpPr>
        <p:spPr>
          <a:xfrm>
            <a:off x="581192" y="1852864"/>
            <a:ext cx="11029615" cy="4740442"/>
          </a:xfrm>
        </p:spPr>
        <p:txBody>
          <a:bodyPr>
            <a:normAutofit/>
          </a:bodyPr>
          <a:lstStyle/>
          <a:p>
            <a:pPr marL="0" indent="0">
              <a:buNone/>
            </a:pPr>
            <a:r>
              <a:rPr lang="en-GB" b="1" dirty="0"/>
              <a:t>STEP 1 THINK ABOUT THE LEARNER</a:t>
            </a:r>
            <a:endParaRPr lang="en-GB" sz="2000" b="1" dirty="0"/>
          </a:p>
          <a:p>
            <a:pPr lvl="1"/>
            <a:r>
              <a:rPr lang="en-GB" b="1" dirty="0"/>
              <a:t>Think about a learner, or small group of learners</a:t>
            </a:r>
            <a:r>
              <a:rPr lang="en-GB" dirty="0"/>
              <a:t>, that will be your target group.</a:t>
            </a:r>
          </a:p>
          <a:p>
            <a:pPr lvl="1"/>
            <a:r>
              <a:rPr lang="en-GB" dirty="0"/>
              <a:t>Think about an area of learning where you would like to see accelerated progress. How will you measure progress? What evidence will you need to collect? As you proceed through the Courses, keep reflecting on this initial selection, to see if your new learning is relevant to </a:t>
            </a:r>
            <a:r>
              <a:rPr lang="en-GB" i="1" dirty="0"/>
              <a:t>their </a:t>
            </a:r>
            <a:r>
              <a:rPr lang="en-GB" dirty="0"/>
              <a:t>needs and </a:t>
            </a:r>
            <a:r>
              <a:rPr lang="en-GB" i="1" dirty="0"/>
              <a:t>their</a:t>
            </a:r>
            <a:r>
              <a:rPr lang="en-GB" dirty="0"/>
              <a:t> learning objectives.</a:t>
            </a:r>
          </a:p>
          <a:p>
            <a:pPr marL="0" indent="0">
              <a:buNone/>
            </a:pPr>
            <a:endParaRPr lang="en-GB" b="1" dirty="0"/>
          </a:p>
          <a:p>
            <a:pPr marL="0" indent="0">
              <a:buNone/>
            </a:pPr>
            <a:r>
              <a:rPr lang="en-GB" b="1" dirty="0"/>
              <a:t>STEP 2 THINK ABOUT YOUR KNOWLEDGE AND SKILLS</a:t>
            </a:r>
          </a:p>
          <a:p>
            <a:pPr lvl="1"/>
            <a:r>
              <a:rPr lang="en-GB" dirty="0"/>
              <a:t>Use one of the </a:t>
            </a:r>
            <a:r>
              <a:rPr lang="en-GB" b="1" dirty="0"/>
              <a:t>Audit Tools in "Developing a Digitally Literate Pedagogy" </a:t>
            </a:r>
            <a:r>
              <a:rPr lang="en-GB" dirty="0"/>
              <a:t>to self-evaluate your current digital literacy levels, or to give you ideas about what areas of digital literacy </a:t>
            </a:r>
            <a:r>
              <a:rPr lang="en-GB" b="1" dirty="0"/>
              <a:t>you </a:t>
            </a:r>
            <a:r>
              <a:rPr lang="en-GB" dirty="0"/>
              <a:t>would like to personally develop.</a:t>
            </a:r>
          </a:p>
          <a:p>
            <a:pPr marL="0" indent="0">
              <a:buNone/>
            </a:pPr>
            <a:endParaRPr lang="en-GB" sz="2000" dirty="0"/>
          </a:p>
        </p:txBody>
      </p:sp>
    </p:spTree>
    <p:extLst>
      <p:ext uri="{BB962C8B-B14F-4D97-AF65-F5344CB8AC3E}">
        <p14:creationId xmlns:p14="http://schemas.microsoft.com/office/powerpoint/2010/main" val="4038539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id="{F9CD4BEB-C391-4F7E-9838-95411A832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1" y="723901"/>
            <a:ext cx="10993549" cy="1428750"/>
          </a:xfrm>
        </p:spPr>
        <p:txBody>
          <a:bodyPr vert="horz" lIns="91440" tIns="45720" rIns="91440" bIns="45720" rtlCol="0" anchor="b">
            <a:normAutofit/>
          </a:bodyPr>
          <a:lstStyle/>
          <a:p>
            <a:r>
              <a:rPr lang="en-US" sz="3600">
                <a:solidFill>
                  <a:schemeClr val="accent1"/>
                </a:solidFill>
              </a:rPr>
              <a:t>Example.</a:t>
            </a:r>
          </a:p>
        </p:txBody>
      </p:sp>
      <p:graphicFrame>
        <p:nvGraphicFramePr>
          <p:cNvPr id="3" name="Table 4">
            <a:extLst>
              <a:ext uri="{FF2B5EF4-FFF2-40B4-BE49-F238E27FC236}">
                <a16:creationId xmlns:a16="http://schemas.microsoft.com/office/drawing/2014/main" id="{60DFCE28-1AC7-4E31-813A-8C1DD890ACF6}"/>
              </a:ext>
            </a:extLst>
          </p:cNvPr>
          <p:cNvGraphicFramePr>
            <a:graphicFrameLocks noGrp="1"/>
          </p:cNvGraphicFramePr>
          <p:nvPr>
            <p:extLst>
              <p:ext uri="{D42A27DB-BD31-4B8C-83A1-F6EECF244321}">
                <p14:modId xmlns:p14="http://schemas.microsoft.com/office/powerpoint/2010/main" val="3884885396"/>
              </p:ext>
            </p:extLst>
          </p:nvPr>
        </p:nvGraphicFramePr>
        <p:xfrm>
          <a:off x="506027" y="2803579"/>
          <a:ext cx="11185865" cy="3576789"/>
        </p:xfrm>
        <a:graphic>
          <a:graphicData uri="http://schemas.openxmlformats.org/drawingml/2006/table">
            <a:tbl>
              <a:tblPr firstRow="1" bandRow="1">
                <a:tableStyleId>{5C22544A-7EE6-4342-B048-85BDC9FD1C3A}</a:tableStyleId>
              </a:tblPr>
              <a:tblGrid>
                <a:gridCol w="8949314">
                  <a:extLst>
                    <a:ext uri="{9D8B030D-6E8A-4147-A177-3AD203B41FA5}">
                      <a16:colId xmlns:a16="http://schemas.microsoft.com/office/drawing/2014/main" val="446935029"/>
                    </a:ext>
                  </a:extLst>
                </a:gridCol>
                <a:gridCol w="1138910">
                  <a:extLst>
                    <a:ext uri="{9D8B030D-6E8A-4147-A177-3AD203B41FA5}">
                      <a16:colId xmlns:a16="http://schemas.microsoft.com/office/drawing/2014/main" val="1633652246"/>
                    </a:ext>
                  </a:extLst>
                </a:gridCol>
                <a:gridCol w="1097641">
                  <a:extLst>
                    <a:ext uri="{9D8B030D-6E8A-4147-A177-3AD203B41FA5}">
                      <a16:colId xmlns:a16="http://schemas.microsoft.com/office/drawing/2014/main" val="3102419905"/>
                    </a:ext>
                  </a:extLst>
                </a:gridCol>
              </a:tblGrid>
              <a:tr h="423061">
                <a:tc>
                  <a:txBody>
                    <a:bodyPr/>
                    <a:lstStyle/>
                    <a:p>
                      <a:r>
                        <a:rPr lang="en-US" sz="1900" dirty="0"/>
                        <a:t>Is this working together?</a:t>
                      </a:r>
                    </a:p>
                  </a:txBody>
                  <a:tcPr marL="96150" marR="96150" marT="48075" marB="48075"/>
                </a:tc>
                <a:tc>
                  <a:txBody>
                    <a:bodyPr/>
                    <a:lstStyle/>
                    <a:p>
                      <a:r>
                        <a:rPr lang="en-US" sz="1900"/>
                        <a:t>Yes</a:t>
                      </a:r>
                    </a:p>
                  </a:txBody>
                  <a:tcPr marL="96150" marR="96150" marT="48075" marB="48075"/>
                </a:tc>
                <a:tc>
                  <a:txBody>
                    <a:bodyPr/>
                    <a:lstStyle/>
                    <a:p>
                      <a:r>
                        <a:rPr lang="en-US" sz="1900"/>
                        <a:t>No</a:t>
                      </a:r>
                    </a:p>
                  </a:txBody>
                  <a:tcPr marL="96150" marR="96150" marT="48075" marB="48075"/>
                </a:tc>
                <a:extLst>
                  <a:ext uri="{0D108BD9-81ED-4DB2-BD59-A6C34878D82A}">
                    <a16:rowId xmlns:a16="http://schemas.microsoft.com/office/drawing/2014/main" val="1542981620"/>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Pairs of students gave each other feedback.</a:t>
                      </a:r>
                      <a:r>
                        <a:rPr lang="en-AU" sz="1900" b="1"/>
                        <a:t>         </a:t>
                      </a:r>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2807474504"/>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Students did their work alone.</a:t>
                      </a:r>
                      <a:endParaRPr lang="en-AU" sz="1900" b="1"/>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2973243765"/>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A small group discussed an issue together. 	             </a:t>
                      </a:r>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3155388359"/>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The whole class discussed an issue. 	</a:t>
                      </a:r>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1611087217"/>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A student used Skype to interview a student in another town. </a:t>
                      </a:r>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2704731121"/>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dirty="0"/>
                        <a:t>Students used OneNote to share their story drafts and give each other feedback. 	</a:t>
                      </a:r>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3519852562"/>
                  </a:ext>
                </a:extLst>
              </a:tr>
              <a:tr h="6153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Each student created his/her own story and sent it to the teacher for feedback.               </a:t>
                      </a:r>
                      <a:r>
                        <a:rPr lang="en-AU" sz="1300"/>
                        <a:t>	</a:t>
                      </a:r>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3873673635"/>
                  </a:ext>
                </a:extLst>
              </a:tr>
            </a:tbl>
          </a:graphicData>
        </a:graphic>
      </p:graphicFrame>
    </p:spTree>
    <p:extLst>
      <p:ext uri="{BB962C8B-B14F-4D97-AF65-F5344CB8AC3E}">
        <p14:creationId xmlns:p14="http://schemas.microsoft.com/office/powerpoint/2010/main" val="260159357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Steps to Introducing Child-Centred Innovation in Digital Literacy to Your Learner Community</a:t>
            </a:r>
            <a:endParaRPr lang="en-AU" dirty="0"/>
          </a:p>
        </p:txBody>
      </p:sp>
      <p:sp>
        <p:nvSpPr>
          <p:cNvPr id="3" name="Content Placeholder 2"/>
          <p:cNvSpPr>
            <a:spLocks noGrp="1"/>
          </p:cNvSpPr>
          <p:nvPr>
            <p:ph idx="1"/>
          </p:nvPr>
        </p:nvSpPr>
        <p:spPr>
          <a:xfrm>
            <a:off x="581192" y="1973178"/>
            <a:ext cx="11029615" cy="4620127"/>
          </a:xfrm>
        </p:spPr>
        <p:txBody>
          <a:bodyPr>
            <a:normAutofit/>
          </a:bodyPr>
          <a:lstStyle/>
          <a:p>
            <a:pPr marL="0" indent="0">
              <a:buNone/>
            </a:pPr>
            <a:r>
              <a:rPr lang="en-GB" b="1" dirty="0"/>
              <a:t>STEP 3 THINK ABOUT MEANINGFUL ACTIVITIES</a:t>
            </a:r>
          </a:p>
          <a:p>
            <a:pPr lvl="1"/>
            <a:r>
              <a:rPr lang="en-GB" dirty="0"/>
              <a:t>After completing "</a:t>
            </a:r>
            <a:r>
              <a:rPr lang="en-GB" b="1" dirty="0"/>
              <a:t>Developing a Digitally Literate Learner"</a:t>
            </a:r>
            <a:r>
              <a:rPr lang="en-GB" dirty="0"/>
              <a:t>, reflect on the Digital Literacy abilities and capabilities of your</a:t>
            </a:r>
            <a:r>
              <a:rPr lang="en-GB" b="1" dirty="0"/>
              <a:t> target cohort:</a:t>
            </a:r>
            <a:endParaRPr lang="en-GB" dirty="0"/>
          </a:p>
          <a:p>
            <a:pPr lvl="1"/>
            <a:r>
              <a:rPr lang="en-GB" b="1" dirty="0"/>
              <a:t>What can you do to make them aware of their own personal next steps in terms of digital literacy development? </a:t>
            </a:r>
            <a:endParaRPr lang="en-GB" dirty="0"/>
          </a:p>
          <a:p>
            <a:pPr lvl="1"/>
            <a:r>
              <a:rPr lang="en-GB" b="1" dirty="0"/>
              <a:t>How can you build meaningful activities into their overarching learning objectives that enable them to rehearse and develop these "next steps"?</a:t>
            </a:r>
          </a:p>
          <a:p>
            <a:pPr marL="0" indent="0">
              <a:buNone/>
            </a:pPr>
            <a:endParaRPr lang="en-GB" b="1" dirty="0"/>
          </a:p>
          <a:p>
            <a:pPr marL="0" indent="0">
              <a:buNone/>
            </a:pPr>
            <a:r>
              <a:rPr lang="en-GB" b="1" dirty="0"/>
              <a:t>STEP 4 THINK ABOUT APPLICATION OF DIGITAL TECHNOLOGIES</a:t>
            </a:r>
          </a:p>
          <a:p>
            <a:pPr lvl="1"/>
            <a:r>
              <a:rPr lang="en-GB" dirty="0"/>
              <a:t>After completing </a:t>
            </a:r>
            <a:r>
              <a:rPr lang="en-GB" b="1" dirty="0"/>
              <a:t>"Developing a digitally Literate Curriculum" </a:t>
            </a:r>
            <a:r>
              <a:rPr lang="en-GB" dirty="0"/>
              <a:t>decide on what digital technologies you will choose to support the ambition outlined in Steps 2 and 3</a:t>
            </a:r>
            <a:r>
              <a:rPr lang="en-GB" b="1" dirty="0"/>
              <a:t>:</a:t>
            </a:r>
            <a:endParaRPr lang="en-GB" dirty="0"/>
          </a:p>
          <a:p>
            <a:pPr lvl="1"/>
            <a:r>
              <a:rPr lang="en-GB" b="1" dirty="0"/>
              <a:t>You may wish to liaise with colleagues with IT responsibilities so that you use language and approaches already in train within the educational setting.</a:t>
            </a:r>
            <a:endParaRPr lang="en-GB" dirty="0"/>
          </a:p>
          <a:p>
            <a:endParaRPr lang="en-GB" dirty="0"/>
          </a:p>
        </p:txBody>
      </p:sp>
    </p:spTree>
    <p:extLst>
      <p:ext uri="{BB962C8B-B14F-4D97-AF65-F5344CB8AC3E}">
        <p14:creationId xmlns:p14="http://schemas.microsoft.com/office/powerpoint/2010/main" val="326423999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Steps to Introducing Child-Centred Innovation in Digital Literacy to Your Learner Community</a:t>
            </a:r>
            <a:endParaRPr lang="en-AU" dirty="0"/>
          </a:p>
        </p:txBody>
      </p:sp>
      <p:sp>
        <p:nvSpPr>
          <p:cNvPr id="3" name="Content Placeholder 2"/>
          <p:cNvSpPr>
            <a:spLocks noGrp="1"/>
          </p:cNvSpPr>
          <p:nvPr>
            <p:ph idx="1"/>
          </p:nvPr>
        </p:nvSpPr>
        <p:spPr>
          <a:xfrm>
            <a:off x="581192" y="1973178"/>
            <a:ext cx="11029615" cy="4620127"/>
          </a:xfrm>
        </p:spPr>
        <p:txBody>
          <a:bodyPr>
            <a:normAutofit/>
          </a:bodyPr>
          <a:lstStyle/>
          <a:p>
            <a:pPr marL="0" indent="0">
              <a:buNone/>
            </a:pPr>
            <a:r>
              <a:rPr lang="en-GB" b="1" dirty="0"/>
              <a:t>STEP 5 START THE LEARNING JOURNEY!</a:t>
            </a:r>
          </a:p>
          <a:p>
            <a:pPr lvl="1"/>
            <a:r>
              <a:rPr lang="en-GB" b="1" dirty="0"/>
              <a:t>Collect some baseline evidence</a:t>
            </a:r>
            <a:r>
              <a:rPr lang="en-GB" dirty="0"/>
              <a:t> from your target cohort, </a:t>
            </a:r>
            <a:r>
              <a:rPr lang="en-GB" b="1" dirty="0"/>
              <a:t>then apply some new learning</a:t>
            </a:r>
            <a:r>
              <a:rPr lang="en-GB" dirty="0"/>
              <a:t>, or new approaches, to your target cohort</a:t>
            </a:r>
          </a:p>
          <a:p>
            <a:pPr marL="0" indent="0">
              <a:buNone/>
            </a:pPr>
            <a:r>
              <a:rPr lang="en-GB" b="1" dirty="0"/>
              <a:t>STEP 6 HOW DID IT GO?</a:t>
            </a:r>
          </a:p>
          <a:p>
            <a:pPr lvl="1"/>
            <a:r>
              <a:rPr lang="en-GB" b="1" dirty="0"/>
              <a:t>Review and evaluate the progress </a:t>
            </a:r>
            <a:r>
              <a:rPr lang="en-GB" dirty="0"/>
              <a:t>that has been made.</a:t>
            </a:r>
          </a:p>
          <a:p>
            <a:pPr lvl="1"/>
            <a:r>
              <a:rPr lang="en-GB" dirty="0"/>
              <a:t>How can the practice you have developed:</a:t>
            </a:r>
          </a:p>
          <a:p>
            <a:pPr lvl="1"/>
            <a:r>
              <a:rPr lang="en-GB" dirty="0"/>
              <a:t>a) be applied to other learners</a:t>
            </a:r>
          </a:p>
          <a:p>
            <a:pPr lvl="1"/>
            <a:r>
              <a:rPr lang="en-GB" dirty="0"/>
              <a:t>b) be shared with other colleagues</a:t>
            </a:r>
          </a:p>
          <a:p>
            <a:pPr lvl="1"/>
            <a:r>
              <a:rPr lang="en-GB" dirty="0"/>
              <a:t>c) what next steps need to/ Can be taken?</a:t>
            </a:r>
          </a:p>
          <a:p>
            <a:endParaRPr lang="en-GB" dirty="0"/>
          </a:p>
        </p:txBody>
      </p:sp>
    </p:spTree>
    <p:extLst>
      <p:ext uri="{BB962C8B-B14F-4D97-AF65-F5344CB8AC3E}">
        <p14:creationId xmlns:p14="http://schemas.microsoft.com/office/powerpoint/2010/main" val="400632989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5" name="Rectangle 34">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17" y="863695"/>
            <a:ext cx="6056024" cy="3779995"/>
          </a:xfrm>
        </p:spPr>
        <p:txBody>
          <a:bodyPr vert="horz" lIns="91440" tIns="45720" rIns="91440" bIns="45720" rtlCol="0" anchor="ctr">
            <a:normAutofit/>
          </a:bodyPr>
          <a:lstStyle/>
          <a:p>
            <a:pPr algn="ctr"/>
            <a:r>
              <a:rPr lang="en-US" sz="4000">
                <a:solidFill>
                  <a:srgbClr val="FFFFFF"/>
                </a:solidFill>
              </a:rPr>
              <a:t>Module  VIII:  Teaching with Technology.</a:t>
            </a:r>
          </a:p>
        </p:txBody>
      </p:sp>
      <p:sp>
        <p:nvSpPr>
          <p:cNvPr id="37" name="Rectangle 36">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D00CF9DF-EAB6-41B1-BCC0-A544B2AEB37A}"/>
              </a:ext>
            </a:extLst>
          </p:cNvPr>
          <p:cNvPicPr>
            <a:picLocks noChangeAspect="1"/>
          </p:cNvPicPr>
          <p:nvPr/>
        </p:nvPicPr>
        <p:blipFill rotWithShape="1">
          <a:blip r:embed="rId2"/>
          <a:srcRect l="5671" r="14756" b="1"/>
          <a:stretch/>
        </p:blipFill>
        <p:spPr>
          <a:xfrm>
            <a:off x="6092030" y="457200"/>
            <a:ext cx="5662793" cy="5928404"/>
          </a:xfrm>
          <a:prstGeom prst="rect">
            <a:avLst/>
          </a:prstGeom>
        </p:spPr>
      </p:pic>
    </p:spTree>
    <p:extLst>
      <p:ext uri="{BB962C8B-B14F-4D97-AF65-F5344CB8AC3E}">
        <p14:creationId xmlns:p14="http://schemas.microsoft.com/office/powerpoint/2010/main" val="134076000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pPr algn="just"/>
            <a:r>
              <a:rPr lang="en-GB" sz="2800" dirty="0"/>
              <a:t>Office 365 provides the right environment for better learning outcomes. In this learning path, educators will learn how to become more innovative with cloud-based tools, regardless of the device they use. In this course, learn how to use basic features of Office 365 including Microsoft Teams, OneNote, Sway, Microsoft Forms, Office Online and OneDrive.</a:t>
            </a:r>
            <a:endParaRPr lang="en-US" sz="2800" dirty="0"/>
          </a:p>
        </p:txBody>
      </p:sp>
    </p:spTree>
    <p:extLst>
      <p:ext uri="{BB962C8B-B14F-4D97-AF65-F5344CB8AC3E}">
        <p14:creationId xmlns:p14="http://schemas.microsoft.com/office/powerpoint/2010/main" val="40673874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Sway</a:t>
            </a:r>
            <a:endParaRPr lang="en-AU" dirty="0"/>
          </a:p>
        </p:txBody>
      </p:sp>
      <p:sp>
        <p:nvSpPr>
          <p:cNvPr id="3" name="Content Placeholder 2"/>
          <p:cNvSpPr>
            <a:spLocks noGrp="1"/>
          </p:cNvSpPr>
          <p:nvPr>
            <p:ph idx="1"/>
          </p:nvPr>
        </p:nvSpPr>
        <p:spPr>
          <a:xfrm>
            <a:off x="581193" y="2180496"/>
            <a:ext cx="6361028" cy="3678303"/>
          </a:xfrm>
        </p:spPr>
        <p:txBody>
          <a:bodyPr>
            <a:normAutofit/>
          </a:bodyPr>
          <a:lstStyle/>
          <a:p>
            <a:pPr marL="0" indent="0" algn="just">
              <a:buNone/>
            </a:pPr>
            <a:r>
              <a:rPr lang="en-GB" sz="2800" dirty="0"/>
              <a:t>From student reports to monthly newsletters, today's classrooms have many stories to tell. Digital storytelling with Microsoft Sway lets teachers and students focus on the content and not worry about the format. This course will show how Sway can be used to capture and share the digital stories that need to be told.</a:t>
            </a:r>
            <a:endParaRPr lang="en-US" sz="2800" dirty="0"/>
          </a:p>
        </p:txBody>
      </p:sp>
      <p:pic>
        <p:nvPicPr>
          <p:cNvPr id="11268" name="Picture 4" descr="Image result for microsoft sway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9106" y="2637405"/>
            <a:ext cx="4584032" cy="276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23815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forms</a:t>
            </a:r>
            <a:endParaRPr lang="en-AU" dirty="0"/>
          </a:p>
        </p:txBody>
      </p:sp>
      <p:sp>
        <p:nvSpPr>
          <p:cNvPr id="3" name="Content Placeholder 2"/>
          <p:cNvSpPr>
            <a:spLocks noGrp="1"/>
          </p:cNvSpPr>
          <p:nvPr>
            <p:ph idx="1"/>
          </p:nvPr>
        </p:nvSpPr>
        <p:spPr>
          <a:xfrm>
            <a:off x="581193" y="2180496"/>
            <a:ext cx="6361028" cy="3678303"/>
          </a:xfrm>
        </p:spPr>
        <p:txBody>
          <a:bodyPr>
            <a:normAutofit/>
          </a:bodyPr>
          <a:lstStyle/>
          <a:p>
            <a:pPr marL="0" indent="0" algn="just">
              <a:buNone/>
            </a:pPr>
            <a:r>
              <a:rPr lang="en-GB" sz="2400" dirty="0"/>
              <a:t>With Microsoft Forms, you can create surveys, quizzes, and polls, and easily see results as they come in. When you create a quiz or survey, you can invite others to respond to it using any web browser, even on mobile devices. As results are submitted, you can use built-in analytics to evaluate responses. Form data, such as quiz results, can be easily exported to Excel for additional analysis or grading.</a:t>
            </a:r>
            <a:endParaRPr lang="en-US" sz="2400" dirty="0"/>
          </a:p>
        </p:txBody>
      </p:sp>
      <p:pic>
        <p:nvPicPr>
          <p:cNvPr id="12290" name="Picture 2" descr="Image result for microsoft forms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4726" y="2876647"/>
            <a:ext cx="4476082"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54033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a:t>
            </a:r>
            <a:r>
              <a:rPr lang="en-GB" dirty="0" err="1"/>
              <a:t>onenote</a:t>
            </a:r>
            <a:endParaRPr lang="en-AU" dirty="0"/>
          </a:p>
        </p:txBody>
      </p:sp>
      <p:sp>
        <p:nvSpPr>
          <p:cNvPr id="3" name="Content Placeholder 2"/>
          <p:cNvSpPr>
            <a:spLocks noGrp="1"/>
          </p:cNvSpPr>
          <p:nvPr>
            <p:ph idx="1"/>
          </p:nvPr>
        </p:nvSpPr>
        <p:spPr>
          <a:xfrm>
            <a:off x="581193" y="2180496"/>
            <a:ext cx="6361028" cy="3678303"/>
          </a:xfrm>
        </p:spPr>
        <p:txBody>
          <a:bodyPr>
            <a:noAutofit/>
          </a:bodyPr>
          <a:lstStyle/>
          <a:p>
            <a:pPr marL="0" indent="0" algn="just">
              <a:buNone/>
            </a:pPr>
            <a:r>
              <a:rPr lang="en-GB" sz="2200" dirty="0"/>
              <a:t>With Microsoft OneNote, educators can create digital notebooks that support academic standards and education outcomes across disciplines and tasks, such as writing, reading, mathematics, science, history, CTE, and elective courses. Students may use OneNote across content areas and grade levels, and use OneNote to compile and organize unstructured information, research, and content. OneNote also supports research, collaboration, information management, communication, note taking, journaling, reflective writing, and academic requirements.</a:t>
            </a:r>
            <a:endParaRPr lang="en-US" sz="2200" dirty="0"/>
          </a:p>
        </p:txBody>
      </p:sp>
      <p:pic>
        <p:nvPicPr>
          <p:cNvPr id="13314" name="Picture 2" descr="Image result for microsoft onenot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505" y="2640635"/>
            <a:ext cx="4560303" cy="2758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01148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PRACTICE</a:t>
            </a:r>
          </a:p>
        </p:txBody>
      </p:sp>
      <p:sp>
        <p:nvSpPr>
          <p:cNvPr id="3" name="Content Placeholder 2"/>
          <p:cNvSpPr>
            <a:spLocks noGrp="1"/>
          </p:cNvSpPr>
          <p:nvPr>
            <p:ph idx="1"/>
          </p:nvPr>
        </p:nvSpPr>
        <p:spPr>
          <a:xfrm>
            <a:off x="253218" y="2180496"/>
            <a:ext cx="11746523" cy="3678303"/>
          </a:xfrm>
        </p:spPr>
        <p:txBody>
          <a:bodyPr>
            <a:noAutofit/>
          </a:bodyPr>
          <a:lstStyle/>
          <a:p>
            <a:pPr marL="0" indent="0" algn="just">
              <a:buNone/>
            </a:pPr>
            <a:r>
              <a:rPr lang="en-US" sz="2800" b="1" dirty="0"/>
              <a:t>PLEASE REFER TO THE BOOK SET P4, PROVIDED IN THE CHAT ROOM, USING ONENOTE, ORGANIZE ITS CONTENT IN SECTIONS AND PAGES. REMEMBER TO INCLUDE VIDEOS, PHOTOS AND EVEN SIMILATIONS IF APPLICABLE. YOU CAN USE THE APPROACH THAT WAS DISCUSSED IN OUR PREVIOUS SESSIONS WHILE ORGANIZING THIS CONTENTS.</a:t>
            </a:r>
          </a:p>
        </p:txBody>
      </p:sp>
    </p:spTree>
    <p:extLst>
      <p:ext uri="{BB962C8B-B14F-4D97-AF65-F5344CB8AC3E}">
        <p14:creationId xmlns:p14="http://schemas.microsoft.com/office/powerpoint/2010/main" val="54186675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teams</a:t>
            </a:r>
            <a:endParaRPr lang="en-AU" dirty="0"/>
          </a:p>
        </p:txBody>
      </p:sp>
      <p:sp>
        <p:nvSpPr>
          <p:cNvPr id="3" name="Content Placeholder 2"/>
          <p:cNvSpPr>
            <a:spLocks noGrp="1"/>
          </p:cNvSpPr>
          <p:nvPr>
            <p:ph idx="1"/>
          </p:nvPr>
        </p:nvSpPr>
        <p:spPr>
          <a:xfrm>
            <a:off x="581193" y="2180496"/>
            <a:ext cx="6361028" cy="3678303"/>
          </a:xfrm>
        </p:spPr>
        <p:txBody>
          <a:bodyPr>
            <a:noAutofit/>
          </a:bodyPr>
          <a:lstStyle/>
          <a:p>
            <a:pPr marL="0" indent="0" algn="just">
              <a:buNone/>
            </a:pPr>
            <a:r>
              <a:rPr lang="en-GB" sz="2800" dirty="0"/>
              <a:t>Microsoft Teams is a digital hub that brings conversations, content, and apps together in one place. Educators can create collaborative classrooms, connect in professional learning communities, and communicate with school staff all from a single experience in Office 365 for Education.</a:t>
            </a:r>
            <a:endParaRPr lang="en-US" sz="2800" dirty="0"/>
          </a:p>
        </p:txBody>
      </p:sp>
      <p:pic>
        <p:nvPicPr>
          <p:cNvPr id="14338" name="Picture 2" descr="Image result for microsoft team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505" y="2180496"/>
            <a:ext cx="4560303" cy="3678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30211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IX:</a:t>
            </a:r>
            <a:r>
              <a:rPr lang="en-GB" dirty="0">
                <a:solidFill>
                  <a:schemeClr val="tx1"/>
                </a:solidFill>
              </a:rPr>
              <a:t> </a:t>
            </a:r>
            <a:r>
              <a:rPr lang="en-US" dirty="0">
                <a:solidFill>
                  <a:schemeClr val="tx1"/>
                </a:solidFill>
              </a:rPr>
              <a:t>Microsoft Innovative Educator.</a:t>
            </a:r>
            <a:endParaRPr lang="en-AU" dirty="0">
              <a:solidFill>
                <a:schemeClr val="tx1"/>
              </a:solidFill>
            </a:endParaRPr>
          </a:p>
        </p:txBody>
      </p:sp>
    </p:spTree>
    <p:extLst>
      <p:ext uri="{BB962C8B-B14F-4D97-AF65-F5344CB8AC3E}">
        <p14:creationId xmlns:p14="http://schemas.microsoft.com/office/powerpoint/2010/main" val="4008891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id="{F9CD4BEB-C391-4F7E-9838-95411A832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1" y="723901"/>
            <a:ext cx="10993549" cy="1428750"/>
          </a:xfrm>
        </p:spPr>
        <p:txBody>
          <a:bodyPr vert="horz" lIns="91440" tIns="45720" rIns="91440" bIns="45720" rtlCol="0" anchor="b">
            <a:normAutofit/>
          </a:bodyPr>
          <a:lstStyle/>
          <a:p>
            <a:r>
              <a:rPr lang="en-US" sz="3600">
                <a:solidFill>
                  <a:schemeClr val="accent1"/>
                </a:solidFill>
              </a:rPr>
              <a:t>Example.</a:t>
            </a:r>
          </a:p>
        </p:txBody>
      </p:sp>
      <p:graphicFrame>
        <p:nvGraphicFramePr>
          <p:cNvPr id="3" name="Table 4">
            <a:extLst>
              <a:ext uri="{FF2B5EF4-FFF2-40B4-BE49-F238E27FC236}">
                <a16:creationId xmlns:a16="http://schemas.microsoft.com/office/drawing/2014/main" id="{60DFCE28-1AC7-4E31-813A-8C1DD890ACF6}"/>
              </a:ext>
            </a:extLst>
          </p:cNvPr>
          <p:cNvGraphicFramePr>
            <a:graphicFrameLocks noGrp="1"/>
          </p:cNvGraphicFramePr>
          <p:nvPr>
            <p:extLst>
              <p:ext uri="{D42A27DB-BD31-4B8C-83A1-F6EECF244321}">
                <p14:modId xmlns:p14="http://schemas.microsoft.com/office/powerpoint/2010/main" val="2801305411"/>
              </p:ext>
            </p:extLst>
          </p:nvPr>
        </p:nvGraphicFramePr>
        <p:xfrm>
          <a:off x="506027" y="2803579"/>
          <a:ext cx="11185865" cy="3576789"/>
        </p:xfrm>
        <a:graphic>
          <a:graphicData uri="http://schemas.openxmlformats.org/drawingml/2006/table">
            <a:tbl>
              <a:tblPr firstRow="1" bandRow="1">
                <a:tableStyleId>{5C22544A-7EE6-4342-B048-85BDC9FD1C3A}</a:tableStyleId>
              </a:tblPr>
              <a:tblGrid>
                <a:gridCol w="8949314">
                  <a:extLst>
                    <a:ext uri="{9D8B030D-6E8A-4147-A177-3AD203B41FA5}">
                      <a16:colId xmlns:a16="http://schemas.microsoft.com/office/drawing/2014/main" val="446935029"/>
                    </a:ext>
                  </a:extLst>
                </a:gridCol>
                <a:gridCol w="1138910">
                  <a:extLst>
                    <a:ext uri="{9D8B030D-6E8A-4147-A177-3AD203B41FA5}">
                      <a16:colId xmlns:a16="http://schemas.microsoft.com/office/drawing/2014/main" val="1633652246"/>
                    </a:ext>
                  </a:extLst>
                </a:gridCol>
                <a:gridCol w="1097641">
                  <a:extLst>
                    <a:ext uri="{9D8B030D-6E8A-4147-A177-3AD203B41FA5}">
                      <a16:colId xmlns:a16="http://schemas.microsoft.com/office/drawing/2014/main" val="3102419905"/>
                    </a:ext>
                  </a:extLst>
                </a:gridCol>
              </a:tblGrid>
              <a:tr h="423061">
                <a:tc>
                  <a:txBody>
                    <a:bodyPr/>
                    <a:lstStyle/>
                    <a:p>
                      <a:r>
                        <a:rPr lang="en-US" sz="1900" dirty="0"/>
                        <a:t>Is this working together?</a:t>
                      </a:r>
                    </a:p>
                  </a:txBody>
                  <a:tcPr marL="96150" marR="96150" marT="48075" marB="48075"/>
                </a:tc>
                <a:tc>
                  <a:txBody>
                    <a:bodyPr/>
                    <a:lstStyle/>
                    <a:p>
                      <a:r>
                        <a:rPr lang="en-US" sz="1900"/>
                        <a:t>Yes</a:t>
                      </a:r>
                    </a:p>
                  </a:txBody>
                  <a:tcPr marL="96150" marR="96150" marT="48075" marB="48075"/>
                </a:tc>
                <a:tc>
                  <a:txBody>
                    <a:bodyPr/>
                    <a:lstStyle/>
                    <a:p>
                      <a:r>
                        <a:rPr lang="en-US" sz="1900"/>
                        <a:t>No</a:t>
                      </a:r>
                    </a:p>
                  </a:txBody>
                  <a:tcPr marL="96150" marR="96150" marT="48075" marB="48075"/>
                </a:tc>
                <a:extLst>
                  <a:ext uri="{0D108BD9-81ED-4DB2-BD59-A6C34878D82A}">
                    <a16:rowId xmlns:a16="http://schemas.microsoft.com/office/drawing/2014/main" val="1542981620"/>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Pairs of students gave each other feedback.</a:t>
                      </a:r>
                      <a:r>
                        <a:rPr lang="en-AU" sz="1900" b="1"/>
                        <a:t>         </a:t>
                      </a:r>
                    </a:p>
                  </a:txBody>
                  <a:tcPr marL="96150" marR="96150" marT="48075" marB="48075"/>
                </a:tc>
                <a:tc>
                  <a:txBody>
                    <a:bodyPr/>
                    <a:lstStyle/>
                    <a:p>
                      <a:r>
                        <a:rPr lang="en-US" sz="1900" dirty="0"/>
                        <a:t>X</a:t>
                      </a:r>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2807474504"/>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Students did their work alone.</a:t>
                      </a:r>
                      <a:endParaRPr lang="en-AU" sz="1900" b="1"/>
                    </a:p>
                  </a:txBody>
                  <a:tcPr marL="96150" marR="96150" marT="48075" marB="48075"/>
                </a:tc>
                <a:tc>
                  <a:txBody>
                    <a:bodyPr/>
                    <a:lstStyle/>
                    <a:p>
                      <a:endParaRPr lang="en-US" sz="1900"/>
                    </a:p>
                  </a:txBody>
                  <a:tcPr marL="96150" marR="96150" marT="48075" marB="48075"/>
                </a:tc>
                <a:tc>
                  <a:txBody>
                    <a:bodyPr/>
                    <a:lstStyle/>
                    <a:p>
                      <a:r>
                        <a:rPr lang="en-US" sz="1900" dirty="0"/>
                        <a:t>X</a:t>
                      </a:r>
                    </a:p>
                  </a:txBody>
                  <a:tcPr marL="96150" marR="96150" marT="48075" marB="48075"/>
                </a:tc>
                <a:extLst>
                  <a:ext uri="{0D108BD9-81ED-4DB2-BD59-A6C34878D82A}">
                    <a16:rowId xmlns:a16="http://schemas.microsoft.com/office/drawing/2014/main" val="2973243765"/>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A small group discussed an issue together. 	             </a:t>
                      </a:r>
                    </a:p>
                  </a:txBody>
                  <a:tcPr marL="96150" marR="96150" marT="48075" marB="48075"/>
                </a:tc>
                <a:tc>
                  <a:txBody>
                    <a:bodyPr/>
                    <a:lstStyle/>
                    <a:p>
                      <a:r>
                        <a:rPr lang="en-US" sz="1900" dirty="0"/>
                        <a:t>X</a:t>
                      </a:r>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3155388359"/>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The whole class discussed an issue. 	</a:t>
                      </a:r>
                    </a:p>
                  </a:txBody>
                  <a:tcPr marL="96150" marR="96150" marT="48075" marB="48075"/>
                </a:tc>
                <a:tc>
                  <a:txBody>
                    <a:bodyPr/>
                    <a:lstStyle/>
                    <a:p>
                      <a:endParaRPr lang="en-US" sz="1900"/>
                    </a:p>
                  </a:txBody>
                  <a:tcPr marL="96150" marR="96150" marT="48075" marB="48075"/>
                </a:tc>
                <a:tc>
                  <a:txBody>
                    <a:bodyPr/>
                    <a:lstStyle/>
                    <a:p>
                      <a:r>
                        <a:rPr lang="en-US" sz="1900" dirty="0"/>
                        <a:t>X</a:t>
                      </a:r>
                    </a:p>
                  </a:txBody>
                  <a:tcPr marL="96150" marR="96150" marT="48075" marB="48075"/>
                </a:tc>
                <a:extLst>
                  <a:ext uri="{0D108BD9-81ED-4DB2-BD59-A6C34878D82A}">
                    <a16:rowId xmlns:a16="http://schemas.microsoft.com/office/drawing/2014/main" val="1611087217"/>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A student used Skype to interview a student in another town. </a:t>
                      </a:r>
                    </a:p>
                  </a:txBody>
                  <a:tcPr marL="96150" marR="96150" marT="48075" marB="48075"/>
                </a:tc>
                <a:tc>
                  <a:txBody>
                    <a:bodyPr/>
                    <a:lstStyle/>
                    <a:p>
                      <a:r>
                        <a:rPr lang="en-US" sz="1900" dirty="0"/>
                        <a:t>X</a:t>
                      </a:r>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2704731121"/>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dirty="0"/>
                        <a:t>Students used OneNote to share their story drafts and give each other feedback. 	</a:t>
                      </a:r>
                    </a:p>
                  </a:txBody>
                  <a:tcPr marL="96150" marR="96150" marT="48075" marB="48075"/>
                </a:tc>
                <a:tc>
                  <a:txBody>
                    <a:bodyPr/>
                    <a:lstStyle/>
                    <a:p>
                      <a:r>
                        <a:rPr lang="en-US" sz="1900" dirty="0"/>
                        <a:t>X</a:t>
                      </a:r>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val="3519852562"/>
                  </a:ext>
                </a:extLst>
              </a:tr>
              <a:tr h="6153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a:t>Each student created his/her own story and sent it to the teacher for feedback.               </a:t>
                      </a:r>
                      <a:r>
                        <a:rPr lang="en-AU" sz="1300"/>
                        <a:t>	</a:t>
                      </a:r>
                    </a:p>
                  </a:txBody>
                  <a:tcPr marL="96150" marR="96150" marT="48075" marB="48075"/>
                </a:tc>
                <a:tc>
                  <a:txBody>
                    <a:bodyPr/>
                    <a:lstStyle/>
                    <a:p>
                      <a:endParaRPr lang="en-US" sz="1900"/>
                    </a:p>
                  </a:txBody>
                  <a:tcPr marL="96150" marR="96150" marT="48075" marB="48075"/>
                </a:tc>
                <a:tc>
                  <a:txBody>
                    <a:bodyPr/>
                    <a:lstStyle/>
                    <a:p>
                      <a:r>
                        <a:rPr lang="en-US" sz="1900" dirty="0"/>
                        <a:t>X</a:t>
                      </a:r>
                    </a:p>
                  </a:txBody>
                  <a:tcPr marL="96150" marR="96150" marT="48075" marB="48075"/>
                </a:tc>
                <a:extLst>
                  <a:ext uri="{0D108BD9-81ED-4DB2-BD59-A6C34878D82A}">
                    <a16:rowId xmlns:a16="http://schemas.microsoft.com/office/drawing/2014/main" val="3873673635"/>
                  </a:ext>
                </a:extLst>
              </a:tr>
            </a:tbl>
          </a:graphicData>
        </a:graphic>
      </p:graphicFrame>
    </p:spTree>
    <p:extLst>
      <p:ext uri="{BB962C8B-B14F-4D97-AF65-F5344CB8AC3E}">
        <p14:creationId xmlns:p14="http://schemas.microsoft.com/office/powerpoint/2010/main" val="314207265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Innovative Educator (MIE)</a:t>
            </a:r>
            <a:endParaRPr lang="en-AU" dirty="0"/>
          </a:p>
        </p:txBody>
      </p:sp>
      <p:sp>
        <p:nvSpPr>
          <p:cNvPr id="3" name="Content Placeholder 2"/>
          <p:cNvSpPr>
            <a:spLocks noGrp="1"/>
          </p:cNvSpPr>
          <p:nvPr>
            <p:ph idx="1"/>
          </p:nvPr>
        </p:nvSpPr>
        <p:spPr>
          <a:xfrm>
            <a:off x="581193" y="2180496"/>
            <a:ext cx="6361028" cy="3678303"/>
          </a:xfrm>
        </p:spPr>
        <p:txBody>
          <a:bodyPr>
            <a:noAutofit/>
          </a:bodyPr>
          <a:lstStyle/>
          <a:p>
            <a:pPr marL="0" indent="0" algn="just">
              <a:buNone/>
            </a:pPr>
            <a:r>
              <a:rPr lang="en-GB" sz="2400" b="1" dirty="0"/>
              <a:t>Microsoft</a:t>
            </a:r>
            <a:r>
              <a:rPr lang="en-GB" sz="2400" dirty="0"/>
              <a:t> supports a thriving community of passionate educators who are constantly learning, growing and working together to change students' lives and build a better world. The </a:t>
            </a:r>
            <a:r>
              <a:rPr lang="en-GB" sz="2400" b="1" dirty="0"/>
              <a:t>Microsoft</a:t>
            </a:r>
            <a:r>
              <a:rPr lang="en-GB" sz="2400" dirty="0"/>
              <a:t> Innovative Educator (</a:t>
            </a:r>
            <a:r>
              <a:rPr lang="en-GB" sz="2400" b="1" dirty="0"/>
              <a:t>MIE</a:t>
            </a:r>
            <a:r>
              <a:rPr lang="en-GB" sz="2400" dirty="0"/>
              <a:t>) Expert program is a premier program created to recognize global educator visionaries like yourself</a:t>
            </a:r>
            <a:endParaRPr lang="en-US" sz="2400" dirty="0"/>
          </a:p>
        </p:txBody>
      </p:sp>
      <p:pic>
        <p:nvPicPr>
          <p:cNvPr id="15362" name="Picture 2" descr="Image result for microsoft innovative educator logo"/>
          <p:cNvPicPr>
            <a:picLocks noChangeAspect="1" noChangeArrowheads="1"/>
          </p:cNvPicPr>
          <p:nvPr/>
        </p:nvPicPr>
        <p:blipFill rotWithShape="1">
          <a:blip r:embed="rId2">
            <a:extLst>
              <a:ext uri="{28A0092B-C50C-407E-A947-70E740481C1C}">
                <a14:useLocalDpi xmlns:a14="http://schemas.microsoft.com/office/drawing/2010/main" val="0"/>
              </a:ext>
            </a:extLst>
          </a:blip>
          <a:srcRect t="17423" r="66722" b="12291"/>
          <a:stretch/>
        </p:blipFill>
        <p:spPr bwMode="auto">
          <a:xfrm>
            <a:off x="7747503" y="2180496"/>
            <a:ext cx="3429834" cy="37851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50535" y="5612569"/>
            <a:ext cx="5691686" cy="1384995"/>
          </a:xfrm>
          <a:prstGeom prst="rect">
            <a:avLst/>
          </a:prstGeom>
        </p:spPr>
        <p:txBody>
          <a:bodyPr wrap="none">
            <a:spAutoFit/>
          </a:bodyPr>
          <a:lstStyle/>
          <a:p>
            <a:r>
              <a:rPr lang="en-GB" sz="2800" dirty="0">
                <a:hlinkClick r:id="rId3"/>
              </a:rPr>
              <a:t>https://education.microsoft.com/en-us</a:t>
            </a:r>
            <a:endParaRPr lang="en-GB" sz="2800" dirty="0"/>
          </a:p>
          <a:p>
            <a:endParaRPr lang="en-GB" sz="2800" dirty="0"/>
          </a:p>
          <a:p>
            <a:endParaRPr lang="en-GB" sz="2800" dirty="0"/>
          </a:p>
        </p:txBody>
      </p:sp>
    </p:spTree>
    <p:extLst>
      <p:ext uri="{BB962C8B-B14F-4D97-AF65-F5344CB8AC3E}">
        <p14:creationId xmlns:p14="http://schemas.microsoft.com/office/powerpoint/2010/main" val="46489196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1242" y="3075057"/>
            <a:ext cx="5149516" cy="769441"/>
          </a:xfrm>
          <a:prstGeom prst="rect">
            <a:avLst/>
          </a:prstGeom>
          <a:noFill/>
        </p:spPr>
        <p:txBody>
          <a:bodyPr wrap="square" rtlCol="0">
            <a:spAutoFit/>
          </a:bodyPr>
          <a:lstStyle/>
          <a:p>
            <a:pPr algn="ctr"/>
            <a:r>
              <a:rPr lang="en-GB" sz="4400" b="1" dirty="0"/>
              <a:t>THANK YOU </a:t>
            </a:r>
          </a:p>
        </p:txBody>
      </p:sp>
    </p:spTree>
    <p:extLst>
      <p:ext uri="{BB962C8B-B14F-4D97-AF65-F5344CB8AC3E}">
        <p14:creationId xmlns:p14="http://schemas.microsoft.com/office/powerpoint/2010/main" val="2179094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TWO: SHARING  RESPONSIBILITIES</a:t>
            </a:r>
          </a:p>
        </p:txBody>
      </p:sp>
      <p:sp>
        <p:nvSpPr>
          <p:cNvPr id="3" name="Content Placeholder 2"/>
          <p:cNvSpPr>
            <a:spLocks noGrp="1"/>
          </p:cNvSpPr>
          <p:nvPr>
            <p:ph idx="1"/>
          </p:nvPr>
        </p:nvSpPr>
        <p:spPr/>
        <p:txBody>
          <a:bodyPr>
            <a:normAutofit/>
          </a:bodyPr>
          <a:lstStyle/>
          <a:p>
            <a:r>
              <a:rPr lang="en-AU" sz="2800" dirty="0"/>
              <a:t>What does sharing responsibility mean?</a:t>
            </a:r>
          </a:p>
        </p:txBody>
      </p:sp>
    </p:spTree>
    <p:extLst>
      <p:ext uri="{BB962C8B-B14F-4D97-AF65-F5344CB8AC3E}">
        <p14:creationId xmlns:p14="http://schemas.microsoft.com/office/powerpoint/2010/main" val="2574613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209EA6-FB9C-4E80-9B63-3BC4C0628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7D98868-D6DC-40C4-A67A-26D3EF9B9D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614407"/>
            <a:ext cx="750779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401850" y="702156"/>
            <a:ext cx="7208958" cy="1013800"/>
          </a:xfrm>
        </p:spPr>
        <p:txBody>
          <a:bodyPr>
            <a:normAutofit/>
          </a:bodyPr>
          <a:lstStyle/>
          <a:p>
            <a:r>
              <a:rPr lang="en-AU">
                <a:solidFill>
                  <a:srgbClr val="FFFFFF"/>
                </a:solidFill>
              </a:rPr>
              <a:t>CONT…</a:t>
            </a:r>
          </a:p>
        </p:txBody>
      </p:sp>
      <p:grpSp>
        <p:nvGrpSpPr>
          <p:cNvPr id="14" name="Group 13">
            <a:extLst>
              <a:ext uri="{FF2B5EF4-FFF2-40B4-BE49-F238E27FC236}">
                <a16:creationId xmlns:a16="http://schemas.microsoft.com/office/drawing/2014/main" id="{DD45597E-AF81-4397-A735-3DE1D96E82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9" name="Rectangle 14">
              <a:extLst>
                <a:ext uri="{FF2B5EF4-FFF2-40B4-BE49-F238E27FC236}">
                  <a16:creationId xmlns:a16="http://schemas.microsoft.com/office/drawing/2014/main" id="{4AEC0180-A18F-4E78-AFAC-B3659BB794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7DAF487-E053-4DEB-8D83-094FEDB5FC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6">
              <a:extLst>
                <a:ext uri="{FF2B5EF4-FFF2-40B4-BE49-F238E27FC236}">
                  <a16:creationId xmlns:a16="http://schemas.microsoft.com/office/drawing/2014/main" id="{91B89CFB-6047-4883-B0F7-85F750221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21" name="Graphic 6" descr="Share With Person">
            <a:extLst>
              <a:ext uri="{FF2B5EF4-FFF2-40B4-BE49-F238E27FC236}">
                <a16:creationId xmlns:a16="http://schemas.microsoft.com/office/drawing/2014/main" id="{1A91942F-6B64-4724-875D-58378923FC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3491" y="1904834"/>
            <a:ext cx="3036818" cy="3036818"/>
          </a:xfrm>
          <a:prstGeom prst="rect">
            <a:avLst/>
          </a:prstGeom>
        </p:spPr>
      </p:pic>
      <p:sp>
        <p:nvSpPr>
          <p:cNvPr id="3" name="Content Placeholder 2"/>
          <p:cNvSpPr>
            <a:spLocks noGrp="1"/>
          </p:cNvSpPr>
          <p:nvPr>
            <p:ph idx="1"/>
          </p:nvPr>
        </p:nvSpPr>
        <p:spPr>
          <a:xfrm>
            <a:off x="4241831" y="2180496"/>
            <a:ext cx="7503636" cy="4045683"/>
          </a:xfrm>
        </p:spPr>
        <p:txBody>
          <a:bodyPr>
            <a:normAutofit lnSpcReduction="10000"/>
          </a:bodyPr>
          <a:lstStyle/>
          <a:p>
            <a:pPr algn="just"/>
            <a:r>
              <a:rPr lang="en-AU" sz="2400" dirty="0"/>
              <a:t>Students are </a:t>
            </a:r>
            <a:r>
              <a:rPr lang="en-AU" sz="2400" b="1" dirty="0"/>
              <a:t>sharing responsibility </a:t>
            </a:r>
            <a:r>
              <a:rPr lang="en-AU" sz="2400" dirty="0"/>
              <a:t>when they are working in pairs or groups to develop a common product, design, or response. Shared responsibility is more than simply helping each other: students must collectively own the work and be mutually responsible for its outcome.</a:t>
            </a:r>
          </a:p>
          <a:p>
            <a:pPr algn="just"/>
            <a:r>
              <a:rPr lang="en-AU" sz="2400" dirty="0"/>
              <a:t>If the group work involves students or adults from outside the classroom, this qualifies as shared responsibility ONLY if the students and the outside participants are mutually responsible for the outcome of the work.</a:t>
            </a:r>
          </a:p>
        </p:txBody>
      </p:sp>
    </p:spTree>
    <p:extLst>
      <p:ext uri="{BB962C8B-B14F-4D97-AF65-F5344CB8AC3E}">
        <p14:creationId xmlns:p14="http://schemas.microsoft.com/office/powerpoint/2010/main" val="323116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a:t>
            </a:r>
          </a:p>
        </p:txBody>
      </p:sp>
      <p:graphicFrame>
        <p:nvGraphicFramePr>
          <p:cNvPr id="4" name="Table 4">
            <a:extLst>
              <a:ext uri="{FF2B5EF4-FFF2-40B4-BE49-F238E27FC236}">
                <a16:creationId xmlns:a16="http://schemas.microsoft.com/office/drawing/2014/main" id="{1E0B974B-C8CA-4C88-B3B1-77FAD5D46A73}"/>
              </a:ext>
            </a:extLst>
          </p:cNvPr>
          <p:cNvGraphicFramePr>
            <a:graphicFrameLocks noGrp="1"/>
          </p:cNvGraphicFramePr>
          <p:nvPr>
            <p:extLst>
              <p:ext uri="{D42A27DB-BD31-4B8C-83A1-F6EECF244321}">
                <p14:modId xmlns:p14="http://schemas.microsoft.com/office/powerpoint/2010/main" val="3160385712"/>
              </p:ext>
            </p:extLst>
          </p:nvPr>
        </p:nvGraphicFramePr>
        <p:xfrm>
          <a:off x="520931" y="2376669"/>
          <a:ext cx="11089877" cy="2392680"/>
        </p:xfrm>
        <a:graphic>
          <a:graphicData uri="http://schemas.openxmlformats.org/drawingml/2006/table">
            <a:tbl>
              <a:tblPr firstRow="1" bandRow="1">
                <a:tableStyleId>{5C22544A-7EE6-4342-B048-85BDC9FD1C3A}</a:tableStyleId>
              </a:tblPr>
              <a:tblGrid>
                <a:gridCol w="8351520">
                  <a:extLst>
                    <a:ext uri="{9D8B030D-6E8A-4147-A177-3AD203B41FA5}">
                      <a16:colId xmlns:a16="http://schemas.microsoft.com/office/drawing/2014/main" val="4033388032"/>
                    </a:ext>
                  </a:extLst>
                </a:gridCol>
                <a:gridCol w="1474124">
                  <a:extLst>
                    <a:ext uri="{9D8B030D-6E8A-4147-A177-3AD203B41FA5}">
                      <a16:colId xmlns:a16="http://schemas.microsoft.com/office/drawing/2014/main" val="1753153534"/>
                    </a:ext>
                  </a:extLst>
                </a:gridCol>
                <a:gridCol w="1264233">
                  <a:extLst>
                    <a:ext uri="{9D8B030D-6E8A-4147-A177-3AD203B41FA5}">
                      <a16:colId xmlns:a16="http://schemas.microsoft.com/office/drawing/2014/main" val="2228302541"/>
                    </a:ext>
                  </a:extLst>
                </a:gridCol>
              </a:tblGrid>
              <a:tr h="370840">
                <a:tc>
                  <a:txBody>
                    <a:bodyPr/>
                    <a:lstStyle/>
                    <a:p>
                      <a:r>
                        <a:rPr lang="en-AU" sz="1800" b="1" dirty="0"/>
                        <a:t>IS THIS A SHARED RESPONSIBILITY?  Why</a:t>
                      </a:r>
                      <a:endParaRPr lang="en-US" dirty="0"/>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48015162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b="1" dirty="0"/>
                        <a:t>Students conducted a lab experiment together. </a:t>
                      </a:r>
                      <a:r>
                        <a:rPr lang="en-AU" sz="1800" dirty="0"/>
                        <a:t>	</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5102064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b="1" dirty="0"/>
                        <a:t>A student worked with a peer in another country via Skype and Microsoft Office 365 to develop a joint website. </a:t>
                      </a:r>
                      <a:endParaRPr lang="en-AU" sz="1800"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9663312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b="1" dirty="0"/>
                        <a:t>Students gave each other feedback</a:t>
                      </a:r>
                      <a:r>
                        <a:rPr lang="en-AU" sz="1800" dirty="0"/>
                        <a:t>. </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23612354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b="1" dirty="0"/>
                        <a:t>A student interviewed a peer in another country via Skype about the local weather</a:t>
                      </a:r>
                      <a:r>
                        <a:rPr lang="en-AU" sz="1800" dirty="0"/>
                        <a:t>. </a:t>
                      </a:r>
                      <a:r>
                        <a:rPr lang="en-AU" dirty="0"/>
                        <a:t>	</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742928024"/>
                  </a:ext>
                </a:extLst>
              </a:tr>
            </a:tbl>
          </a:graphicData>
        </a:graphic>
      </p:graphicFrame>
    </p:spTree>
    <p:extLst>
      <p:ext uri="{BB962C8B-B14F-4D97-AF65-F5344CB8AC3E}">
        <p14:creationId xmlns:p14="http://schemas.microsoft.com/office/powerpoint/2010/main" val="1837344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a:t>
            </a:r>
          </a:p>
        </p:txBody>
      </p:sp>
      <p:graphicFrame>
        <p:nvGraphicFramePr>
          <p:cNvPr id="4" name="Table 4">
            <a:extLst>
              <a:ext uri="{FF2B5EF4-FFF2-40B4-BE49-F238E27FC236}">
                <a16:creationId xmlns:a16="http://schemas.microsoft.com/office/drawing/2014/main" id="{1E0B974B-C8CA-4C88-B3B1-77FAD5D46A73}"/>
              </a:ext>
            </a:extLst>
          </p:cNvPr>
          <p:cNvGraphicFramePr>
            <a:graphicFrameLocks noGrp="1"/>
          </p:cNvGraphicFramePr>
          <p:nvPr>
            <p:extLst>
              <p:ext uri="{D42A27DB-BD31-4B8C-83A1-F6EECF244321}">
                <p14:modId xmlns:p14="http://schemas.microsoft.com/office/powerpoint/2010/main" val="4132339848"/>
              </p:ext>
            </p:extLst>
          </p:nvPr>
        </p:nvGraphicFramePr>
        <p:xfrm>
          <a:off x="454429" y="1944407"/>
          <a:ext cx="11260975" cy="4150360"/>
        </p:xfrm>
        <a:graphic>
          <a:graphicData uri="http://schemas.openxmlformats.org/drawingml/2006/table">
            <a:tbl>
              <a:tblPr firstRow="1" bandRow="1">
                <a:tableStyleId>{5C22544A-7EE6-4342-B048-85BDC9FD1C3A}</a:tableStyleId>
              </a:tblPr>
              <a:tblGrid>
                <a:gridCol w="5964958">
                  <a:extLst>
                    <a:ext uri="{9D8B030D-6E8A-4147-A177-3AD203B41FA5}">
                      <a16:colId xmlns:a16="http://schemas.microsoft.com/office/drawing/2014/main" val="4033388032"/>
                    </a:ext>
                  </a:extLst>
                </a:gridCol>
                <a:gridCol w="2661722">
                  <a:extLst>
                    <a:ext uri="{9D8B030D-6E8A-4147-A177-3AD203B41FA5}">
                      <a16:colId xmlns:a16="http://schemas.microsoft.com/office/drawing/2014/main" val="1753153534"/>
                    </a:ext>
                  </a:extLst>
                </a:gridCol>
                <a:gridCol w="2634295">
                  <a:extLst>
                    <a:ext uri="{9D8B030D-6E8A-4147-A177-3AD203B41FA5}">
                      <a16:colId xmlns:a16="http://schemas.microsoft.com/office/drawing/2014/main" val="2228302541"/>
                    </a:ext>
                  </a:extLst>
                </a:gridCol>
              </a:tblGrid>
              <a:tr h="370840">
                <a:tc>
                  <a:txBody>
                    <a:bodyPr/>
                    <a:lstStyle/>
                    <a:p>
                      <a:r>
                        <a:rPr lang="en-AU" sz="1600" b="1" dirty="0"/>
                        <a:t>IS THIS A SHARED RESPONSIBILITY?  Why</a:t>
                      </a:r>
                      <a:endParaRPr lang="en-US" sz="1600" dirty="0"/>
                    </a:p>
                  </a:txBody>
                  <a:tcPr/>
                </a:tc>
                <a:tc>
                  <a:txBody>
                    <a:bodyPr/>
                    <a:lstStyle/>
                    <a:p>
                      <a:r>
                        <a:rPr lang="en-US" sz="1600" dirty="0"/>
                        <a:t>Yes</a:t>
                      </a:r>
                    </a:p>
                  </a:txBody>
                  <a:tcPr/>
                </a:tc>
                <a:tc>
                  <a:txBody>
                    <a:bodyPr/>
                    <a:lstStyle/>
                    <a:p>
                      <a:r>
                        <a:rPr lang="en-US" sz="1600" dirty="0"/>
                        <a:t>No</a:t>
                      </a:r>
                    </a:p>
                  </a:txBody>
                  <a:tcPr/>
                </a:tc>
                <a:extLst>
                  <a:ext uri="{0D108BD9-81ED-4DB2-BD59-A6C34878D82A}">
                    <a16:rowId xmlns:a16="http://schemas.microsoft.com/office/drawing/2014/main" val="48015162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600" b="1" dirty="0"/>
                        <a:t>Students conducted a lab experiment together. </a:t>
                      </a:r>
                      <a:r>
                        <a:rPr lang="en-AU" sz="1600" dirty="0"/>
                        <a:t>	</a:t>
                      </a:r>
                    </a:p>
                  </a:txBody>
                  <a:tcPr/>
                </a:tc>
                <a:tc>
                  <a:txBody>
                    <a:bodyPr/>
                    <a:lstStyle/>
                    <a:p>
                      <a:r>
                        <a:rPr lang="en-US" sz="1600" kern="1200" dirty="0">
                          <a:solidFill>
                            <a:schemeClr val="dk1"/>
                          </a:solidFill>
                          <a:effectLst/>
                          <a:latin typeface="+mn-lt"/>
                          <a:ea typeface="+mn-ea"/>
                          <a:cs typeface="+mn-cs"/>
                        </a:rPr>
                        <a:t>Students had joint responsibility for carrying out the lab experiment.</a:t>
                      </a:r>
                      <a:endParaRPr lang="en-US" sz="1600" dirty="0"/>
                    </a:p>
                  </a:txBody>
                  <a:tcPr/>
                </a:tc>
                <a:tc>
                  <a:txBody>
                    <a:bodyPr/>
                    <a:lstStyle/>
                    <a:p>
                      <a:endParaRPr lang="en-US" sz="1600" dirty="0"/>
                    </a:p>
                  </a:txBody>
                  <a:tcPr/>
                </a:tc>
                <a:extLst>
                  <a:ext uri="{0D108BD9-81ED-4DB2-BD59-A6C34878D82A}">
                    <a16:rowId xmlns:a16="http://schemas.microsoft.com/office/drawing/2014/main" val="195102064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600" b="1" dirty="0"/>
                        <a:t>A student worked with a peer in another country via Skype and Microsoft Office 365 to develop a joint website. </a:t>
                      </a:r>
                      <a:endParaRPr lang="en-AU" sz="1600" dirty="0"/>
                    </a:p>
                  </a:txBody>
                  <a:tcPr/>
                </a:tc>
                <a:tc>
                  <a:txBody>
                    <a:bodyPr/>
                    <a:lstStyle/>
                    <a:p>
                      <a:r>
                        <a:rPr lang="en-US" sz="1600" kern="1200" dirty="0">
                          <a:solidFill>
                            <a:schemeClr val="dk1"/>
                          </a:solidFill>
                          <a:effectLst/>
                          <a:latin typeface="+mn-lt"/>
                          <a:ea typeface="+mn-ea"/>
                          <a:cs typeface="+mn-cs"/>
                        </a:rPr>
                        <a:t>The students shared responsibility for the development of the website.</a:t>
                      </a:r>
                      <a:endParaRPr lang="en-US" sz="1600" dirty="0"/>
                    </a:p>
                  </a:txBody>
                  <a:tcPr/>
                </a:tc>
                <a:tc>
                  <a:txBody>
                    <a:bodyPr/>
                    <a:lstStyle/>
                    <a:p>
                      <a:endParaRPr lang="en-US" sz="1600" dirty="0"/>
                    </a:p>
                  </a:txBody>
                  <a:tcPr/>
                </a:tc>
                <a:extLst>
                  <a:ext uri="{0D108BD9-81ED-4DB2-BD59-A6C34878D82A}">
                    <a16:rowId xmlns:a16="http://schemas.microsoft.com/office/drawing/2014/main" val="29663312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600" b="1" dirty="0"/>
                        <a:t>Students gave each other feedback</a:t>
                      </a:r>
                      <a:r>
                        <a:rPr lang="en-AU" sz="1600" dirty="0"/>
                        <a:t>. </a:t>
                      </a:r>
                    </a:p>
                  </a:txBody>
                  <a:tcPr/>
                </a:tc>
                <a:tc>
                  <a:txBody>
                    <a:bodyPr/>
                    <a:lstStyle/>
                    <a:p>
                      <a:endParaRPr lang="en-US" sz="16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One student “owned” the work, and the other was only helping.</a:t>
                      </a:r>
                      <a:endParaRPr lang="en-US" sz="1600" dirty="0"/>
                    </a:p>
                  </a:txBody>
                  <a:tcPr/>
                </a:tc>
                <a:extLst>
                  <a:ext uri="{0D108BD9-81ED-4DB2-BD59-A6C34878D82A}">
                    <a16:rowId xmlns:a16="http://schemas.microsoft.com/office/drawing/2014/main" val="423612354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600" b="1" dirty="0"/>
                        <a:t>A student interviewed a peer in another country via Skype about the local weather</a:t>
                      </a:r>
                      <a:r>
                        <a:rPr lang="en-AU" sz="1600" dirty="0"/>
                        <a:t>. 	</a:t>
                      </a:r>
                    </a:p>
                  </a:txBody>
                  <a:tcPr/>
                </a:tc>
                <a:tc>
                  <a:txBody>
                    <a:bodyPr/>
                    <a:lstStyle/>
                    <a:p>
                      <a:endParaRPr lang="en-US" sz="1600"/>
                    </a:p>
                  </a:txBody>
                  <a:tcPr/>
                </a:tc>
                <a:tc>
                  <a:txBody>
                    <a:bodyPr/>
                    <a:lstStyle/>
                    <a:p>
                      <a:r>
                        <a:rPr lang="en-US" sz="1600" kern="1200" dirty="0">
                          <a:solidFill>
                            <a:schemeClr val="dk1"/>
                          </a:solidFill>
                          <a:effectLst/>
                          <a:latin typeface="+mn-lt"/>
                          <a:ea typeface="+mn-ea"/>
                          <a:cs typeface="+mn-cs"/>
                        </a:rPr>
                        <a:t>This is a task that students conducted together, but they did not have mutual responsibility for any particular outcome.</a:t>
                      </a:r>
                      <a:endParaRPr lang="en-US" sz="1600" dirty="0"/>
                    </a:p>
                  </a:txBody>
                  <a:tcPr/>
                </a:tc>
                <a:extLst>
                  <a:ext uri="{0D108BD9-81ED-4DB2-BD59-A6C34878D82A}">
                    <a16:rowId xmlns:a16="http://schemas.microsoft.com/office/drawing/2014/main" val="742928024"/>
                  </a:ext>
                </a:extLst>
              </a:tr>
            </a:tbl>
          </a:graphicData>
        </a:graphic>
      </p:graphicFrame>
    </p:spTree>
    <p:extLst>
      <p:ext uri="{BB962C8B-B14F-4D97-AF65-F5344CB8AC3E}">
        <p14:creationId xmlns:p14="http://schemas.microsoft.com/office/powerpoint/2010/main" val="3405610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9D01BD4-D715-47C5-936E-D17703C9A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4065488" cy="3903332"/>
          </a:xfrm>
        </p:spPr>
        <p:txBody>
          <a:bodyPr anchor="t">
            <a:normAutofit/>
          </a:bodyPr>
          <a:lstStyle/>
          <a:p>
            <a:r>
              <a:rPr lang="en-AU" sz="4000" dirty="0">
                <a:solidFill>
                  <a:schemeClr val="tx1">
                    <a:lumMod val="95000"/>
                  </a:schemeClr>
                </a:solidFill>
              </a:rPr>
              <a:t>CONT…</a:t>
            </a:r>
          </a:p>
        </p:txBody>
      </p:sp>
      <p:sp>
        <p:nvSpPr>
          <p:cNvPr id="27" name="Rectangle 26">
            <a:extLst>
              <a:ext uri="{FF2B5EF4-FFF2-40B4-BE49-F238E27FC236}">
                <a16:creationId xmlns:a16="http://schemas.microsoft.com/office/drawing/2014/main" id="{8E095A5C-C0E1-442D-A262-3354333CA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7884CF81-7E80-4D00-BC0F-A2166793C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027128" y="1507415"/>
            <a:ext cx="6583680" cy="3903331"/>
          </a:xfrm>
          <a:ln w="57150">
            <a:noFill/>
          </a:ln>
        </p:spPr>
        <p:txBody>
          <a:bodyPr anchor="t">
            <a:normAutofit/>
          </a:bodyPr>
          <a:lstStyle/>
          <a:p>
            <a:pPr marL="0" indent="0" algn="just">
              <a:buNone/>
            </a:pPr>
            <a:r>
              <a:rPr lang="en-US" sz="2800" dirty="0"/>
              <a:t>Students are sharing responsibility fairly when all students on a team are engaged in the work, and all are contributing toward the final outcome. If the task gives students shared responsibility but in practice one student is doing all or most of the work, they are not sharing the responsibility fairly.</a:t>
            </a:r>
            <a:endParaRPr lang="en-AU" sz="2800" dirty="0"/>
          </a:p>
        </p:txBody>
      </p:sp>
    </p:spTree>
    <p:extLst>
      <p:ext uri="{BB962C8B-B14F-4D97-AF65-F5344CB8AC3E}">
        <p14:creationId xmlns:p14="http://schemas.microsoft.com/office/powerpoint/2010/main" val="208964730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a:t>
            </a:r>
          </a:p>
        </p:txBody>
      </p:sp>
      <p:graphicFrame>
        <p:nvGraphicFramePr>
          <p:cNvPr id="4" name="Table 4">
            <a:extLst>
              <a:ext uri="{FF2B5EF4-FFF2-40B4-BE49-F238E27FC236}">
                <a16:creationId xmlns:a16="http://schemas.microsoft.com/office/drawing/2014/main" id="{1E0B974B-C8CA-4C88-B3B1-77FAD5D46A73}"/>
              </a:ext>
            </a:extLst>
          </p:cNvPr>
          <p:cNvGraphicFramePr>
            <a:graphicFrameLocks noGrp="1"/>
          </p:cNvGraphicFramePr>
          <p:nvPr>
            <p:extLst>
              <p:ext uri="{D42A27DB-BD31-4B8C-83A1-F6EECF244321}">
                <p14:modId xmlns:p14="http://schemas.microsoft.com/office/powerpoint/2010/main" val="514926484"/>
              </p:ext>
            </p:extLst>
          </p:nvPr>
        </p:nvGraphicFramePr>
        <p:xfrm>
          <a:off x="465512" y="2720261"/>
          <a:ext cx="11260975" cy="2199640"/>
        </p:xfrm>
        <a:graphic>
          <a:graphicData uri="http://schemas.openxmlformats.org/drawingml/2006/table">
            <a:tbl>
              <a:tblPr firstRow="1" bandRow="1">
                <a:tableStyleId>{5C22544A-7EE6-4342-B048-85BDC9FD1C3A}</a:tableStyleId>
              </a:tblPr>
              <a:tblGrid>
                <a:gridCol w="7459287">
                  <a:extLst>
                    <a:ext uri="{9D8B030D-6E8A-4147-A177-3AD203B41FA5}">
                      <a16:colId xmlns:a16="http://schemas.microsoft.com/office/drawing/2014/main" val="4033388032"/>
                    </a:ext>
                  </a:extLst>
                </a:gridCol>
                <a:gridCol w="1956262">
                  <a:extLst>
                    <a:ext uri="{9D8B030D-6E8A-4147-A177-3AD203B41FA5}">
                      <a16:colId xmlns:a16="http://schemas.microsoft.com/office/drawing/2014/main" val="1753153534"/>
                    </a:ext>
                  </a:extLst>
                </a:gridCol>
                <a:gridCol w="1845426">
                  <a:extLst>
                    <a:ext uri="{9D8B030D-6E8A-4147-A177-3AD203B41FA5}">
                      <a16:colId xmlns:a16="http://schemas.microsoft.com/office/drawing/2014/main" val="2228302541"/>
                    </a:ext>
                  </a:extLst>
                </a:gridCol>
              </a:tblGrid>
              <a:tr h="370840">
                <a:tc>
                  <a:txBody>
                    <a:bodyPr/>
                    <a:lstStyle/>
                    <a:p>
                      <a:r>
                        <a:rPr lang="en-US" sz="1800" b="1" kern="1200" dirty="0">
                          <a:solidFill>
                            <a:schemeClr val="lt1"/>
                          </a:solidFill>
                          <a:effectLst/>
                          <a:latin typeface="+mn-lt"/>
                          <a:ea typeface="+mn-ea"/>
                          <a:cs typeface="+mn-cs"/>
                        </a:rPr>
                        <a:t>ARE STUDENTS SHARING RESPONSIBILITY FAIRLY?</a:t>
                      </a:r>
                      <a:endParaRPr lang="en-US" sz="1600" dirty="0"/>
                    </a:p>
                  </a:txBody>
                  <a:tcPr/>
                </a:tc>
                <a:tc>
                  <a:txBody>
                    <a:bodyPr/>
                    <a:lstStyle/>
                    <a:p>
                      <a:r>
                        <a:rPr lang="en-US" sz="1600" dirty="0"/>
                        <a:t>Yes</a:t>
                      </a:r>
                    </a:p>
                  </a:txBody>
                  <a:tcPr/>
                </a:tc>
                <a:tc>
                  <a:txBody>
                    <a:bodyPr/>
                    <a:lstStyle/>
                    <a:p>
                      <a:r>
                        <a:rPr lang="en-US" sz="1600" dirty="0"/>
                        <a:t>No</a:t>
                      </a:r>
                    </a:p>
                  </a:txBody>
                  <a:tcPr/>
                </a:tc>
                <a:extLst>
                  <a:ext uri="{0D108BD9-81ED-4DB2-BD59-A6C34878D82A}">
                    <a16:rowId xmlns:a16="http://schemas.microsoft.com/office/drawing/2014/main" val="48015162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 team of 4 students designed a website about an author. Two students divided the topics and did most of the website creation, while the other two students were talking about something else.</a:t>
                      </a:r>
                      <a:endParaRPr lang="en-AU"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95102064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 team of 4 students designed a website about an author. Each of the students contributed the text and visuals related to a different book the author had written. </a:t>
                      </a:r>
                      <a:endParaRPr lang="en-AU"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296633128"/>
                  </a:ext>
                </a:extLst>
              </a:tr>
            </a:tbl>
          </a:graphicData>
        </a:graphic>
      </p:graphicFrame>
    </p:spTree>
    <p:extLst>
      <p:ext uri="{BB962C8B-B14F-4D97-AF65-F5344CB8AC3E}">
        <p14:creationId xmlns:p14="http://schemas.microsoft.com/office/powerpoint/2010/main" val="4033898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6FD1-303C-4A73-A96B-F00696EEA01A}"/>
              </a:ext>
            </a:extLst>
          </p:cNvPr>
          <p:cNvSpPr>
            <a:spLocks noGrp="1"/>
          </p:cNvSpPr>
          <p:nvPr>
            <p:ph type="title"/>
          </p:nvPr>
        </p:nvSpPr>
        <p:spPr/>
        <p:txBody>
          <a:bodyPr/>
          <a:lstStyle/>
          <a:p>
            <a:r>
              <a:rPr lang="en-AU" b="1" dirty="0"/>
              <a:t>INTRODUCTION</a:t>
            </a:r>
            <a:endParaRPr lang="en-US" dirty="0"/>
          </a:p>
        </p:txBody>
      </p:sp>
      <p:sp>
        <p:nvSpPr>
          <p:cNvPr id="3" name="Content Placeholder 2">
            <a:extLst>
              <a:ext uri="{FF2B5EF4-FFF2-40B4-BE49-F238E27FC236}">
                <a16:creationId xmlns:a16="http://schemas.microsoft.com/office/drawing/2014/main" id="{03511BD1-F25D-47A7-BCB6-F979866BF134}"/>
              </a:ext>
            </a:extLst>
          </p:cNvPr>
          <p:cNvSpPr>
            <a:spLocks noGrp="1"/>
          </p:cNvSpPr>
          <p:nvPr>
            <p:ph idx="1"/>
          </p:nvPr>
        </p:nvSpPr>
        <p:spPr/>
        <p:txBody>
          <a:bodyPr>
            <a:normAutofit/>
          </a:bodyPr>
          <a:lstStyle/>
          <a:p>
            <a:r>
              <a:rPr lang="en-AU" sz="2800" dirty="0"/>
              <a:t>Educators globally are working to design new models of learning that better prepare learners. The purpose of this guide is to help educators identify and understand the 21st century skills that are demonstrated in students’ work products. </a:t>
            </a:r>
          </a:p>
          <a:p>
            <a:r>
              <a:rPr lang="en-AU" sz="2800" b="1" dirty="0"/>
              <a:t>Student work </a:t>
            </a:r>
            <a:r>
              <a:rPr lang="en-AU" sz="2800" dirty="0"/>
              <a:t>is what students produce when they complete a learning activity. It can be something they completed in one class period or the results of an extended project that took place both in and outside of school. </a:t>
            </a:r>
            <a:endParaRPr lang="en-US" sz="2800" dirty="0"/>
          </a:p>
        </p:txBody>
      </p:sp>
    </p:spTree>
    <p:extLst>
      <p:ext uri="{BB962C8B-B14F-4D97-AF65-F5344CB8AC3E}">
        <p14:creationId xmlns:p14="http://schemas.microsoft.com/office/powerpoint/2010/main" val="1086571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3: </a:t>
            </a:r>
            <a:r>
              <a:rPr lang="en-AU" b="1" dirty="0"/>
              <a:t>SUBSTANTIVE DECISIONS</a:t>
            </a:r>
            <a:endParaRPr lang="en-AU" dirty="0"/>
          </a:p>
        </p:txBody>
      </p:sp>
      <p:sp>
        <p:nvSpPr>
          <p:cNvPr id="3" name="Content Placeholder 2"/>
          <p:cNvSpPr>
            <a:spLocks noGrp="1"/>
          </p:cNvSpPr>
          <p:nvPr>
            <p:ph idx="1"/>
          </p:nvPr>
        </p:nvSpPr>
        <p:spPr/>
        <p:txBody>
          <a:bodyPr>
            <a:normAutofit/>
          </a:bodyPr>
          <a:lstStyle/>
          <a:p>
            <a:r>
              <a:rPr lang="en-AU" sz="2800" dirty="0"/>
              <a:t>What does making substantive decisions mean?</a:t>
            </a:r>
          </a:p>
        </p:txBody>
      </p:sp>
    </p:spTree>
    <p:extLst>
      <p:ext uri="{BB962C8B-B14F-4D97-AF65-F5344CB8AC3E}">
        <p14:creationId xmlns:p14="http://schemas.microsoft.com/office/powerpoint/2010/main" val="81737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a:xfrm>
            <a:off x="360608" y="2180496"/>
            <a:ext cx="11552350" cy="3678303"/>
          </a:xfrm>
        </p:spPr>
        <p:txBody>
          <a:bodyPr>
            <a:normAutofit fontScale="70000" lnSpcReduction="20000"/>
          </a:bodyPr>
          <a:lstStyle/>
          <a:p>
            <a:pPr marL="0" indent="0">
              <a:buNone/>
            </a:pPr>
            <a:r>
              <a:rPr lang="en-AU" sz="2800" dirty="0"/>
              <a:t>Students are </a:t>
            </a:r>
            <a:r>
              <a:rPr lang="en-AU" sz="2800" b="1" dirty="0"/>
              <a:t>making substantive decisions </a:t>
            </a:r>
            <a:r>
              <a:rPr lang="en-AU" sz="2800" dirty="0"/>
              <a:t>when they are actively resolving important issues that will guide their work. Substantive decisions are decisions that shape the </a:t>
            </a:r>
            <a:r>
              <a:rPr lang="en-AU" sz="2800" b="1" dirty="0"/>
              <a:t>content</a:t>
            </a:r>
            <a:r>
              <a:rPr lang="en-AU" sz="2800" dirty="0"/>
              <a:t>, </a:t>
            </a:r>
            <a:r>
              <a:rPr lang="en-AU" sz="2800" b="1" dirty="0"/>
              <a:t>process</a:t>
            </a:r>
            <a:r>
              <a:rPr lang="en-AU" sz="2800" dirty="0"/>
              <a:t>, OR </a:t>
            </a:r>
            <a:r>
              <a:rPr lang="en-AU" sz="2800" b="1" dirty="0"/>
              <a:t>product</a:t>
            </a:r>
            <a:r>
              <a:rPr lang="en-AU" sz="2800" dirty="0"/>
              <a:t> of students’ work:</a:t>
            </a:r>
          </a:p>
          <a:p>
            <a:endParaRPr lang="en-AU" sz="2800" dirty="0"/>
          </a:p>
          <a:p>
            <a:r>
              <a:rPr lang="en-AU" sz="2800" b="1" dirty="0"/>
              <a:t>Content: </a:t>
            </a:r>
            <a:r>
              <a:rPr lang="en-AU" sz="2800" dirty="0"/>
              <a:t>Students are using their knowledge of an issue to make a decision that affects the academic content of their work together, such as taking a stance on a topic they will then write about, or deciding on the hypothesis they will test. </a:t>
            </a:r>
          </a:p>
          <a:p>
            <a:r>
              <a:rPr lang="en-AU" sz="2800" b="1" dirty="0"/>
              <a:t>Process: </a:t>
            </a:r>
            <a:r>
              <a:rPr lang="en-AU" sz="2800" dirty="0"/>
              <a:t>Students are planning what they will do, when to do it, what tools they will use, or the roles and responsibilities of people on the team. </a:t>
            </a:r>
          </a:p>
          <a:p>
            <a:r>
              <a:rPr lang="en-AU" sz="2800" b="1" dirty="0"/>
              <a:t>Product: </a:t>
            </a:r>
            <a:r>
              <a:rPr lang="en-AU" sz="2800" dirty="0"/>
              <a:t>Students are making fundamental design decisions that affect the nature and usability of their product. </a:t>
            </a:r>
          </a:p>
          <a:p>
            <a:endParaRPr lang="en-AU" dirty="0"/>
          </a:p>
        </p:txBody>
      </p:sp>
    </p:spTree>
    <p:extLst>
      <p:ext uri="{BB962C8B-B14F-4D97-AF65-F5344CB8AC3E}">
        <p14:creationId xmlns:p14="http://schemas.microsoft.com/office/powerpoint/2010/main" val="1211463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a:t>
            </a:r>
          </a:p>
        </p:txBody>
      </p:sp>
      <p:sp>
        <p:nvSpPr>
          <p:cNvPr id="3" name="Content Placeholder 2"/>
          <p:cNvSpPr>
            <a:spLocks noGrp="1"/>
          </p:cNvSpPr>
          <p:nvPr>
            <p:ph idx="1"/>
          </p:nvPr>
        </p:nvSpPr>
        <p:spPr>
          <a:xfrm>
            <a:off x="581192" y="2063931"/>
            <a:ext cx="11029616" cy="4376058"/>
          </a:xfrm>
        </p:spPr>
        <p:txBody>
          <a:bodyPr>
            <a:noAutofit/>
          </a:bodyPr>
          <a:lstStyle/>
          <a:p>
            <a:pPr marL="0" indent="0">
              <a:buNone/>
            </a:pPr>
            <a:r>
              <a:rPr lang="en-AU" sz="2000" b="1" dirty="0"/>
              <a:t>DID THESE STUDENTS MAKE SUBSTANTIVE DECISIONS? </a:t>
            </a:r>
            <a:r>
              <a:rPr lang="en-AU" sz="2000" dirty="0"/>
              <a:t>	</a:t>
            </a:r>
          </a:p>
          <a:p>
            <a:pPr algn="just"/>
            <a:endParaRPr lang="en-AU" sz="2000" b="1" dirty="0"/>
          </a:p>
          <a:p>
            <a:pPr algn="just"/>
            <a:r>
              <a:rPr lang="en-AU" sz="2000" b="1" dirty="0"/>
              <a:t>Students discussed which capital city to choose for their project, based on what they knew of the political systems of each country. The students negotiated their ideas. </a:t>
            </a:r>
            <a:r>
              <a:rPr lang="en-AU" sz="2000" dirty="0"/>
              <a:t>	</a:t>
            </a:r>
          </a:p>
          <a:p>
            <a:pPr lvl="1" algn="just"/>
            <a:endParaRPr lang="en-AU" sz="1800" dirty="0"/>
          </a:p>
          <a:p>
            <a:pPr lvl="1" algn="just"/>
            <a:endParaRPr lang="en-AU" sz="1800" dirty="0"/>
          </a:p>
          <a:p>
            <a:pPr lvl="1" algn="just"/>
            <a:r>
              <a:rPr lang="en-AU" sz="1800" dirty="0">
                <a:solidFill>
                  <a:srgbClr val="FF0000"/>
                </a:solidFill>
              </a:rPr>
              <a:t>Yes. This is a content decision that will shape their work together.</a:t>
            </a:r>
            <a:endParaRPr lang="en-AU" sz="100" dirty="0">
              <a:solidFill>
                <a:srgbClr val="FF0000"/>
              </a:solidFill>
            </a:endParaRPr>
          </a:p>
          <a:p>
            <a:endParaRPr lang="en-AU" sz="300" dirty="0"/>
          </a:p>
        </p:txBody>
      </p:sp>
    </p:spTree>
    <p:extLst>
      <p:ext uri="{BB962C8B-B14F-4D97-AF65-F5344CB8AC3E}">
        <p14:creationId xmlns:p14="http://schemas.microsoft.com/office/powerpoint/2010/main" val="335183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a:t>
            </a:r>
          </a:p>
        </p:txBody>
      </p:sp>
      <p:sp>
        <p:nvSpPr>
          <p:cNvPr id="3" name="Content Placeholder 2"/>
          <p:cNvSpPr>
            <a:spLocks noGrp="1"/>
          </p:cNvSpPr>
          <p:nvPr>
            <p:ph idx="1"/>
          </p:nvPr>
        </p:nvSpPr>
        <p:spPr>
          <a:xfrm>
            <a:off x="581192" y="2063931"/>
            <a:ext cx="11029616" cy="4376058"/>
          </a:xfrm>
        </p:spPr>
        <p:txBody>
          <a:bodyPr>
            <a:noAutofit/>
          </a:bodyPr>
          <a:lstStyle/>
          <a:p>
            <a:pPr algn="just"/>
            <a:r>
              <a:rPr lang="en-AU" sz="2000" b="1" dirty="0"/>
              <a:t>Students worked together to identify capital cities of particular countries in Europe</a:t>
            </a:r>
            <a:r>
              <a:rPr lang="en-AU" sz="2000" dirty="0"/>
              <a:t>. 	</a:t>
            </a:r>
          </a:p>
          <a:p>
            <a:pPr algn="just"/>
            <a:endParaRPr lang="en-AU" sz="2000" dirty="0"/>
          </a:p>
          <a:p>
            <a:pPr algn="just"/>
            <a:endParaRPr lang="en-AU" sz="2000" dirty="0"/>
          </a:p>
          <a:p>
            <a:pPr algn="just"/>
            <a:endParaRPr lang="en-AU" sz="2000" dirty="0"/>
          </a:p>
          <a:p>
            <a:pPr lvl="1" algn="just"/>
            <a:r>
              <a:rPr lang="en-AU" sz="1800" dirty="0">
                <a:solidFill>
                  <a:srgbClr val="FF0000"/>
                </a:solidFill>
              </a:rPr>
              <a:t>No. This decision does not affect the rest of their work.</a:t>
            </a:r>
          </a:p>
          <a:p>
            <a:endParaRPr lang="en-AU" sz="300" dirty="0"/>
          </a:p>
          <a:p>
            <a:endParaRPr lang="en-AU" sz="300" dirty="0"/>
          </a:p>
        </p:txBody>
      </p:sp>
    </p:spTree>
    <p:extLst>
      <p:ext uri="{BB962C8B-B14F-4D97-AF65-F5344CB8AC3E}">
        <p14:creationId xmlns:p14="http://schemas.microsoft.com/office/powerpoint/2010/main" val="232572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anim calcmode="lin" valueType="num">
                                      <p:cBhvr>
                                        <p:cTn id="1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a:t>
            </a:r>
          </a:p>
        </p:txBody>
      </p:sp>
      <p:sp>
        <p:nvSpPr>
          <p:cNvPr id="3" name="Content Placeholder 2"/>
          <p:cNvSpPr>
            <a:spLocks noGrp="1"/>
          </p:cNvSpPr>
          <p:nvPr>
            <p:ph idx="1"/>
          </p:nvPr>
        </p:nvSpPr>
        <p:spPr>
          <a:xfrm>
            <a:off x="581192" y="2063931"/>
            <a:ext cx="11029616" cy="4376058"/>
          </a:xfrm>
        </p:spPr>
        <p:txBody>
          <a:bodyPr>
            <a:noAutofit/>
          </a:bodyPr>
          <a:lstStyle/>
          <a:p>
            <a:pPr algn="just"/>
            <a:r>
              <a:rPr lang="en-AU" sz="2000" b="1" dirty="0"/>
              <a:t>Students devised a plan for creating their music video for international children’s day. Students discussed who would direct, shoot, and edit the video; what technologies they would use; and the timeline for completing different stages of the work. </a:t>
            </a:r>
            <a:r>
              <a:rPr lang="en-AU" sz="2000" dirty="0"/>
              <a:t>	</a:t>
            </a:r>
          </a:p>
          <a:p>
            <a:pPr lvl="1" algn="just"/>
            <a:endParaRPr lang="en-AU" sz="1800" dirty="0">
              <a:solidFill>
                <a:srgbClr val="FF0000"/>
              </a:solidFill>
            </a:endParaRPr>
          </a:p>
          <a:p>
            <a:pPr lvl="1" algn="just"/>
            <a:endParaRPr lang="en-AU" sz="1800" dirty="0">
              <a:solidFill>
                <a:srgbClr val="FF0000"/>
              </a:solidFill>
            </a:endParaRPr>
          </a:p>
          <a:p>
            <a:pPr lvl="1" algn="just"/>
            <a:r>
              <a:rPr lang="en-AU" sz="1800" dirty="0">
                <a:solidFill>
                  <a:srgbClr val="FF0000"/>
                </a:solidFill>
              </a:rPr>
              <a:t>Yes. These decisions are fundamental to the work process for the entire project.</a:t>
            </a:r>
            <a:endParaRPr lang="en-AU" sz="100" dirty="0">
              <a:solidFill>
                <a:srgbClr val="FF0000"/>
              </a:solidFill>
            </a:endParaRPr>
          </a:p>
        </p:txBody>
      </p:sp>
    </p:spTree>
    <p:extLst>
      <p:ext uri="{BB962C8B-B14F-4D97-AF65-F5344CB8AC3E}">
        <p14:creationId xmlns:p14="http://schemas.microsoft.com/office/powerpoint/2010/main" val="351044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a:t>
            </a:r>
          </a:p>
        </p:txBody>
      </p:sp>
      <p:sp>
        <p:nvSpPr>
          <p:cNvPr id="3" name="Content Placeholder 2"/>
          <p:cNvSpPr>
            <a:spLocks noGrp="1"/>
          </p:cNvSpPr>
          <p:nvPr>
            <p:ph idx="1"/>
          </p:nvPr>
        </p:nvSpPr>
        <p:spPr>
          <a:xfrm>
            <a:off x="581192" y="2063931"/>
            <a:ext cx="11029616" cy="4376058"/>
          </a:xfrm>
        </p:spPr>
        <p:txBody>
          <a:bodyPr>
            <a:noAutofit/>
          </a:bodyPr>
          <a:lstStyle/>
          <a:p>
            <a:pPr algn="just"/>
            <a:r>
              <a:rPr lang="en-AU" sz="2000" b="1" dirty="0"/>
              <a:t>Students filmed a video according to the list of steps the teacher provided.</a:t>
            </a:r>
          </a:p>
          <a:p>
            <a:pPr algn="just"/>
            <a:endParaRPr lang="en-AU" sz="2000" b="1" dirty="0"/>
          </a:p>
          <a:p>
            <a:pPr algn="just"/>
            <a:endParaRPr lang="en-AU" sz="2000" b="1" dirty="0"/>
          </a:p>
          <a:p>
            <a:pPr lvl="1" algn="just"/>
            <a:r>
              <a:rPr lang="en-AU" sz="1800" dirty="0">
                <a:solidFill>
                  <a:srgbClr val="FF0000"/>
                </a:solidFill>
              </a:rPr>
              <a:t>No. The teacher planned the process of their work, not the students.</a:t>
            </a:r>
            <a:r>
              <a:rPr lang="en-AU" sz="1800" b="1" dirty="0">
                <a:solidFill>
                  <a:srgbClr val="FF0000"/>
                </a:solidFill>
              </a:rPr>
              <a:t> </a:t>
            </a:r>
          </a:p>
          <a:p>
            <a:pPr marL="0" indent="0">
              <a:buNone/>
            </a:pPr>
            <a:endParaRPr lang="en-AU" sz="300" dirty="0"/>
          </a:p>
          <a:p>
            <a:endParaRPr lang="en-AU" sz="300" dirty="0"/>
          </a:p>
          <a:p>
            <a:endParaRPr lang="en-AU" sz="300" dirty="0"/>
          </a:p>
        </p:txBody>
      </p:sp>
    </p:spTree>
    <p:extLst>
      <p:ext uri="{BB962C8B-B14F-4D97-AF65-F5344CB8AC3E}">
        <p14:creationId xmlns:p14="http://schemas.microsoft.com/office/powerpoint/2010/main" val="138885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49934" y="702156"/>
            <a:ext cx="7157865" cy="737175"/>
          </a:xfrm>
        </p:spPr>
        <p:txBody>
          <a:bodyPr>
            <a:normAutofit/>
          </a:bodyPr>
          <a:lstStyle/>
          <a:p>
            <a:r>
              <a:rPr lang="en-AU" dirty="0">
                <a:solidFill>
                  <a:schemeClr val="accent1"/>
                </a:solidFill>
              </a:rPr>
              <a:t>CONT…</a:t>
            </a:r>
          </a:p>
        </p:txBody>
      </p:sp>
      <p:pic>
        <p:nvPicPr>
          <p:cNvPr id="5" name="Picture 4">
            <a:extLst>
              <a:ext uri="{FF2B5EF4-FFF2-40B4-BE49-F238E27FC236}">
                <a16:creationId xmlns:a16="http://schemas.microsoft.com/office/drawing/2014/main" id="{E7BF43E4-D224-4132-B2D0-6EBBE7AB74D4}"/>
              </a:ext>
            </a:extLst>
          </p:cNvPr>
          <p:cNvPicPr>
            <a:picLocks noChangeAspect="1"/>
          </p:cNvPicPr>
          <p:nvPr/>
        </p:nvPicPr>
        <p:blipFill rotWithShape="1">
          <a:blip r:embed="rId2"/>
          <a:srcRect l="30552" r="29384"/>
          <a:stretch/>
        </p:blipFill>
        <p:spPr>
          <a:xfrm>
            <a:off x="20" y="10"/>
            <a:ext cx="4131713" cy="6857989"/>
          </a:xfrm>
          <a:prstGeom prst="rect">
            <a:avLst/>
          </a:prstGeom>
        </p:spPr>
      </p:pic>
      <p:sp>
        <p:nvSpPr>
          <p:cNvPr id="11" name="Rectangle 1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E9AE4F"/>
          </a:solidFill>
          <a:ln>
            <a:solidFill>
              <a:srgbClr val="E9AE4F"/>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449933" y="1592848"/>
            <a:ext cx="7493537" cy="4807952"/>
          </a:xfrm>
        </p:spPr>
        <p:txBody>
          <a:bodyPr>
            <a:normAutofit/>
          </a:bodyPr>
          <a:lstStyle/>
          <a:p>
            <a:pPr marL="0" indent="0">
              <a:buClr>
                <a:srgbClr val="E9AE4F"/>
              </a:buClr>
              <a:buNone/>
            </a:pPr>
            <a:r>
              <a:rPr lang="en-US" sz="2000" dirty="0"/>
              <a:t>Students are making substantive decisions together when they interact with one another to jointly arrive at their decision. During this process, students can usually be observed to be sharing ideas, listening to each other, and negotiating and debating if they do not initially agree. They might also decide on a strategy for coming to agreement: they have to convince each other, or they will take a vote and go with the majority opinion, for example. </a:t>
            </a:r>
          </a:p>
          <a:p>
            <a:pPr marL="0" indent="0">
              <a:buClr>
                <a:srgbClr val="E9AE4F"/>
              </a:buClr>
              <a:buNone/>
            </a:pPr>
            <a:endParaRPr lang="en-US" sz="2000" dirty="0"/>
          </a:p>
          <a:p>
            <a:pPr marL="0" indent="0">
              <a:buClr>
                <a:srgbClr val="E9AE4F"/>
              </a:buClr>
              <a:buNone/>
            </a:pPr>
            <a:r>
              <a:rPr lang="en-US" sz="2000" dirty="0"/>
              <a:t>If students have different opinions and one of the students makes the decision for the entire group without taking the opinions of other students into account, this is NOT considered making substantive decisions together.</a:t>
            </a:r>
            <a:endParaRPr lang="en-AU" sz="2000" dirty="0"/>
          </a:p>
        </p:txBody>
      </p:sp>
    </p:spTree>
    <p:extLst>
      <p:ext uri="{BB962C8B-B14F-4D97-AF65-F5344CB8AC3E}">
        <p14:creationId xmlns:p14="http://schemas.microsoft.com/office/powerpoint/2010/main" val="3430644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7BF43E4-D224-4132-B2D0-6EBBE7AB74D4}"/>
              </a:ext>
            </a:extLst>
          </p:cNvPr>
          <p:cNvPicPr>
            <a:picLocks noChangeAspect="1"/>
          </p:cNvPicPr>
          <p:nvPr/>
        </p:nvPicPr>
        <p:blipFill rotWithShape="1">
          <a:blip r:embed="rId2">
            <a:alphaModFix amt="40000"/>
          </a:blip>
          <a:srcRect t="11697" b="3717"/>
          <a:stretch/>
        </p:blipFill>
        <p:spPr>
          <a:xfrm>
            <a:off x="20" y="-316513"/>
            <a:ext cx="12191980" cy="6857990"/>
          </a:xfrm>
          <a:prstGeom prst="rect">
            <a:avLst/>
          </a:prstGeom>
        </p:spPr>
      </p:pic>
      <p:sp>
        <p:nvSpPr>
          <p:cNvPr id="2" name="Title 1"/>
          <p:cNvSpPr>
            <a:spLocks noGrp="1"/>
          </p:cNvSpPr>
          <p:nvPr>
            <p:ph type="title"/>
          </p:nvPr>
        </p:nvSpPr>
        <p:spPr>
          <a:xfrm>
            <a:off x="1023870" y="316523"/>
            <a:ext cx="10144260" cy="681004"/>
          </a:xfrm>
        </p:spPr>
        <p:txBody>
          <a:bodyPr>
            <a:normAutofit/>
          </a:bodyPr>
          <a:lstStyle/>
          <a:p>
            <a:r>
              <a:rPr lang="en-US" dirty="0">
                <a:solidFill>
                  <a:schemeClr val="tx1"/>
                </a:solidFill>
              </a:rPr>
              <a:t>DID STUDENTS MAKE SUBSTANTIVE DECISIONS TOGETHER?</a:t>
            </a:r>
            <a:endParaRPr lang="en-AU" dirty="0">
              <a:solidFill>
                <a:schemeClr val="tx1"/>
              </a:solidFill>
            </a:endParaRPr>
          </a:p>
        </p:txBody>
      </p:sp>
      <p:sp>
        <p:nvSpPr>
          <p:cNvPr id="3" name="Content Placeholder 2"/>
          <p:cNvSpPr>
            <a:spLocks noGrp="1"/>
          </p:cNvSpPr>
          <p:nvPr>
            <p:ph idx="1"/>
          </p:nvPr>
        </p:nvSpPr>
        <p:spPr>
          <a:xfrm>
            <a:off x="415636" y="1169325"/>
            <a:ext cx="11366055" cy="5231476"/>
          </a:xfrm>
        </p:spPr>
        <p:txBody>
          <a:bodyPr>
            <a:noAutofit/>
          </a:bodyPr>
          <a:lstStyle/>
          <a:p>
            <a:pPr>
              <a:buClr>
                <a:srgbClr val="E5AE55"/>
              </a:buClr>
            </a:pPr>
            <a:endParaRPr lang="en-US" sz="2400" dirty="0"/>
          </a:p>
          <a:p>
            <a:pPr>
              <a:buClr>
                <a:srgbClr val="E5AE55"/>
              </a:buClr>
            </a:pPr>
            <a:r>
              <a:rPr lang="en-US" sz="2400" dirty="0"/>
              <a:t>A group of students planned how they would conduct the interviews for their oral history project: some students wanted to create a specific protocol to follow, while others wanted to conduct more open-ended interviews. Eventually they decided to create a list of topics to use as a guide, while letting the interviews mostly follow their own course. </a:t>
            </a:r>
          </a:p>
          <a:p>
            <a:pPr lvl="1">
              <a:buClr>
                <a:srgbClr val="E5AE55"/>
              </a:buClr>
              <a:buFont typeface="Wingdings" panose="05000000000000000000" pitchFamily="2" charset="2"/>
              <a:buChar char="ü"/>
            </a:pPr>
            <a:r>
              <a:rPr lang="en-US" sz="2000" dirty="0">
                <a:solidFill>
                  <a:srgbClr val="00B050"/>
                </a:solidFill>
              </a:rPr>
              <a:t>Yes. This is a substantive decision about their work process, and students arrived at a middle-ground solution to their initial question. </a:t>
            </a:r>
          </a:p>
          <a:p>
            <a:pPr>
              <a:buClr>
                <a:srgbClr val="E5AE55"/>
              </a:buClr>
            </a:pPr>
            <a:r>
              <a:rPr lang="en-US" sz="2400" dirty="0"/>
              <a:t>Students decided whether to create an online journal or a physical journal for their next journalism class project. Some students preferred one option, while others preferred the other. One student told the teacher they couldn’t decide and asked the teacher to decide for them. </a:t>
            </a:r>
          </a:p>
          <a:p>
            <a:pPr lvl="1">
              <a:buClr>
                <a:srgbClr val="E5AE55"/>
              </a:buClr>
              <a:buFont typeface="Wingdings" panose="05000000000000000000" pitchFamily="2" charset="2"/>
              <a:buChar char="ü"/>
            </a:pPr>
            <a:r>
              <a:rPr lang="en-US" sz="2000" dirty="0">
                <a:solidFill>
                  <a:srgbClr val="00B050"/>
                </a:solidFill>
              </a:rPr>
              <a:t>Students did not make the decision together and did not have a strategy to resolve their disagreement themselves.</a:t>
            </a:r>
          </a:p>
          <a:p>
            <a:pPr marL="0" indent="0">
              <a:buClr>
                <a:srgbClr val="E5AE55"/>
              </a:buClr>
              <a:buNone/>
            </a:pPr>
            <a:endParaRPr lang="en-AU" sz="2400" dirty="0"/>
          </a:p>
        </p:txBody>
      </p:sp>
    </p:spTree>
    <p:extLst>
      <p:ext uri="{BB962C8B-B14F-4D97-AF65-F5344CB8AC3E}">
        <p14:creationId xmlns:p14="http://schemas.microsoft.com/office/powerpoint/2010/main" val="22039649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BID IDEA 4: INTERDEPENDENT.</a:t>
            </a:r>
          </a:p>
        </p:txBody>
      </p:sp>
      <p:sp>
        <p:nvSpPr>
          <p:cNvPr id="3" name="Content Placeholder 2"/>
          <p:cNvSpPr>
            <a:spLocks noGrp="1"/>
          </p:cNvSpPr>
          <p:nvPr>
            <p:ph idx="1"/>
          </p:nvPr>
        </p:nvSpPr>
        <p:spPr/>
        <p:txBody>
          <a:bodyPr>
            <a:normAutofit/>
          </a:bodyPr>
          <a:lstStyle/>
          <a:p>
            <a:r>
              <a:rPr lang="en-AU" sz="2800" dirty="0"/>
              <a:t>What does inter-dependent work mean?</a:t>
            </a:r>
          </a:p>
        </p:txBody>
      </p:sp>
    </p:spTree>
    <p:extLst>
      <p:ext uri="{BB962C8B-B14F-4D97-AF65-F5344CB8AC3E}">
        <p14:creationId xmlns:p14="http://schemas.microsoft.com/office/powerpoint/2010/main" val="3249468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p:txBody>
          <a:bodyPr>
            <a:normAutofit/>
          </a:bodyPr>
          <a:lstStyle/>
          <a:p>
            <a:r>
              <a:rPr lang="en-IE" sz="2400" dirty="0"/>
              <a:t>Students’ work is </a:t>
            </a:r>
            <a:r>
              <a:rPr lang="en-IE" sz="2400" b="1" dirty="0"/>
              <a:t>interdependent</a:t>
            </a:r>
            <a:r>
              <a:rPr lang="en-IE" sz="2400" dirty="0"/>
              <a:t> when all students must participate in order for the team to succeed. Too often, a group of students may share responsibility for an outcome, but in practice the work is not divided fairly: one or two students may do all the work for the team. The strongest learning activities on this rubric are structured to require the participation of all students.</a:t>
            </a:r>
          </a:p>
        </p:txBody>
      </p:sp>
    </p:spTree>
    <p:extLst>
      <p:ext uri="{BB962C8B-B14F-4D97-AF65-F5344CB8AC3E}">
        <p14:creationId xmlns:p14="http://schemas.microsoft.com/office/powerpoint/2010/main" val="3489532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6FD1-303C-4A73-A96B-F00696EEA01A}"/>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03511BD1-F25D-47A7-BCB6-F979866BF134}"/>
              </a:ext>
            </a:extLst>
          </p:cNvPr>
          <p:cNvSpPr>
            <a:spLocks noGrp="1"/>
          </p:cNvSpPr>
          <p:nvPr>
            <p:ph idx="1"/>
          </p:nvPr>
        </p:nvSpPr>
        <p:spPr>
          <a:xfrm>
            <a:off x="581192" y="2017222"/>
            <a:ext cx="11029615" cy="4200698"/>
          </a:xfrm>
        </p:spPr>
        <p:txBody>
          <a:bodyPr>
            <a:normAutofit fontScale="92500"/>
          </a:bodyPr>
          <a:lstStyle/>
          <a:p>
            <a:r>
              <a:rPr lang="en-AU" sz="2800" dirty="0"/>
              <a:t>This guide describes </a:t>
            </a:r>
            <a:r>
              <a:rPr lang="en-AU" sz="2800" b="1" dirty="0"/>
              <a:t>six dimensions of students’ 21st century learning</a:t>
            </a:r>
            <a:r>
              <a:rPr lang="en-AU" sz="2800" dirty="0"/>
              <a:t>, each of which represents an important skill for students for develop: </a:t>
            </a:r>
          </a:p>
          <a:p>
            <a:r>
              <a:rPr lang="en-AU" sz="2800" dirty="0"/>
              <a:t> collaboration </a:t>
            </a:r>
          </a:p>
          <a:p>
            <a:r>
              <a:rPr lang="en-AU" sz="2800" dirty="0"/>
              <a:t> skilled communication </a:t>
            </a:r>
          </a:p>
          <a:p>
            <a:r>
              <a:rPr lang="en-AU" sz="2800" dirty="0"/>
              <a:t> knowledge construction </a:t>
            </a:r>
          </a:p>
          <a:p>
            <a:r>
              <a:rPr lang="en-AU" sz="2800" dirty="0"/>
              <a:t> self-regulation </a:t>
            </a:r>
          </a:p>
          <a:p>
            <a:r>
              <a:rPr lang="en-AU" sz="2800" dirty="0"/>
              <a:t> real-world problem-solving and innovation </a:t>
            </a:r>
          </a:p>
          <a:p>
            <a:r>
              <a:rPr lang="en-AU" sz="2800" dirty="0"/>
              <a:t> use of ICT for learning </a:t>
            </a:r>
          </a:p>
        </p:txBody>
      </p:sp>
    </p:spTree>
    <p:extLst>
      <p:ext uri="{BB962C8B-B14F-4D97-AF65-F5344CB8AC3E}">
        <p14:creationId xmlns:p14="http://schemas.microsoft.com/office/powerpoint/2010/main" val="2271184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AU">
                <a:solidFill>
                  <a:srgbClr val="FFFFFF"/>
                </a:solidFill>
              </a:rPr>
              <a:t>CONT…</a:t>
            </a:r>
          </a:p>
        </p:txBody>
      </p:sp>
      <p:sp useBgFill="1">
        <p:nvSpPr>
          <p:cNvPr id="10" name="Rectangle 9">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Group Brainstorm">
            <a:extLst>
              <a:ext uri="{FF2B5EF4-FFF2-40B4-BE49-F238E27FC236}">
                <a16:creationId xmlns:a16="http://schemas.microsoft.com/office/drawing/2014/main" id="{6FC9E5A8-6158-4CE8-88DD-89FA066A61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2533078"/>
            <a:ext cx="3305175" cy="3305175"/>
          </a:xfrm>
          <a:prstGeom prst="rect">
            <a:avLst/>
          </a:prstGeom>
        </p:spPr>
      </p:pic>
      <p:sp>
        <p:nvSpPr>
          <p:cNvPr id="3" name="Content Placeholder 2"/>
          <p:cNvSpPr>
            <a:spLocks noGrp="1"/>
          </p:cNvSpPr>
          <p:nvPr>
            <p:ph idx="1"/>
          </p:nvPr>
        </p:nvSpPr>
        <p:spPr>
          <a:xfrm>
            <a:off x="4505325" y="2180496"/>
            <a:ext cx="7105481" cy="4045683"/>
          </a:xfrm>
        </p:spPr>
        <p:txBody>
          <a:bodyPr>
            <a:normAutofit/>
          </a:bodyPr>
          <a:lstStyle/>
          <a:p>
            <a:r>
              <a:rPr lang="en-IE" sz="2000" dirty="0"/>
              <a:t>Students’ work is </a:t>
            </a:r>
            <a:r>
              <a:rPr lang="en-IE" sz="2000" b="1" dirty="0"/>
              <a:t>interdependent</a:t>
            </a:r>
            <a:r>
              <a:rPr lang="en-IE" sz="2000" dirty="0"/>
              <a:t> when all students must participate in order for the team to succeed. Too often, a group of students may share responsibility for an outcome, but in practice the work is not divided fairly: one or two students may do all the work for the team. The strongest learning activities on this rubric are structured to require the participation of all students.</a:t>
            </a:r>
          </a:p>
          <a:p>
            <a:r>
              <a:rPr lang="en-IE" sz="2000" dirty="0"/>
              <a:t>To meet this criterion, students must be required to produce an </a:t>
            </a:r>
            <a:r>
              <a:rPr lang="en-IE" sz="2000" b="1" dirty="0"/>
              <a:t>interdependent product</a:t>
            </a:r>
            <a:r>
              <a:rPr lang="en-IE" sz="2000" dirty="0"/>
              <a:t> (such as a presentation that they each must share in developing and presenting) or other </a:t>
            </a:r>
            <a:r>
              <a:rPr lang="en-IE" sz="2000" b="1" dirty="0"/>
              <a:t>interdependent outcome</a:t>
            </a:r>
            <a:r>
              <a:rPr lang="en-IE" sz="2000" dirty="0"/>
              <a:t> (such as a decision that requires information that is distributed across students).</a:t>
            </a:r>
          </a:p>
        </p:txBody>
      </p:sp>
    </p:spTree>
    <p:extLst>
      <p:ext uri="{BB962C8B-B14F-4D97-AF65-F5344CB8AC3E}">
        <p14:creationId xmlns:p14="http://schemas.microsoft.com/office/powerpoint/2010/main" val="837703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Cont</a:t>
            </a:r>
            <a:r>
              <a:rPr lang="en-AU" dirty="0"/>
              <a:t>…</a:t>
            </a:r>
          </a:p>
        </p:txBody>
      </p:sp>
      <p:sp>
        <p:nvSpPr>
          <p:cNvPr id="3" name="Content Placeholder 2"/>
          <p:cNvSpPr>
            <a:spLocks noGrp="1"/>
          </p:cNvSpPr>
          <p:nvPr>
            <p:ph idx="1"/>
          </p:nvPr>
        </p:nvSpPr>
        <p:spPr/>
        <p:txBody>
          <a:bodyPr/>
          <a:lstStyle/>
          <a:p>
            <a:pPr marL="0" indent="0" algn="just">
              <a:buNone/>
            </a:pPr>
            <a:r>
              <a:rPr lang="en-IE" sz="2800" dirty="0"/>
              <a:t>Most interdependent work involves two levels of accountability:</a:t>
            </a:r>
          </a:p>
          <a:p>
            <a:pPr algn="just" fontAlgn="ctr"/>
            <a:r>
              <a:rPr lang="en-IE" sz="2800" b="1" dirty="0"/>
              <a:t>Individual accountability</a:t>
            </a:r>
            <a:r>
              <a:rPr lang="en-IE" sz="2800" dirty="0"/>
              <a:t>: each individual on the team is responsible for a task that he or she must complete in order for the group to do its work. The role of each student on the team is essential.</a:t>
            </a:r>
          </a:p>
          <a:p>
            <a:pPr algn="just" fontAlgn="ctr"/>
            <a:r>
              <a:rPr lang="en-IE" sz="2800" b="1" dirty="0"/>
              <a:t>Group accountability</a:t>
            </a:r>
            <a:r>
              <a:rPr lang="en-IE" sz="2800" dirty="0"/>
              <a:t>: the students must work together to produce the final product or outcome. Students must negotiate and agree on the process, design, and conclusions of their work.</a:t>
            </a:r>
          </a:p>
          <a:p>
            <a:endParaRPr lang="en-AU" dirty="0"/>
          </a:p>
        </p:txBody>
      </p:sp>
    </p:spTree>
    <p:extLst>
      <p:ext uri="{BB962C8B-B14F-4D97-AF65-F5344CB8AC3E}">
        <p14:creationId xmlns:p14="http://schemas.microsoft.com/office/powerpoint/2010/main" val="3396296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AU">
                <a:solidFill>
                  <a:srgbClr val="FFFEFF"/>
                </a:solidFill>
              </a:rPr>
              <a:t>Cont…</a:t>
            </a:r>
          </a:p>
        </p:txBody>
      </p:sp>
      <p:graphicFrame>
        <p:nvGraphicFramePr>
          <p:cNvPr id="5" name="Content Placeholder 2">
            <a:extLst>
              <a:ext uri="{FF2B5EF4-FFF2-40B4-BE49-F238E27FC236}">
                <a16:creationId xmlns:a16="http://schemas.microsoft.com/office/drawing/2014/main" id="{BF861EBD-8B91-43A0-B329-D0E82398AD0A}"/>
              </a:ext>
            </a:extLst>
          </p:cNvPr>
          <p:cNvGraphicFramePr>
            <a:graphicFrameLocks noGrp="1"/>
          </p:cNvGraphicFramePr>
          <p:nvPr>
            <p:ph idx="1"/>
            <p:extLst>
              <p:ext uri="{D42A27DB-BD31-4B8C-83A1-F6EECF244321}">
                <p14:modId xmlns:p14="http://schemas.microsoft.com/office/powerpoint/2010/main" val="731058298"/>
              </p:ext>
            </p:extLst>
          </p:nvPr>
        </p:nvGraphicFramePr>
        <p:xfrm>
          <a:off x="581024" y="2181225"/>
          <a:ext cx="11235837" cy="4374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6704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1" name="Rectangle 8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100">
                <a:solidFill>
                  <a:srgbClr val="FFFFFF"/>
                </a:solidFill>
              </a:rPr>
              <a:t>Rubric - Collaboration</a:t>
            </a:r>
          </a:p>
        </p:txBody>
      </p:sp>
      <p:sp>
        <p:nvSpPr>
          <p:cNvPr id="83" name="Rectangle 8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534" r="-2" b="315"/>
          <a:stretch/>
        </p:blipFill>
        <p:spPr bwMode="auto">
          <a:xfrm>
            <a:off x="4388686" y="295421"/>
            <a:ext cx="7569811" cy="630232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267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9" name="Rectangle 78">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87294" y="1047664"/>
            <a:ext cx="4934684" cy="539309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Rectangle 80">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96275" y="1419225"/>
            <a:ext cx="3081576" cy="2085869"/>
          </a:xfrm>
        </p:spPr>
        <p:txBody>
          <a:bodyPr vert="horz" lIns="91440" tIns="45720" rIns="91440" bIns="45720" rtlCol="0" anchor="b">
            <a:normAutofit/>
          </a:bodyPr>
          <a:lstStyle/>
          <a:p>
            <a:pPr>
              <a:lnSpc>
                <a:spcPct val="90000"/>
              </a:lnSpc>
            </a:pPr>
            <a:r>
              <a:rPr lang="en-US" sz="2500">
                <a:solidFill>
                  <a:srgbClr val="FFFFFF"/>
                </a:solidFill>
              </a:rPr>
              <a:t>Decision Tree - Collaboration</a:t>
            </a:r>
          </a:p>
        </p:txBody>
      </p:sp>
    </p:spTree>
    <p:extLst>
      <p:ext uri="{BB962C8B-B14F-4D97-AF65-F5344CB8AC3E}">
        <p14:creationId xmlns:p14="http://schemas.microsoft.com/office/powerpoint/2010/main" val="749026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52" y="3602110"/>
            <a:ext cx="11029616" cy="1013800"/>
          </a:xfrm>
        </p:spPr>
        <p:txBody>
          <a:bodyPr/>
          <a:lstStyle/>
          <a:p>
            <a:pPr algn="ctr"/>
            <a:r>
              <a:rPr lang="en-AU" dirty="0">
                <a:solidFill>
                  <a:schemeClr val="tx1"/>
                </a:solidFill>
              </a:rPr>
              <a:t>Quiz</a:t>
            </a:r>
            <a:br>
              <a:rPr lang="en-AU" dirty="0">
                <a:solidFill>
                  <a:schemeClr val="tx1"/>
                </a:solidFill>
              </a:rPr>
            </a:br>
            <a:endParaRPr lang="en-AU" dirty="0">
              <a:solidFill>
                <a:schemeClr val="tx1"/>
              </a:solidFill>
            </a:endParaRPr>
          </a:p>
        </p:txBody>
      </p:sp>
    </p:spTree>
    <p:extLst>
      <p:ext uri="{BB962C8B-B14F-4D97-AF65-F5344CB8AC3E}">
        <p14:creationId xmlns:p14="http://schemas.microsoft.com/office/powerpoint/2010/main" val="34223979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8" name="Rectangle 47">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741270" cy="3779995"/>
          </a:xfrm>
        </p:spPr>
        <p:txBody>
          <a:bodyPr vert="horz" lIns="91440" tIns="45720" rIns="91440" bIns="45720" rtlCol="0" anchor="ctr">
            <a:normAutofit/>
          </a:bodyPr>
          <a:lstStyle/>
          <a:p>
            <a:pPr algn="ctr"/>
            <a:r>
              <a:rPr lang="en-US" sz="3200">
                <a:solidFill>
                  <a:srgbClr val="FFFFFF"/>
                </a:solidFill>
              </a:rPr>
              <a:t>Module ii: </a:t>
            </a:r>
            <a:br>
              <a:rPr lang="en-US" sz="3200"/>
            </a:br>
            <a:br>
              <a:rPr lang="en-US" sz="3200"/>
            </a:br>
            <a:r>
              <a:rPr lang="en-US" sz="3200">
                <a:solidFill>
                  <a:srgbClr val="FFFFFF"/>
                </a:solidFill>
              </a:rPr>
              <a:t>SKILLED COMMUNICATION</a:t>
            </a:r>
          </a:p>
        </p:txBody>
      </p:sp>
      <p:sp>
        <p:nvSpPr>
          <p:cNvPr id="50" name="Rectangle 49">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60289DD1-D013-4D22-B3EB-B38741D38352}"/>
              </a:ext>
            </a:extLst>
          </p:cNvPr>
          <p:cNvPicPr>
            <a:picLocks noChangeAspect="1"/>
          </p:cNvPicPr>
          <p:nvPr/>
        </p:nvPicPr>
        <p:blipFill rotWithShape="1">
          <a:blip r:embed="rId2"/>
          <a:srcRect l="11673" r="20765" b="1"/>
          <a:stretch/>
        </p:blipFill>
        <p:spPr>
          <a:xfrm>
            <a:off x="4654295" y="457200"/>
            <a:ext cx="7086151" cy="5899650"/>
          </a:xfrm>
          <a:prstGeom prst="rect">
            <a:avLst/>
          </a:prstGeom>
        </p:spPr>
      </p:pic>
    </p:spTree>
    <p:extLst>
      <p:ext uri="{BB962C8B-B14F-4D97-AF65-F5344CB8AC3E}">
        <p14:creationId xmlns:p14="http://schemas.microsoft.com/office/powerpoint/2010/main" val="3662094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INTRODUCTION</a:t>
            </a:r>
          </a:p>
        </p:txBody>
      </p:sp>
      <p:sp>
        <p:nvSpPr>
          <p:cNvPr id="3" name="Content Placeholder 2"/>
          <p:cNvSpPr>
            <a:spLocks noGrp="1"/>
          </p:cNvSpPr>
          <p:nvPr>
            <p:ph idx="1"/>
          </p:nvPr>
        </p:nvSpPr>
        <p:spPr/>
        <p:txBody>
          <a:bodyPr>
            <a:normAutofit/>
          </a:bodyPr>
          <a:lstStyle/>
          <a:p>
            <a:pPr algn="just"/>
            <a:r>
              <a:rPr lang="en-US" sz="2800" dirty="0"/>
              <a:t>Skilled communication in the 21</a:t>
            </a:r>
            <a:r>
              <a:rPr lang="en-US" sz="2800" baseline="30000" dirty="0"/>
              <a:t>st</a:t>
            </a:r>
            <a:r>
              <a:rPr lang="en-US" sz="2800" dirty="0"/>
              <a:t> century learning refers to the ability of individuals to communicate clearly, using oral, written, and non-verbal languages. Society now requires that everyone has these abilities, because the demands of social relations and the global economy call for a much more diverse set of communication skills. This unit introduces the concept of skilled communication and supports teachers to design learning activities where young people can develop this important skill.</a:t>
            </a:r>
          </a:p>
        </p:txBody>
      </p:sp>
    </p:spTree>
    <p:extLst>
      <p:ext uri="{BB962C8B-B14F-4D97-AF65-F5344CB8AC3E}">
        <p14:creationId xmlns:p14="http://schemas.microsoft.com/office/powerpoint/2010/main" val="2425566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INTRODUCTION</a:t>
            </a:r>
          </a:p>
        </p:txBody>
      </p:sp>
      <p:sp>
        <p:nvSpPr>
          <p:cNvPr id="3" name="Content Placeholder 2"/>
          <p:cNvSpPr>
            <a:spLocks noGrp="1"/>
          </p:cNvSpPr>
          <p:nvPr>
            <p:ph idx="1"/>
          </p:nvPr>
        </p:nvSpPr>
        <p:spPr/>
        <p:txBody>
          <a:bodyPr>
            <a:normAutofit fontScale="92500"/>
          </a:bodyPr>
          <a:lstStyle/>
          <a:p>
            <a:pPr marL="0" indent="0" algn="just">
              <a:buNone/>
            </a:pPr>
            <a:r>
              <a:rPr lang="en-US" sz="2400" dirty="0"/>
              <a:t>21st century communication can take many different forms. For example, as part their work students may have a discussion with a peer over Skype. In this rubric, we don’t focus on informal classroom talk, whether face-to-face or electronic. Instead, we focus on students’ articulation of their ideas in a permanent form: a presentation, a podcast, a written document, an email, etc. A performance (for example, a skit or oral debate) would also be considered in this rubric. We recognize that less formal conversational media are also very important aspects of communication. But effective uses of Skype will have an outcome related to the learning goals of the activity: did students produce a summary of what they learned through Skype, or build that learning into the final product they created? This rubric evaluates the skilled communication exhibited in the products or outcomes of the students’ work.</a:t>
            </a:r>
            <a:endParaRPr lang="en-US" sz="3600" dirty="0"/>
          </a:p>
        </p:txBody>
      </p:sp>
    </p:spTree>
    <p:extLst>
      <p:ext uri="{BB962C8B-B14F-4D97-AF65-F5344CB8AC3E}">
        <p14:creationId xmlns:p14="http://schemas.microsoft.com/office/powerpoint/2010/main" val="7542580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IDEAS OF SKILLED COMMUNICATION</a:t>
            </a:r>
          </a:p>
        </p:txBody>
      </p:sp>
      <p:pic>
        <p:nvPicPr>
          <p:cNvPr id="2049" name="Picture 1" descr="C:\Users\User\AppData\Local\Temp\msohtmlclip1\02\clip_image00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7194" y="2285726"/>
            <a:ext cx="3039755" cy="4221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48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fade">
                                      <p:cBhvr>
                                        <p:cTn id="7" dur="1000"/>
                                        <p:tgtEl>
                                          <p:spTgt spid="2049"/>
                                        </p:tgtEl>
                                      </p:cBhvr>
                                    </p:animEffect>
                                    <p:anim calcmode="lin" valueType="num">
                                      <p:cBhvr>
                                        <p:cTn id="8" dur="1000" fill="hold"/>
                                        <p:tgtEl>
                                          <p:spTgt spid="2049"/>
                                        </p:tgtEl>
                                        <p:attrNameLst>
                                          <p:attrName>ppt_x</p:attrName>
                                        </p:attrNameLst>
                                      </p:cBhvr>
                                      <p:tavLst>
                                        <p:tav tm="0">
                                          <p:val>
                                            <p:strVal val="#ppt_x"/>
                                          </p:val>
                                        </p:tav>
                                        <p:tav tm="100000">
                                          <p:val>
                                            <p:strVal val="#ppt_x"/>
                                          </p:val>
                                        </p:tav>
                                      </p:tavLst>
                                    </p:anim>
                                    <p:anim calcmode="lin" valueType="num">
                                      <p:cBhvr>
                                        <p:cTn id="9" dur="1000" fill="hold"/>
                                        <p:tgtEl>
                                          <p:spTgt spid="20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6FD1-303C-4A73-A96B-F00696EEA01A}"/>
              </a:ext>
            </a:extLst>
          </p:cNvPr>
          <p:cNvSpPr>
            <a:spLocks noGrp="1"/>
          </p:cNvSpPr>
          <p:nvPr>
            <p:ph type="title"/>
          </p:nvPr>
        </p:nvSpPr>
        <p:spPr>
          <a:xfrm>
            <a:off x="581192" y="702156"/>
            <a:ext cx="11029616" cy="878450"/>
          </a:xfrm>
        </p:spPr>
        <p:txBody>
          <a:bodyPr/>
          <a:lstStyle/>
          <a:p>
            <a:r>
              <a:rPr lang="en-US" dirty="0"/>
              <a:t>CONT…</a:t>
            </a:r>
          </a:p>
        </p:txBody>
      </p:sp>
      <p:sp>
        <p:nvSpPr>
          <p:cNvPr id="3" name="Content Placeholder 2">
            <a:extLst>
              <a:ext uri="{FF2B5EF4-FFF2-40B4-BE49-F238E27FC236}">
                <a16:creationId xmlns:a16="http://schemas.microsoft.com/office/drawing/2014/main" id="{03511BD1-F25D-47A7-BCB6-F979866BF134}"/>
              </a:ext>
            </a:extLst>
          </p:cNvPr>
          <p:cNvSpPr>
            <a:spLocks noGrp="1"/>
          </p:cNvSpPr>
          <p:nvPr>
            <p:ph idx="1"/>
          </p:nvPr>
        </p:nvSpPr>
        <p:spPr>
          <a:xfrm>
            <a:off x="334851" y="1867989"/>
            <a:ext cx="11578107" cy="4532811"/>
          </a:xfrm>
        </p:spPr>
        <p:txBody>
          <a:bodyPr>
            <a:noAutofit/>
          </a:bodyPr>
          <a:lstStyle/>
          <a:p>
            <a:pPr marL="0" indent="0">
              <a:buNone/>
            </a:pPr>
            <a:r>
              <a:rPr lang="en-AU" sz="2400" dirty="0"/>
              <a:t>For each dimension, this guide will help you to determine how strongly the student work demonstrates the related skill. Each dimension has the same structure: </a:t>
            </a:r>
          </a:p>
          <a:p>
            <a:pPr marL="305435" indent="-305435"/>
            <a:r>
              <a:rPr lang="en-AU" sz="2400" dirty="0"/>
              <a:t> The </a:t>
            </a:r>
            <a:r>
              <a:rPr lang="en-AU" sz="2400" b="1" dirty="0"/>
              <a:t>overview </a:t>
            </a:r>
            <a:r>
              <a:rPr lang="en-AU" sz="2400" dirty="0"/>
              <a:t>introduces key concepts for that dimension. </a:t>
            </a:r>
            <a:endParaRPr lang="en-AU" sz="2400"/>
          </a:p>
          <a:p>
            <a:pPr marL="305435" indent="-305435"/>
            <a:r>
              <a:rPr lang="en-AU" sz="2400" dirty="0"/>
              <a:t> The “</a:t>
            </a:r>
            <a:r>
              <a:rPr lang="en-AU" sz="2400" b="1" dirty="0"/>
              <a:t>big ideas</a:t>
            </a:r>
            <a:r>
              <a:rPr lang="en-AU" sz="2400" dirty="0"/>
              <a:t>” define important attributes of the student work for each dimension.</a:t>
            </a:r>
            <a:r>
              <a:rPr lang="en-AU" sz="2400"/>
              <a:t> </a:t>
            </a:r>
          </a:p>
          <a:p>
            <a:pPr marL="305435" indent="-305435"/>
            <a:r>
              <a:rPr lang="en-AU" sz="2400" dirty="0"/>
              <a:t> The </a:t>
            </a:r>
            <a:r>
              <a:rPr lang="en-AU" sz="2400" b="1" dirty="0"/>
              <a:t>rubric </a:t>
            </a:r>
            <a:r>
              <a:rPr lang="en-AU" sz="2400" dirty="0"/>
              <a:t>uses the big ideas to help you assign a number </a:t>
            </a:r>
            <a:r>
              <a:rPr lang="en-AU" sz="2400"/>
              <a:t>(Code) </a:t>
            </a:r>
            <a:r>
              <a:rPr lang="en-AU" sz="2400" dirty="0"/>
              <a:t>from 1 to 4, or I to 5, according to how strongly the student work demonstrates the given skill.</a:t>
            </a:r>
            <a:r>
              <a:rPr lang="en-AU" sz="2400"/>
              <a:t> </a:t>
            </a:r>
          </a:p>
          <a:p>
            <a:pPr marL="305435" indent="-305435"/>
            <a:r>
              <a:rPr lang="en-AU" sz="2400" dirty="0"/>
              <a:t> The </a:t>
            </a:r>
            <a:r>
              <a:rPr lang="en-AU" sz="2400" b="1" dirty="0"/>
              <a:t>flowchart </a:t>
            </a:r>
            <a:r>
              <a:rPr lang="en-AU" sz="2400" dirty="0"/>
              <a:t>shows how to choose the best number in each case. </a:t>
            </a:r>
            <a:endParaRPr lang="en-AU" sz="2400"/>
          </a:p>
        </p:txBody>
      </p:sp>
    </p:spTree>
    <p:extLst>
      <p:ext uri="{BB962C8B-B14F-4D97-AF65-F5344CB8AC3E}">
        <p14:creationId xmlns:p14="http://schemas.microsoft.com/office/powerpoint/2010/main" val="1386437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1: Extended communication</a:t>
            </a:r>
          </a:p>
        </p:txBody>
      </p:sp>
      <p:sp>
        <p:nvSpPr>
          <p:cNvPr id="3" name="Content Placeholder 2"/>
          <p:cNvSpPr>
            <a:spLocks noGrp="1"/>
          </p:cNvSpPr>
          <p:nvPr>
            <p:ph idx="1"/>
          </p:nvPr>
        </p:nvSpPr>
        <p:spPr/>
        <p:txBody>
          <a:bodyPr>
            <a:normAutofit/>
          </a:bodyPr>
          <a:lstStyle/>
          <a:p>
            <a:r>
              <a:rPr lang="en-GB" sz="2800" dirty="0"/>
              <a:t>What does extended communication mean?</a:t>
            </a:r>
          </a:p>
        </p:txBody>
      </p:sp>
    </p:spTree>
    <p:extLst>
      <p:ext uri="{BB962C8B-B14F-4D97-AF65-F5344CB8AC3E}">
        <p14:creationId xmlns:p14="http://schemas.microsoft.com/office/powerpoint/2010/main" val="20497523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1: Extended communication</a:t>
            </a:r>
          </a:p>
        </p:txBody>
      </p:sp>
      <p:sp>
        <p:nvSpPr>
          <p:cNvPr id="3" name="Content Placeholder 2"/>
          <p:cNvSpPr>
            <a:spLocks noGrp="1"/>
          </p:cNvSpPr>
          <p:nvPr>
            <p:ph idx="1"/>
          </p:nvPr>
        </p:nvSpPr>
        <p:spPr/>
        <p:txBody>
          <a:bodyPr>
            <a:normAutofit/>
          </a:bodyPr>
          <a:lstStyle/>
          <a:p>
            <a:r>
              <a:rPr lang="en-IE" b="1" dirty="0"/>
              <a:t>Extended communication</a:t>
            </a:r>
            <a:r>
              <a:rPr lang="en-IE" dirty="0"/>
              <a:t> is required when student must produce communication that represents a set of connected ideas, not a single simple thought. </a:t>
            </a:r>
          </a:p>
          <a:p>
            <a:r>
              <a:rPr lang="en-IE" dirty="0"/>
              <a:t>In written work, extended communication is the equivalent of one or more complete paragraphs rather than a sentence or phrase. </a:t>
            </a:r>
          </a:p>
          <a:p>
            <a:r>
              <a:rPr lang="en-IE" dirty="0"/>
              <a:t>In electronic or visual media, extended communication might take the form of a sequence of video, a podcast, or a page of a presentation that connects or illustrates several ideas.</a:t>
            </a:r>
          </a:p>
          <a:p>
            <a:r>
              <a:rPr lang="en-IE" dirty="0"/>
              <a:t>A single text message or tweet is NOT extended communication. If students are engaged in electronic communication, this is ONLY considered extended communication if it produces an outcome that requires students to connect the ideas they discussed (for example, producing documentation of what they learned or next steps for resolving an issue that arose). The duration of an electronic chat is not considered in evaluating extended communication.</a:t>
            </a:r>
          </a:p>
        </p:txBody>
      </p:sp>
    </p:spTree>
    <p:extLst>
      <p:ext uri="{BB962C8B-B14F-4D97-AF65-F5344CB8AC3E}">
        <p14:creationId xmlns:p14="http://schemas.microsoft.com/office/powerpoint/2010/main" val="29952565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1: Extended communication</a:t>
            </a:r>
          </a:p>
        </p:txBody>
      </p:sp>
      <p:graphicFrame>
        <p:nvGraphicFramePr>
          <p:cNvPr id="4" name="Table 4">
            <a:extLst>
              <a:ext uri="{FF2B5EF4-FFF2-40B4-BE49-F238E27FC236}">
                <a16:creationId xmlns:a16="http://schemas.microsoft.com/office/drawing/2014/main" id="{40AAB8C0-C1D3-4A60-97E0-730EACDB9954}"/>
              </a:ext>
            </a:extLst>
          </p:cNvPr>
          <p:cNvGraphicFramePr>
            <a:graphicFrameLocks noGrp="1"/>
          </p:cNvGraphicFramePr>
          <p:nvPr>
            <p:extLst>
              <p:ext uri="{D42A27DB-BD31-4B8C-83A1-F6EECF244321}">
                <p14:modId xmlns:p14="http://schemas.microsoft.com/office/powerpoint/2010/main" val="1914542358"/>
              </p:ext>
            </p:extLst>
          </p:nvPr>
        </p:nvGraphicFramePr>
        <p:xfrm>
          <a:off x="581192" y="2376669"/>
          <a:ext cx="10829412" cy="3309882"/>
        </p:xfrm>
        <a:graphic>
          <a:graphicData uri="http://schemas.openxmlformats.org/drawingml/2006/table">
            <a:tbl>
              <a:tblPr firstRow="1" bandRow="1">
                <a:tableStyleId>{5C22544A-7EE6-4342-B048-85BDC9FD1C3A}</a:tableStyleId>
              </a:tblPr>
              <a:tblGrid>
                <a:gridCol w="8291259">
                  <a:extLst>
                    <a:ext uri="{9D8B030D-6E8A-4147-A177-3AD203B41FA5}">
                      <a16:colId xmlns:a16="http://schemas.microsoft.com/office/drawing/2014/main" val="1652667911"/>
                    </a:ext>
                  </a:extLst>
                </a:gridCol>
                <a:gridCol w="1241367">
                  <a:extLst>
                    <a:ext uri="{9D8B030D-6E8A-4147-A177-3AD203B41FA5}">
                      <a16:colId xmlns:a16="http://schemas.microsoft.com/office/drawing/2014/main" val="1060389126"/>
                    </a:ext>
                  </a:extLst>
                </a:gridCol>
                <a:gridCol w="1296786">
                  <a:extLst>
                    <a:ext uri="{9D8B030D-6E8A-4147-A177-3AD203B41FA5}">
                      <a16:colId xmlns:a16="http://schemas.microsoft.com/office/drawing/2014/main" val="64865300"/>
                    </a:ext>
                  </a:extLst>
                </a:gridCol>
              </a:tblGrid>
              <a:tr h="374781">
                <a:tc>
                  <a:txBody>
                    <a:bodyPr/>
                    <a:lstStyle/>
                    <a:p>
                      <a:r>
                        <a:rPr lang="en-US" sz="1800" b="1" kern="1200" dirty="0">
                          <a:solidFill>
                            <a:schemeClr val="lt1"/>
                          </a:solidFill>
                          <a:effectLst/>
                          <a:latin typeface="+mn-lt"/>
                          <a:ea typeface="+mn-ea"/>
                          <a:cs typeface="+mn-cs"/>
                        </a:rPr>
                        <a:t>IS THIS EXTENDED COMMUNICATION?</a:t>
                      </a:r>
                      <a:endParaRPr lang="en-US" dirty="0"/>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334732522"/>
                  </a:ext>
                </a:extLst>
              </a:tr>
              <a:tr h="374781">
                <a:tc>
                  <a:txBody>
                    <a:bodyPr/>
                    <a:lstStyle/>
                    <a:p>
                      <a:r>
                        <a:rPr lang="en-US" sz="1800" kern="1200" dirty="0">
                          <a:solidFill>
                            <a:schemeClr val="dk1"/>
                          </a:solidFill>
                          <a:effectLst/>
                          <a:latin typeface="+mn-lt"/>
                          <a:ea typeface="+mn-ea"/>
                          <a:cs typeface="+mn-cs"/>
                        </a:rPr>
                        <a:t>A student wrote a paragraph in response to an essay prompt.</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33855360"/>
                  </a:ext>
                </a:extLst>
              </a:tr>
              <a:tr h="374781">
                <a:tc>
                  <a:txBody>
                    <a:bodyPr/>
                    <a:lstStyle/>
                    <a:p>
                      <a:r>
                        <a:rPr lang="en-US" sz="1800" kern="1200" dirty="0">
                          <a:solidFill>
                            <a:schemeClr val="dk1"/>
                          </a:solidFill>
                          <a:effectLst/>
                          <a:latin typeface="+mn-lt"/>
                          <a:ea typeface="+mn-ea"/>
                          <a:cs typeface="+mn-cs"/>
                        </a:rPr>
                        <a:t>Students hosted a webinar to present on different topics about their city to peers in their sister-city and then answered follow-up questions.</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64834185"/>
                  </a:ext>
                </a:extLst>
              </a:tr>
              <a:tr h="374781">
                <a:tc>
                  <a:txBody>
                    <a:bodyPr/>
                    <a:lstStyle/>
                    <a:p>
                      <a:r>
                        <a:rPr lang="en-US" sz="1800" kern="1200" dirty="0">
                          <a:solidFill>
                            <a:schemeClr val="dk1"/>
                          </a:solidFill>
                          <a:effectLst/>
                          <a:latin typeface="+mn-lt"/>
                          <a:ea typeface="+mn-ea"/>
                          <a:cs typeface="+mn-cs"/>
                        </a:rPr>
                        <a:t>Students participated in a webinar where they listened to presentations by peers from their sister-city and then asked follow-up questions.</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88601916"/>
                  </a:ext>
                </a:extLst>
              </a:tr>
              <a:tr h="374781">
                <a:tc>
                  <a:txBody>
                    <a:bodyPr/>
                    <a:lstStyle/>
                    <a:p>
                      <a:r>
                        <a:rPr lang="en-US" sz="1800" kern="1200" dirty="0">
                          <a:solidFill>
                            <a:schemeClr val="dk1"/>
                          </a:solidFill>
                          <a:effectLst/>
                          <a:latin typeface="+mn-lt"/>
                          <a:ea typeface="+mn-ea"/>
                          <a:cs typeface="+mn-cs"/>
                        </a:rPr>
                        <a:t>Students held a Skype conversation with peers from another school to talk about the novel they read. </a:t>
                      </a:r>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269401032"/>
                  </a:ext>
                </a:extLst>
              </a:tr>
              <a:tr h="374781">
                <a:tc>
                  <a:txBody>
                    <a:bodyPr/>
                    <a:lstStyle/>
                    <a:p>
                      <a:r>
                        <a:rPr lang="en-US" sz="1800" kern="1200" dirty="0">
                          <a:solidFill>
                            <a:schemeClr val="dk1"/>
                          </a:solidFill>
                          <a:effectLst/>
                          <a:latin typeface="+mn-lt"/>
                          <a:ea typeface="+mn-ea"/>
                          <a:cs typeface="+mn-cs"/>
                        </a:rPr>
                        <a:t>A student wrote an extended proof to demonstrate the solution to a geometry problem. </a:t>
                      </a:r>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304105276"/>
                  </a:ext>
                </a:extLst>
              </a:tr>
            </a:tbl>
          </a:graphicData>
        </a:graphic>
      </p:graphicFrame>
    </p:spTree>
    <p:extLst>
      <p:ext uri="{BB962C8B-B14F-4D97-AF65-F5344CB8AC3E}">
        <p14:creationId xmlns:p14="http://schemas.microsoft.com/office/powerpoint/2010/main" val="2183161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1: Extended communication</a:t>
            </a:r>
          </a:p>
        </p:txBody>
      </p:sp>
      <p:graphicFrame>
        <p:nvGraphicFramePr>
          <p:cNvPr id="4" name="Table 4">
            <a:extLst>
              <a:ext uri="{FF2B5EF4-FFF2-40B4-BE49-F238E27FC236}">
                <a16:creationId xmlns:a16="http://schemas.microsoft.com/office/drawing/2014/main" id="{40AAB8C0-C1D3-4A60-97E0-730EACDB9954}"/>
              </a:ext>
            </a:extLst>
          </p:cNvPr>
          <p:cNvGraphicFramePr>
            <a:graphicFrameLocks noGrp="1"/>
          </p:cNvGraphicFramePr>
          <p:nvPr>
            <p:extLst>
              <p:ext uri="{D42A27DB-BD31-4B8C-83A1-F6EECF244321}">
                <p14:modId xmlns:p14="http://schemas.microsoft.com/office/powerpoint/2010/main" val="2769265455"/>
              </p:ext>
            </p:extLst>
          </p:nvPr>
        </p:nvGraphicFramePr>
        <p:xfrm>
          <a:off x="581192" y="2376669"/>
          <a:ext cx="10829412" cy="3309882"/>
        </p:xfrm>
        <a:graphic>
          <a:graphicData uri="http://schemas.openxmlformats.org/drawingml/2006/table">
            <a:tbl>
              <a:tblPr firstRow="1" bandRow="1">
                <a:tableStyleId>{5C22544A-7EE6-4342-B048-85BDC9FD1C3A}</a:tableStyleId>
              </a:tblPr>
              <a:tblGrid>
                <a:gridCol w="8291259">
                  <a:extLst>
                    <a:ext uri="{9D8B030D-6E8A-4147-A177-3AD203B41FA5}">
                      <a16:colId xmlns:a16="http://schemas.microsoft.com/office/drawing/2014/main" val="1652667911"/>
                    </a:ext>
                  </a:extLst>
                </a:gridCol>
                <a:gridCol w="1241367">
                  <a:extLst>
                    <a:ext uri="{9D8B030D-6E8A-4147-A177-3AD203B41FA5}">
                      <a16:colId xmlns:a16="http://schemas.microsoft.com/office/drawing/2014/main" val="1060389126"/>
                    </a:ext>
                  </a:extLst>
                </a:gridCol>
                <a:gridCol w="1296786">
                  <a:extLst>
                    <a:ext uri="{9D8B030D-6E8A-4147-A177-3AD203B41FA5}">
                      <a16:colId xmlns:a16="http://schemas.microsoft.com/office/drawing/2014/main" val="64865300"/>
                    </a:ext>
                  </a:extLst>
                </a:gridCol>
              </a:tblGrid>
              <a:tr h="374781">
                <a:tc>
                  <a:txBody>
                    <a:bodyPr/>
                    <a:lstStyle/>
                    <a:p>
                      <a:r>
                        <a:rPr lang="en-US" sz="1800" b="1" kern="1200">
                          <a:solidFill>
                            <a:schemeClr val="lt1"/>
                          </a:solidFill>
                          <a:effectLst/>
                          <a:latin typeface="+mn-lt"/>
                          <a:ea typeface="+mn-ea"/>
                          <a:cs typeface="+mn-cs"/>
                        </a:rPr>
                        <a:t>IS THIS EXTENDED COMMUNICATION?</a:t>
                      </a:r>
                      <a:endParaRPr lang="en-US"/>
                    </a:p>
                  </a:txBody>
                  <a:tcPr/>
                </a:tc>
                <a:tc>
                  <a:txBody>
                    <a:bodyPr/>
                    <a:lstStyle/>
                    <a:p>
                      <a:r>
                        <a:rPr lang="en-US"/>
                        <a:t>Yes</a:t>
                      </a:r>
                    </a:p>
                  </a:txBody>
                  <a:tcPr/>
                </a:tc>
                <a:tc>
                  <a:txBody>
                    <a:bodyPr/>
                    <a:lstStyle/>
                    <a:p>
                      <a:r>
                        <a:rPr lang="en-US"/>
                        <a:t>No</a:t>
                      </a:r>
                    </a:p>
                  </a:txBody>
                  <a:tcPr/>
                </a:tc>
                <a:extLst>
                  <a:ext uri="{0D108BD9-81ED-4DB2-BD59-A6C34878D82A}">
                    <a16:rowId xmlns:a16="http://schemas.microsoft.com/office/drawing/2014/main" val="334732522"/>
                  </a:ext>
                </a:extLst>
              </a:tr>
              <a:tr h="374781">
                <a:tc>
                  <a:txBody>
                    <a:bodyPr/>
                    <a:lstStyle/>
                    <a:p>
                      <a:r>
                        <a:rPr lang="en-US" sz="1800" kern="1200">
                          <a:solidFill>
                            <a:schemeClr val="dk1"/>
                          </a:solidFill>
                          <a:effectLst/>
                          <a:latin typeface="+mn-lt"/>
                          <a:ea typeface="+mn-ea"/>
                          <a:cs typeface="+mn-cs"/>
                        </a:rPr>
                        <a:t>A student wrote a paragraph in response to an essay prompt.</a:t>
                      </a:r>
                      <a:endParaRPr lang="en-US"/>
                    </a:p>
                  </a:txBody>
                  <a:tcPr/>
                </a:tc>
                <a:tc>
                  <a:txBody>
                    <a:bodyPr/>
                    <a:lstStyle/>
                    <a:p>
                      <a:r>
                        <a:rPr lang="en-US"/>
                        <a:t>X</a:t>
                      </a:r>
                    </a:p>
                  </a:txBody>
                  <a:tcPr/>
                </a:tc>
                <a:tc>
                  <a:txBody>
                    <a:bodyPr/>
                    <a:lstStyle/>
                    <a:p>
                      <a:endParaRPr lang="en-US"/>
                    </a:p>
                  </a:txBody>
                  <a:tcPr/>
                </a:tc>
                <a:extLst>
                  <a:ext uri="{0D108BD9-81ED-4DB2-BD59-A6C34878D82A}">
                    <a16:rowId xmlns:a16="http://schemas.microsoft.com/office/drawing/2014/main" val="3133855360"/>
                  </a:ext>
                </a:extLst>
              </a:tr>
              <a:tr h="374781">
                <a:tc>
                  <a:txBody>
                    <a:bodyPr/>
                    <a:lstStyle/>
                    <a:p>
                      <a:r>
                        <a:rPr lang="en-US" sz="1800" kern="1200">
                          <a:solidFill>
                            <a:schemeClr val="dk1"/>
                          </a:solidFill>
                          <a:effectLst/>
                          <a:latin typeface="+mn-lt"/>
                          <a:ea typeface="+mn-ea"/>
                          <a:cs typeface="+mn-cs"/>
                        </a:rPr>
                        <a:t>Students hosted a webinar to present on different topics about their city to peers in their sister-city and then answered follow-up questions.</a:t>
                      </a:r>
                      <a:endParaRPr lang="en-US"/>
                    </a:p>
                  </a:txBody>
                  <a:tcPr/>
                </a:tc>
                <a:tc>
                  <a:txBody>
                    <a:bodyPr/>
                    <a:lstStyle/>
                    <a:p>
                      <a:r>
                        <a:rPr lang="en-US"/>
                        <a:t>X</a:t>
                      </a:r>
                    </a:p>
                  </a:txBody>
                  <a:tcPr/>
                </a:tc>
                <a:tc>
                  <a:txBody>
                    <a:bodyPr/>
                    <a:lstStyle/>
                    <a:p>
                      <a:endParaRPr lang="en-US"/>
                    </a:p>
                  </a:txBody>
                  <a:tcPr/>
                </a:tc>
                <a:extLst>
                  <a:ext uri="{0D108BD9-81ED-4DB2-BD59-A6C34878D82A}">
                    <a16:rowId xmlns:a16="http://schemas.microsoft.com/office/drawing/2014/main" val="964834185"/>
                  </a:ext>
                </a:extLst>
              </a:tr>
              <a:tr h="374781">
                <a:tc>
                  <a:txBody>
                    <a:bodyPr/>
                    <a:lstStyle/>
                    <a:p>
                      <a:r>
                        <a:rPr lang="en-US" sz="1800" kern="1200">
                          <a:solidFill>
                            <a:schemeClr val="dk1"/>
                          </a:solidFill>
                          <a:effectLst/>
                          <a:latin typeface="+mn-lt"/>
                          <a:ea typeface="+mn-ea"/>
                          <a:cs typeface="+mn-cs"/>
                        </a:rPr>
                        <a:t>Students participated in a webinar where they listened to presentations by peers from their sister-city and then asked follow-up questions.</a:t>
                      </a:r>
                      <a:endParaRPr lang="en-US"/>
                    </a:p>
                  </a:txBody>
                  <a:tcPr/>
                </a:tc>
                <a:tc>
                  <a:txBody>
                    <a:bodyPr/>
                    <a:lstStyle/>
                    <a:p>
                      <a:endParaRPr lang="en-US"/>
                    </a:p>
                  </a:txBody>
                  <a:tcPr/>
                </a:tc>
                <a:tc>
                  <a:txBody>
                    <a:bodyPr/>
                    <a:lstStyle/>
                    <a:p>
                      <a:r>
                        <a:rPr lang="en-US"/>
                        <a:t>X</a:t>
                      </a:r>
                    </a:p>
                  </a:txBody>
                  <a:tcPr/>
                </a:tc>
                <a:extLst>
                  <a:ext uri="{0D108BD9-81ED-4DB2-BD59-A6C34878D82A}">
                    <a16:rowId xmlns:a16="http://schemas.microsoft.com/office/drawing/2014/main" val="1788601916"/>
                  </a:ext>
                </a:extLst>
              </a:tr>
              <a:tr h="374781">
                <a:tc>
                  <a:txBody>
                    <a:bodyPr/>
                    <a:lstStyle/>
                    <a:p>
                      <a:r>
                        <a:rPr lang="en-US" sz="1800" kern="1200">
                          <a:solidFill>
                            <a:schemeClr val="dk1"/>
                          </a:solidFill>
                          <a:effectLst/>
                          <a:latin typeface="+mn-lt"/>
                          <a:ea typeface="+mn-ea"/>
                          <a:cs typeface="+mn-cs"/>
                        </a:rPr>
                        <a:t>Students held a Skype conversation with peers from another school to talk about the novel they read. </a:t>
                      </a:r>
                      <a:endParaRPr lang="en-US"/>
                    </a:p>
                  </a:txBody>
                  <a:tcPr/>
                </a:tc>
                <a:tc>
                  <a:txBody>
                    <a:bodyPr/>
                    <a:lstStyle/>
                    <a:p>
                      <a:endParaRPr lang="en-US"/>
                    </a:p>
                  </a:txBody>
                  <a:tcPr/>
                </a:tc>
                <a:tc>
                  <a:txBody>
                    <a:bodyPr/>
                    <a:lstStyle/>
                    <a:p>
                      <a:r>
                        <a:rPr lang="en-US"/>
                        <a:t>X</a:t>
                      </a:r>
                    </a:p>
                  </a:txBody>
                  <a:tcPr/>
                </a:tc>
                <a:extLst>
                  <a:ext uri="{0D108BD9-81ED-4DB2-BD59-A6C34878D82A}">
                    <a16:rowId xmlns:a16="http://schemas.microsoft.com/office/drawing/2014/main" val="4269401032"/>
                  </a:ext>
                </a:extLst>
              </a:tr>
              <a:tr h="374781">
                <a:tc>
                  <a:txBody>
                    <a:bodyPr/>
                    <a:lstStyle/>
                    <a:p>
                      <a:r>
                        <a:rPr lang="en-US" sz="1800" kern="1200">
                          <a:solidFill>
                            <a:schemeClr val="dk1"/>
                          </a:solidFill>
                          <a:effectLst/>
                          <a:latin typeface="+mn-lt"/>
                          <a:ea typeface="+mn-ea"/>
                          <a:cs typeface="+mn-cs"/>
                        </a:rPr>
                        <a:t>A student wrote an extended proof to demonstrate the solution to a geometry problem. </a:t>
                      </a:r>
                      <a:endParaRPr lang="en-US"/>
                    </a:p>
                  </a:txBody>
                  <a:tcPr/>
                </a:tc>
                <a:tc>
                  <a:txBody>
                    <a:bodyPr/>
                    <a:lstStyle/>
                    <a:p>
                      <a:r>
                        <a:rPr lang="en-US"/>
                        <a:t>X</a:t>
                      </a:r>
                    </a:p>
                  </a:txBody>
                  <a:tcPr/>
                </a:tc>
                <a:tc>
                  <a:txBody>
                    <a:bodyPr/>
                    <a:lstStyle/>
                    <a:p>
                      <a:endParaRPr lang="en-US"/>
                    </a:p>
                  </a:txBody>
                  <a:tcPr/>
                </a:tc>
                <a:extLst>
                  <a:ext uri="{0D108BD9-81ED-4DB2-BD59-A6C34878D82A}">
                    <a16:rowId xmlns:a16="http://schemas.microsoft.com/office/drawing/2014/main" val="1304105276"/>
                  </a:ext>
                </a:extLst>
              </a:tr>
            </a:tbl>
          </a:graphicData>
        </a:graphic>
      </p:graphicFrame>
    </p:spTree>
    <p:extLst>
      <p:ext uri="{BB962C8B-B14F-4D97-AF65-F5344CB8AC3E}">
        <p14:creationId xmlns:p14="http://schemas.microsoft.com/office/powerpoint/2010/main" val="7440909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I1: </a:t>
            </a:r>
            <a:r>
              <a:rPr lang="en-GB" dirty="0"/>
              <a:t>Multi-modal</a:t>
            </a:r>
            <a:endParaRPr lang="en-AU" dirty="0"/>
          </a:p>
        </p:txBody>
      </p:sp>
      <p:sp>
        <p:nvSpPr>
          <p:cNvPr id="3" name="Content Placeholder 2"/>
          <p:cNvSpPr>
            <a:spLocks noGrp="1"/>
          </p:cNvSpPr>
          <p:nvPr>
            <p:ph idx="1"/>
          </p:nvPr>
        </p:nvSpPr>
        <p:spPr/>
        <p:txBody>
          <a:bodyPr>
            <a:normAutofit/>
          </a:bodyPr>
          <a:lstStyle/>
          <a:p>
            <a:r>
              <a:rPr lang="en-US" sz="2400" dirty="0"/>
              <a:t>What does multi-modal communication mean? </a:t>
            </a:r>
            <a:endParaRPr lang="en-GB" sz="3600" dirty="0"/>
          </a:p>
        </p:txBody>
      </p:sp>
    </p:spTree>
    <p:extLst>
      <p:ext uri="{BB962C8B-B14F-4D97-AF65-F5344CB8AC3E}">
        <p14:creationId xmlns:p14="http://schemas.microsoft.com/office/powerpoint/2010/main" val="3562483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I1: </a:t>
            </a:r>
            <a:r>
              <a:rPr lang="en-GB" dirty="0"/>
              <a:t>Multi-modal</a:t>
            </a:r>
            <a:endParaRPr lang="en-AU" dirty="0"/>
          </a:p>
        </p:txBody>
      </p:sp>
      <p:sp>
        <p:nvSpPr>
          <p:cNvPr id="3" name="Content Placeholder 2"/>
          <p:cNvSpPr>
            <a:spLocks noGrp="1"/>
          </p:cNvSpPr>
          <p:nvPr>
            <p:ph idx="1"/>
          </p:nvPr>
        </p:nvSpPr>
        <p:spPr>
          <a:xfrm>
            <a:off x="581192" y="2180496"/>
            <a:ext cx="11029615" cy="4311744"/>
          </a:xfrm>
        </p:spPr>
        <p:txBody>
          <a:bodyPr>
            <a:noAutofit/>
          </a:bodyPr>
          <a:lstStyle/>
          <a:p>
            <a:pPr marL="0" indent="0">
              <a:buNone/>
            </a:pPr>
            <a:r>
              <a:rPr lang="en-IE" sz="2800" dirty="0"/>
              <a:t>Communication is</a:t>
            </a:r>
            <a:r>
              <a:rPr lang="en-IE" sz="2800" b="1" dirty="0"/>
              <a:t> multi-modal</a:t>
            </a:r>
            <a:r>
              <a:rPr lang="en-IE" sz="2800" dirty="0"/>
              <a:t> when it includes more than one type of communication mode or tool used to communicate a coherent message. For example, students might create a presentation that integrates video and text, or embed a photograph into a blog post. The communication is considered multi-modal only if the elements work together to produce a stronger message than any one element alone.</a:t>
            </a:r>
          </a:p>
        </p:txBody>
      </p:sp>
    </p:spTree>
    <p:extLst>
      <p:ext uri="{BB962C8B-B14F-4D97-AF65-F5344CB8AC3E}">
        <p14:creationId xmlns:p14="http://schemas.microsoft.com/office/powerpoint/2010/main" val="20228698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I1: </a:t>
            </a:r>
            <a:r>
              <a:rPr lang="en-GB" dirty="0"/>
              <a:t>Multi-modal</a:t>
            </a:r>
            <a:endParaRPr lang="en-AU" dirty="0"/>
          </a:p>
        </p:txBody>
      </p:sp>
      <p:sp>
        <p:nvSpPr>
          <p:cNvPr id="3" name="Content Placeholder 2"/>
          <p:cNvSpPr>
            <a:spLocks noGrp="1"/>
          </p:cNvSpPr>
          <p:nvPr>
            <p:ph idx="1"/>
          </p:nvPr>
        </p:nvSpPr>
        <p:spPr>
          <a:xfrm>
            <a:off x="581192" y="2180496"/>
            <a:ext cx="11029615" cy="4311744"/>
          </a:xfrm>
        </p:spPr>
        <p:txBody>
          <a:bodyPr>
            <a:noAutofit/>
          </a:bodyPr>
          <a:lstStyle/>
          <a:p>
            <a:pPr marL="0" indent="0">
              <a:buNone/>
            </a:pPr>
            <a:r>
              <a:rPr lang="en-IE" sz="2800" dirty="0"/>
              <a:t>If the learning activity offers students the opportunity </a:t>
            </a:r>
            <a:r>
              <a:rPr lang="en-IE" sz="2800" b="1" dirty="0"/>
              <a:t>to choose the tool or tools</a:t>
            </a:r>
            <a:r>
              <a:rPr lang="en-IE" sz="2800" dirty="0"/>
              <a:t> they will use to communicate, we consider it to be a multi-modal communication opportunity.</a:t>
            </a:r>
          </a:p>
        </p:txBody>
      </p:sp>
    </p:spTree>
    <p:extLst>
      <p:ext uri="{BB962C8B-B14F-4D97-AF65-F5344CB8AC3E}">
        <p14:creationId xmlns:p14="http://schemas.microsoft.com/office/powerpoint/2010/main" val="1521770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I1: </a:t>
            </a:r>
            <a:r>
              <a:rPr lang="en-GB" dirty="0"/>
              <a:t>Multi-modal</a:t>
            </a:r>
            <a:endParaRPr lang="en-AU" dirty="0"/>
          </a:p>
        </p:txBody>
      </p:sp>
      <p:graphicFrame>
        <p:nvGraphicFramePr>
          <p:cNvPr id="6" name="Table 6">
            <a:extLst>
              <a:ext uri="{FF2B5EF4-FFF2-40B4-BE49-F238E27FC236}">
                <a16:creationId xmlns:a16="http://schemas.microsoft.com/office/drawing/2014/main" id="{0A6A8867-2290-4F4B-BBC7-0663529D7D02}"/>
              </a:ext>
            </a:extLst>
          </p:cNvPr>
          <p:cNvGraphicFramePr>
            <a:graphicFrameLocks noGrp="1"/>
          </p:cNvGraphicFramePr>
          <p:nvPr>
            <p:extLst>
              <p:ext uri="{D42A27DB-BD31-4B8C-83A1-F6EECF244321}">
                <p14:modId xmlns:p14="http://schemas.microsoft.com/office/powerpoint/2010/main" val="3848069836"/>
              </p:ext>
            </p:extLst>
          </p:nvPr>
        </p:nvGraphicFramePr>
        <p:xfrm>
          <a:off x="581192" y="2088495"/>
          <a:ext cx="10807245" cy="2758871"/>
        </p:xfrm>
        <a:graphic>
          <a:graphicData uri="http://schemas.openxmlformats.org/drawingml/2006/table">
            <a:tbl>
              <a:tblPr firstRow="1" bandRow="1">
                <a:tableStyleId>{5C22544A-7EE6-4342-B048-85BDC9FD1C3A}</a:tableStyleId>
              </a:tblPr>
              <a:tblGrid>
                <a:gridCol w="8058503">
                  <a:extLst>
                    <a:ext uri="{9D8B030D-6E8A-4147-A177-3AD203B41FA5}">
                      <a16:colId xmlns:a16="http://schemas.microsoft.com/office/drawing/2014/main" val="3011837537"/>
                    </a:ext>
                  </a:extLst>
                </a:gridCol>
                <a:gridCol w="1390996">
                  <a:extLst>
                    <a:ext uri="{9D8B030D-6E8A-4147-A177-3AD203B41FA5}">
                      <a16:colId xmlns:a16="http://schemas.microsoft.com/office/drawing/2014/main" val="3113309996"/>
                    </a:ext>
                  </a:extLst>
                </a:gridCol>
                <a:gridCol w="1357746">
                  <a:extLst>
                    <a:ext uri="{9D8B030D-6E8A-4147-A177-3AD203B41FA5}">
                      <a16:colId xmlns:a16="http://schemas.microsoft.com/office/drawing/2014/main" val="3137375592"/>
                    </a:ext>
                  </a:extLst>
                </a:gridCol>
              </a:tblGrid>
              <a:tr h="564311">
                <a:tc>
                  <a:txBody>
                    <a:bodyPr/>
                    <a:lstStyle/>
                    <a:p>
                      <a:r>
                        <a:rPr lang="en-US" sz="1800" b="1" kern="1200" dirty="0">
                          <a:solidFill>
                            <a:schemeClr val="lt1"/>
                          </a:solidFill>
                          <a:effectLst/>
                          <a:latin typeface="+mn-lt"/>
                          <a:ea typeface="+mn-ea"/>
                          <a:cs typeface="+mn-cs"/>
                        </a:rPr>
                        <a:t>IS THIS COMMUNICATION MULTI-MODAL?</a:t>
                      </a:r>
                      <a:endParaRPr lang="en-US" dirty="0"/>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825907182"/>
                  </a:ext>
                </a:extLst>
              </a:tr>
              <a:tr h="564311">
                <a:tc>
                  <a:txBody>
                    <a:bodyPr/>
                    <a:lstStyle/>
                    <a:p>
                      <a:r>
                        <a:rPr lang="en-US" sz="1800" kern="1200" dirty="0">
                          <a:solidFill>
                            <a:schemeClr val="dk1"/>
                          </a:solidFill>
                          <a:effectLst/>
                          <a:latin typeface="+mn-lt"/>
                          <a:ea typeface="+mn-ea"/>
                          <a:cs typeface="+mn-cs"/>
                        </a:rPr>
                        <a:t>A team of students created a radio advertisement for their new invention, choosing to use an audio rather than print medium because they thought it would be most compelling if they could use sound. </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20316858"/>
                  </a:ext>
                </a:extLst>
              </a:tr>
              <a:tr h="564311">
                <a:tc>
                  <a:txBody>
                    <a:bodyPr/>
                    <a:lstStyle/>
                    <a:p>
                      <a:r>
                        <a:rPr lang="en-US" sz="1800" kern="1200" dirty="0">
                          <a:solidFill>
                            <a:schemeClr val="dk1"/>
                          </a:solidFill>
                          <a:effectLst/>
                          <a:latin typeface="+mn-lt"/>
                          <a:ea typeface="+mn-ea"/>
                          <a:cs typeface="+mn-cs"/>
                        </a:rPr>
                        <a:t>A team of students produced a podcast on a hurricane, and turned in a written script and the final audio podcast. </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945507763"/>
                  </a:ext>
                </a:extLst>
              </a:tr>
              <a:tr h="564311">
                <a:tc>
                  <a:txBody>
                    <a:bodyPr/>
                    <a:lstStyle/>
                    <a:p>
                      <a:r>
                        <a:rPr lang="en-US" sz="1800" kern="1200" dirty="0">
                          <a:solidFill>
                            <a:schemeClr val="dk1"/>
                          </a:solidFill>
                          <a:effectLst/>
                          <a:latin typeface="+mn-lt"/>
                          <a:ea typeface="+mn-ea"/>
                          <a:cs typeface="+mn-cs"/>
                        </a:rPr>
                        <a:t>A student wrote a lab report about her science lab on density of matter, including only narrative text.</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2663147"/>
                  </a:ext>
                </a:extLst>
              </a:tr>
            </a:tbl>
          </a:graphicData>
        </a:graphic>
      </p:graphicFrame>
    </p:spTree>
    <p:extLst>
      <p:ext uri="{BB962C8B-B14F-4D97-AF65-F5344CB8AC3E}">
        <p14:creationId xmlns:p14="http://schemas.microsoft.com/office/powerpoint/2010/main" val="9324204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I1: </a:t>
            </a:r>
            <a:r>
              <a:rPr lang="en-GB" dirty="0"/>
              <a:t>Multi-modal</a:t>
            </a:r>
            <a:endParaRPr lang="en-AU" dirty="0"/>
          </a:p>
        </p:txBody>
      </p:sp>
      <p:graphicFrame>
        <p:nvGraphicFramePr>
          <p:cNvPr id="6" name="Table 6">
            <a:extLst>
              <a:ext uri="{FF2B5EF4-FFF2-40B4-BE49-F238E27FC236}">
                <a16:creationId xmlns:a16="http://schemas.microsoft.com/office/drawing/2014/main" id="{0A6A8867-2290-4F4B-BBC7-0663529D7D02}"/>
              </a:ext>
            </a:extLst>
          </p:cNvPr>
          <p:cNvGraphicFramePr>
            <a:graphicFrameLocks noGrp="1"/>
          </p:cNvGraphicFramePr>
          <p:nvPr/>
        </p:nvGraphicFramePr>
        <p:xfrm>
          <a:off x="581192" y="2088495"/>
          <a:ext cx="10807245" cy="4420462"/>
        </p:xfrm>
        <a:graphic>
          <a:graphicData uri="http://schemas.openxmlformats.org/drawingml/2006/table">
            <a:tbl>
              <a:tblPr firstRow="1" bandRow="1">
                <a:tableStyleId>{5C22544A-7EE6-4342-B048-85BDC9FD1C3A}</a:tableStyleId>
              </a:tblPr>
              <a:tblGrid>
                <a:gridCol w="8058503">
                  <a:extLst>
                    <a:ext uri="{9D8B030D-6E8A-4147-A177-3AD203B41FA5}">
                      <a16:colId xmlns:a16="http://schemas.microsoft.com/office/drawing/2014/main" val="3011837537"/>
                    </a:ext>
                  </a:extLst>
                </a:gridCol>
                <a:gridCol w="1390996">
                  <a:extLst>
                    <a:ext uri="{9D8B030D-6E8A-4147-A177-3AD203B41FA5}">
                      <a16:colId xmlns:a16="http://schemas.microsoft.com/office/drawing/2014/main" val="3113309996"/>
                    </a:ext>
                  </a:extLst>
                </a:gridCol>
                <a:gridCol w="1357746">
                  <a:extLst>
                    <a:ext uri="{9D8B030D-6E8A-4147-A177-3AD203B41FA5}">
                      <a16:colId xmlns:a16="http://schemas.microsoft.com/office/drawing/2014/main" val="3137375592"/>
                    </a:ext>
                  </a:extLst>
                </a:gridCol>
              </a:tblGrid>
              <a:tr h="564311">
                <a:tc>
                  <a:txBody>
                    <a:bodyPr/>
                    <a:lstStyle/>
                    <a:p>
                      <a:r>
                        <a:rPr lang="en-US" sz="1800" b="1" kern="1200" dirty="0">
                          <a:solidFill>
                            <a:schemeClr val="lt1"/>
                          </a:solidFill>
                          <a:effectLst/>
                          <a:latin typeface="+mn-lt"/>
                          <a:ea typeface="+mn-ea"/>
                          <a:cs typeface="+mn-cs"/>
                        </a:rPr>
                        <a:t>IS THIS COMMUNICATION MULTI-MODAL?</a:t>
                      </a:r>
                      <a:endParaRPr lang="en-US" dirty="0"/>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825907182"/>
                  </a:ext>
                </a:extLst>
              </a:tr>
              <a:tr h="564311">
                <a:tc>
                  <a:txBody>
                    <a:bodyPr/>
                    <a:lstStyle/>
                    <a:p>
                      <a:r>
                        <a:rPr lang="en-US" sz="1800" kern="1200" dirty="0">
                          <a:solidFill>
                            <a:schemeClr val="dk1"/>
                          </a:solidFill>
                          <a:effectLst/>
                          <a:latin typeface="+mn-lt"/>
                          <a:ea typeface="+mn-ea"/>
                          <a:cs typeface="+mn-cs"/>
                        </a:rPr>
                        <a:t>A team of students created a radio advertisement for their new invention, choosing to use an audio rather than print medium because they thought it would be most compelling if they could use sound. </a:t>
                      </a:r>
                    </a:p>
                    <a:p>
                      <a:r>
                        <a:rPr lang="en-US" sz="1800" kern="1200" dirty="0">
                          <a:solidFill>
                            <a:srgbClr val="FF0000"/>
                          </a:solidFill>
                          <a:effectLst/>
                          <a:latin typeface="+mn-lt"/>
                          <a:ea typeface="+mn-ea"/>
                          <a:cs typeface="+mn-cs"/>
                        </a:rPr>
                        <a:t>The students chose what type of media would be best to use for the purpose. </a:t>
                      </a:r>
                      <a:endParaRPr lang="en-US" dirty="0">
                        <a:solidFill>
                          <a:srgbClr val="FF0000"/>
                        </a:solidFill>
                      </a:endParaRPr>
                    </a:p>
                  </a:txBody>
                  <a:tcPr/>
                </a:tc>
                <a:tc>
                  <a:txBody>
                    <a:bodyPr/>
                    <a:lstStyle/>
                    <a:p>
                      <a:r>
                        <a:rPr lang="en-US" dirty="0"/>
                        <a:t>X</a:t>
                      </a:r>
                    </a:p>
                  </a:txBody>
                  <a:tcPr/>
                </a:tc>
                <a:tc>
                  <a:txBody>
                    <a:bodyPr/>
                    <a:lstStyle/>
                    <a:p>
                      <a:endParaRPr lang="en-US"/>
                    </a:p>
                  </a:txBody>
                  <a:tcPr/>
                </a:tc>
                <a:extLst>
                  <a:ext uri="{0D108BD9-81ED-4DB2-BD59-A6C34878D82A}">
                    <a16:rowId xmlns:a16="http://schemas.microsoft.com/office/drawing/2014/main" val="320316858"/>
                  </a:ext>
                </a:extLst>
              </a:tr>
              <a:tr h="564311">
                <a:tc>
                  <a:txBody>
                    <a:bodyPr/>
                    <a:lstStyle/>
                    <a:p>
                      <a:r>
                        <a:rPr lang="en-US" sz="1800" kern="1200" dirty="0">
                          <a:solidFill>
                            <a:schemeClr val="dk1"/>
                          </a:solidFill>
                          <a:effectLst/>
                          <a:latin typeface="+mn-lt"/>
                          <a:ea typeface="+mn-ea"/>
                          <a:cs typeface="+mn-cs"/>
                        </a:rPr>
                        <a:t>A team of students produced a podcast on a hurricane, and turned in a written script and the final audio podcast. </a:t>
                      </a:r>
                    </a:p>
                    <a:p>
                      <a:r>
                        <a:rPr lang="en-US" sz="1800" kern="1200" dirty="0">
                          <a:solidFill>
                            <a:srgbClr val="FF0000"/>
                          </a:solidFill>
                          <a:effectLst/>
                          <a:latin typeface="+mn-lt"/>
                          <a:ea typeface="+mn-ea"/>
                          <a:cs typeface="+mn-cs"/>
                        </a:rPr>
                        <a:t>The story is the same whether written out (in the script) or spoken (in the podcast); multiple media were not used to enhance the content of the communication. </a:t>
                      </a:r>
                      <a:endParaRPr lang="en-US" dirty="0">
                        <a:solidFill>
                          <a:srgbClr val="FF0000"/>
                        </a:solidFill>
                      </a:endParaRPr>
                    </a:p>
                  </a:txBody>
                  <a:tcPr/>
                </a:tc>
                <a:tc>
                  <a:txBody>
                    <a:bodyPr/>
                    <a:lstStyle/>
                    <a:p>
                      <a:endParaRPr lang="en-US"/>
                    </a:p>
                  </a:txBody>
                  <a:tcPr/>
                </a:tc>
                <a:tc>
                  <a:txBody>
                    <a:bodyPr/>
                    <a:lstStyle/>
                    <a:p>
                      <a:r>
                        <a:rPr lang="en-US" dirty="0"/>
                        <a:t>X</a:t>
                      </a:r>
                    </a:p>
                  </a:txBody>
                  <a:tcPr/>
                </a:tc>
                <a:extLst>
                  <a:ext uri="{0D108BD9-81ED-4DB2-BD59-A6C34878D82A}">
                    <a16:rowId xmlns:a16="http://schemas.microsoft.com/office/drawing/2014/main" val="945507763"/>
                  </a:ext>
                </a:extLst>
              </a:tr>
              <a:tr h="564311">
                <a:tc>
                  <a:txBody>
                    <a:bodyPr/>
                    <a:lstStyle/>
                    <a:p>
                      <a:r>
                        <a:rPr lang="en-US" sz="1800" kern="1200" dirty="0">
                          <a:solidFill>
                            <a:schemeClr val="dk1"/>
                          </a:solidFill>
                          <a:effectLst/>
                          <a:latin typeface="+mn-lt"/>
                          <a:ea typeface="+mn-ea"/>
                          <a:cs typeface="+mn-cs"/>
                        </a:rPr>
                        <a:t>A student wrote a lab report about her science lab on density of matter, including only narrative text.</a:t>
                      </a:r>
                    </a:p>
                    <a:p>
                      <a:r>
                        <a:rPr lang="en-US" sz="1800" kern="1200" dirty="0">
                          <a:solidFill>
                            <a:srgbClr val="FF0000"/>
                          </a:solidFill>
                          <a:effectLst/>
                          <a:latin typeface="+mn-lt"/>
                          <a:ea typeface="+mn-ea"/>
                          <a:cs typeface="+mn-cs"/>
                        </a:rPr>
                        <a:t>The student used only one mode of media.</a:t>
                      </a:r>
                      <a:endParaRPr lang="en-US" dirty="0">
                        <a:solidFill>
                          <a:srgbClr val="FF0000"/>
                        </a:solidFill>
                      </a:endParaRPr>
                    </a:p>
                  </a:txBody>
                  <a:tcPr/>
                </a:tc>
                <a:tc>
                  <a:txBody>
                    <a:bodyPr/>
                    <a:lstStyle/>
                    <a:p>
                      <a:endParaRPr lang="en-US"/>
                    </a:p>
                  </a:txBody>
                  <a:tcPr/>
                </a:tc>
                <a:tc>
                  <a:txBody>
                    <a:bodyPr/>
                    <a:lstStyle/>
                    <a:p>
                      <a:r>
                        <a:rPr lang="en-US" dirty="0"/>
                        <a:t>X</a:t>
                      </a:r>
                    </a:p>
                  </a:txBody>
                  <a:tcPr/>
                </a:tc>
                <a:extLst>
                  <a:ext uri="{0D108BD9-81ED-4DB2-BD59-A6C34878D82A}">
                    <a16:rowId xmlns:a16="http://schemas.microsoft.com/office/drawing/2014/main" val="12663147"/>
                  </a:ext>
                </a:extLst>
              </a:tr>
              <a:tr h="564311">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769741902"/>
                  </a:ext>
                </a:extLst>
              </a:tr>
            </a:tbl>
          </a:graphicData>
        </a:graphic>
      </p:graphicFrame>
    </p:spTree>
    <p:extLst>
      <p:ext uri="{BB962C8B-B14F-4D97-AF65-F5344CB8AC3E}">
        <p14:creationId xmlns:p14="http://schemas.microsoft.com/office/powerpoint/2010/main" val="6678407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I1I: </a:t>
            </a:r>
            <a:r>
              <a:rPr lang="en-GB" dirty="0"/>
              <a:t>Requires supporting evidence </a:t>
            </a:r>
            <a:endParaRPr lang="en-AU" dirty="0"/>
          </a:p>
        </p:txBody>
      </p:sp>
      <p:sp>
        <p:nvSpPr>
          <p:cNvPr id="3" name="Content Placeholder 2"/>
          <p:cNvSpPr>
            <a:spLocks noGrp="1"/>
          </p:cNvSpPr>
          <p:nvPr>
            <p:ph idx="1"/>
          </p:nvPr>
        </p:nvSpPr>
        <p:spPr>
          <a:xfrm>
            <a:off x="581192" y="2180496"/>
            <a:ext cx="11029615" cy="4311744"/>
          </a:xfrm>
        </p:spPr>
        <p:txBody>
          <a:bodyPr>
            <a:noAutofit/>
          </a:bodyPr>
          <a:lstStyle/>
          <a:p>
            <a:pPr algn="just"/>
            <a:r>
              <a:rPr lang="en-US" sz="2800" dirty="0"/>
              <a:t>What does supporting evidence mean? </a:t>
            </a:r>
            <a:endParaRPr lang="en-IE" sz="4000" dirty="0"/>
          </a:p>
        </p:txBody>
      </p:sp>
    </p:spTree>
    <p:extLst>
      <p:ext uri="{BB962C8B-B14F-4D97-AF65-F5344CB8AC3E}">
        <p14:creationId xmlns:p14="http://schemas.microsoft.com/office/powerpoint/2010/main" val="4289536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38">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42">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7" name="Rectangle 46">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6EF5FE7-BA4A-4D24-A439-9D6B669A4962}"/>
              </a:ext>
            </a:extLst>
          </p:cNvPr>
          <p:cNvSpPr>
            <a:spLocks noGrp="1"/>
          </p:cNvSpPr>
          <p:nvPr>
            <p:ph type="title"/>
          </p:nvPr>
        </p:nvSpPr>
        <p:spPr>
          <a:xfrm>
            <a:off x="638620" y="863695"/>
            <a:ext cx="3813157" cy="3779995"/>
          </a:xfrm>
        </p:spPr>
        <p:txBody>
          <a:bodyPr vert="horz" lIns="91440" tIns="45720" rIns="91440" bIns="45720" rtlCol="0" anchor="ctr">
            <a:normAutofit/>
          </a:bodyPr>
          <a:lstStyle/>
          <a:p>
            <a:pPr algn="ctr"/>
            <a:r>
              <a:rPr lang="en-US" sz="3200">
                <a:solidFill>
                  <a:srgbClr val="FFFFFF"/>
                </a:solidFill>
              </a:rPr>
              <a:t>Module I .</a:t>
            </a:r>
            <a:br>
              <a:rPr lang="en-US" sz="3200"/>
            </a:br>
            <a:br>
              <a:rPr lang="en-US" sz="3200"/>
            </a:br>
            <a:r>
              <a:rPr lang="en-US" sz="3200">
                <a:solidFill>
                  <a:srgbClr val="FFFFFF"/>
                </a:solidFill>
              </a:rPr>
              <a:t> Collaboration</a:t>
            </a:r>
            <a:r>
              <a:rPr lang="en-US" sz="3100">
                <a:solidFill>
                  <a:srgbClr val="FFFFFF"/>
                </a:solidFill>
              </a:rPr>
              <a:t> </a:t>
            </a:r>
            <a:br>
              <a:rPr lang="en-US" sz="3100"/>
            </a:br>
            <a:endParaRPr lang="en-US" sz="3100">
              <a:solidFill>
                <a:srgbClr val="FFFFFF"/>
              </a:solidFill>
            </a:endParaRPr>
          </a:p>
        </p:txBody>
      </p:sp>
      <p:sp>
        <p:nvSpPr>
          <p:cNvPr id="49" name="Rectangle 48">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4D9F2194-E9BA-4830-B474-7E0BA0A1DB32}"/>
              </a:ext>
            </a:extLst>
          </p:cNvPr>
          <p:cNvPicPr>
            <a:picLocks noChangeAspect="1"/>
          </p:cNvPicPr>
          <p:nvPr/>
        </p:nvPicPr>
        <p:blipFill rotWithShape="1">
          <a:blip r:embed="rId2"/>
          <a:srcRect r="19825"/>
          <a:stretch/>
        </p:blipFill>
        <p:spPr>
          <a:xfrm>
            <a:off x="4654295" y="457200"/>
            <a:ext cx="7086151" cy="5899650"/>
          </a:xfrm>
          <a:prstGeom prst="rect">
            <a:avLst/>
          </a:prstGeom>
        </p:spPr>
      </p:pic>
    </p:spTree>
    <p:extLst>
      <p:ext uri="{BB962C8B-B14F-4D97-AF65-F5344CB8AC3E}">
        <p14:creationId xmlns:p14="http://schemas.microsoft.com/office/powerpoint/2010/main" val="8221917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I1I: </a:t>
            </a:r>
            <a:r>
              <a:rPr lang="en-GB" dirty="0"/>
              <a:t>Requires supporting evidence </a:t>
            </a:r>
            <a:endParaRPr lang="en-AU" dirty="0"/>
          </a:p>
        </p:txBody>
      </p:sp>
      <p:sp>
        <p:nvSpPr>
          <p:cNvPr id="3" name="Content Placeholder 2"/>
          <p:cNvSpPr>
            <a:spLocks noGrp="1"/>
          </p:cNvSpPr>
          <p:nvPr>
            <p:ph idx="1"/>
          </p:nvPr>
        </p:nvSpPr>
        <p:spPr>
          <a:xfrm>
            <a:off x="581192" y="2180496"/>
            <a:ext cx="11029615" cy="4311744"/>
          </a:xfrm>
        </p:spPr>
        <p:txBody>
          <a:bodyPr>
            <a:noAutofit/>
          </a:bodyPr>
          <a:lstStyle/>
          <a:p>
            <a:pPr algn="just"/>
            <a:r>
              <a:rPr lang="en-IE" sz="2800" dirty="0"/>
              <a:t>Communication </a:t>
            </a:r>
            <a:r>
              <a:rPr lang="en-IE" sz="2800" b="1" dirty="0"/>
              <a:t>requires supporting evidence</a:t>
            </a:r>
            <a:r>
              <a:rPr lang="en-IE" sz="2800" dirty="0"/>
              <a:t> when students must explain their ideas or support their thesis with facts or examples.</a:t>
            </a:r>
          </a:p>
          <a:p>
            <a:pPr algn="just"/>
            <a:r>
              <a:rPr lang="en-IE" sz="2800" dirty="0"/>
              <a:t>For this rubric, a “thesis” is a claim, hypothesis, or conclusion. Students must have a thesis when they are asked to state a point of view, make a prediction, or draw a conclusion from a set of facts or a chain of logic. </a:t>
            </a:r>
          </a:p>
          <a:p>
            <a:pPr algn="just"/>
            <a:r>
              <a:rPr lang="en-IE" sz="2800" dirty="0"/>
              <a:t>The communication requires evidence if students must describe their reasoning or provide supporting facts or examples. The evidence should be sufficient to support the claim that the student is making.</a:t>
            </a:r>
          </a:p>
        </p:txBody>
      </p:sp>
    </p:spTree>
    <p:extLst>
      <p:ext uri="{BB962C8B-B14F-4D97-AF65-F5344CB8AC3E}">
        <p14:creationId xmlns:p14="http://schemas.microsoft.com/office/powerpoint/2010/main" val="11722523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I1I: </a:t>
            </a:r>
            <a:r>
              <a:rPr lang="en-GB" dirty="0"/>
              <a:t>Requires supporting evidence </a:t>
            </a:r>
            <a:endParaRPr lang="en-AU" dirty="0"/>
          </a:p>
        </p:txBody>
      </p:sp>
      <p:graphicFrame>
        <p:nvGraphicFramePr>
          <p:cNvPr id="6" name="Table 6">
            <a:extLst>
              <a:ext uri="{FF2B5EF4-FFF2-40B4-BE49-F238E27FC236}">
                <a16:creationId xmlns:a16="http://schemas.microsoft.com/office/drawing/2014/main" id="{0681ED1C-A45D-42C4-A101-11F89C2488C7}"/>
              </a:ext>
            </a:extLst>
          </p:cNvPr>
          <p:cNvGraphicFramePr>
            <a:graphicFrameLocks noGrp="1"/>
          </p:cNvGraphicFramePr>
          <p:nvPr>
            <p:extLst>
              <p:ext uri="{D42A27DB-BD31-4B8C-83A1-F6EECF244321}">
                <p14:modId xmlns:p14="http://schemas.microsoft.com/office/powerpoint/2010/main" val="1697163568"/>
              </p:ext>
            </p:extLst>
          </p:nvPr>
        </p:nvGraphicFramePr>
        <p:xfrm>
          <a:off x="581192" y="2651760"/>
          <a:ext cx="11029617" cy="1554480"/>
        </p:xfrm>
        <a:graphic>
          <a:graphicData uri="http://schemas.openxmlformats.org/drawingml/2006/table">
            <a:tbl>
              <a:tblPr firstRow="1" bandRow="1">
                <a:tableStyleId>{5C22544A-7EE6-4342-B048-85BDC9FD1C3A}</a:tableStyleId>
              </a:tblPr>
              <a:tblGrid>
                <a:gridCol w="4478488">
                  <a:extLst>
                    <a:ext uri="{9D8B030D-6E8A-4147-A177-3AD203B41FA5}">
                      <a16:colId xmlns:a16="http://schemas.microsoft.com/office/drawing/2014/main" val="405097224"/>
                    </a:ext>
                  </a:extLst>
                </a:gridCol>
                <a:gridCol w="3025833">
                  <a:extLst>
                    <a:ext uri="{9D8B030D-6E8A-4147-A177-3AD203B41FA5}">
                      <a16:colId xmlns:a16="http://schemas.microsoft.com/office/drawing/2014/main" val="2484039478"/>
                    </a:ext>
                  </a:extLst>
                </a:gridCol>
                <a:gridCol w="3525296">
                  <a:extLst>
                    <a:ext uri="{9D8B030D-6E8A-4147-A177-3AD203B41FA5}">
                      <a16:colId xmlns:a16="http://schemas.microsoft.com/office/drawing/2014/main" val="3844620006"/>
                    </a:ext>
                  </a:extLst>
                </a:gridCol>
              </a:tblGrid>
              <a:tr h="480419">
                <a:tc>
                  <a:txBody>
                    <a:bodyPr/>
                    <a:lstStyle/>
                    <a:p>
                      <a:r>
                        <a:rPr lang="en-US" sz="1800" b="1" kern="1200" dirty="0">
                          <a:solidFill>
                            <a:schemeClr val="lt1"/>
                          </a:solidFill>
                          <a:effectLst/>
                          <a:latin typeface="+mn-lt"/>
                          <a:ea typeface="+mn-ea"/>
                          <a:cs typeface="+mn-cs"/>
                        </a:rPr>
                        <a:t>DID THIS STUDENT PROVIDE SUFFICIENT SUPPORTING EVIDENCE?</a:t>
                      </a:r>
                      <a:endParaRPr lang="en-US" dirty="0"/>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2861926593"/>
                  </a:ext>
                </a:extLst>
              </a:tr>
              <a:tr h="480419">
                <a:tc>
                  <a:txBody>
                    <a:bodyPr/>
                    <a:lstStyle/>
                    <a:p>
                      <a:r>
                        <a:rPr lang="en-US" sz="1800" kern="1200" dirty="0">
                          <a:solidFill>
                            <a:schemeClr val="dk1"/>
                          </a:solidFill>
                          <a:effectLst/>
                          <a:latin typeface="+mn-lt"/>
                          <a:ea typeface="+mn-ea"/>
                          <a:cs typeface="+mn-cs"/>
                        </a:rPr>
                        <a:t>Students used OneNote to create a video of themselves solving a mathematical problem. </a:t>
                      </a:r>
                      <a:endParaRPr lang="en-US" dirty="0"/>
                    </a:p>
                  </a:txBody>
                  <a:tcPr/>
                </a:tc>
                <a:tc>
                  <a:txBody>
                    <a:bodyPr/>
                    <a:lstStyle/>
                    <a:p>
                      <a:endParaRPr lang="en-US" dirty="0">
                        <a:solidFill>
                          <a:srgbClr val="FF0000"/>
                        </a:solidFill>
                      </a:endParaRPr>
                    </a:p>
                  </a:txBody>
                  <a:tcPr/>
                </a:tc>
                <a:tc>
                  <a:txBody>
                    <a:bodyPr/>
                    <a:lstStyle/>
                    <a:p>
                      <a:endParaRPr lang="en-US" dirty="0">
                        <a:solidFill>
                          <a:srgbClr val="FF0000"/>
                        </a:solidFill>
                      </a:endParaRPr>
                    </a:p>
                  </a:txBody>
                  <a:tcPr/>
                </a:tc>
                <a:extLst>
                  <a:ext uri="{0D108BD9-81ED-4DB2-BD59-A6C34878D82A}">
                    <a16:rowId xmlns:a16="http://schemas.microsoft.com/office/drawing/2014/main" val="1424874278"/>
                  </a:ext>
                </a:extLst>
              </a:tr>
            </a:tbl>
          </a:graphicData>
        </a:graphic>
      </p:graphicFrame>
    </p:spTree>
    <p:extLst>
      <p:ext uri="{BB962C8B-B14F-4D97-AF65-F5344CB8AC3E}">
        <p14:creationId xmlns:p14="http://schemas.microsoft.com/office/powerpoint/2010/main" val="41523566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I1I: </a:t>
            </a:r>
            <a:r>
              <a:rPr lang="en-GB" dirty="0"/>
              <a:t>Requires supporting evidence </a:t>
            </a:r>
            <a:endParaRPr lang="en-AU" dirty="0"/>
          </a:p>
        </p:txBody>
      </p:sp>
      <p:graphicFrame>
        <p:nvGraphicFramePr>
          <p:cNvPr id="6" name="Table 6">
            <a:extLst>
              <a:ext uri="{FF2B5EF4-FFF2-40B4-BE49-F238E27FC236}">
                <a16:creationId xmlns:a16="http://schemas.microsoft.com/office/drawing/2014/main" id="{0681ED1C-A45D-42C4-A101-11F89C2488C7}"/>
              </a:ext>
            </a:extLst>
          </p:cNvPr>
          <p:cNvGraphicFramePr>
            <a:graphicFrameLocks noGrp="1"/>
          </p:cNvGraphicFramePr>
          <p:nvPr/>
        </p:nvGraphicFramePr>
        <p:xfrm>
          <a:off x="581192" y="2105120"/>
          <a:ext cx="11029617" cy="3474720"/>
        </p:xfrm>
        <a:graphic>
          <a:graphicData uri="http://schemas.openxmlformats.org/drawingml/2006/table">
            <a:tbl>
              <a:tblPr firstRow="1" bandRow="1">
                <a:tableStyleId>{5C22544A-7EE6-4342-B048-85BDC9FD1C3A}</a:tableStyleId>
              </a:tblPr>
              <a:tblGrid>
                <a:gridCol w="4478488">
                  <a:extLst>
                    <a:ext uri="{9D8B030D-6E8A-4147-A177-3AD203B41FA5}">
                      <a16:colId xmlns:a16="http://schemas.microsoft.com/office/drawing/2014/main" val="405097224"/>
                    </a:ext>
                  </a:extLst>
                </a:gridCol>
                <a:gridCol w="3025833">
                  <a:extLst>
                    <a:ext uri="{9D8B030D-6E8A-4147-A177-3AD203B41FA5}">
                      <a16:colId xmlns:a16="http://schemas.microsoft.com/office/drawing/2014/main" val="2484039478"/>
                    </a:ext>
                  </a:extLst>
                </a:gridCol>
                <a:gridCol w="3525296">
                  <a:extLst>
                    <a:ext uri="{9D8B030D-6E8A-4147-A177-3AD203B41FA5}">
                      <a16:colId xmlns:a16="http://schemas.microsoft.com/office/drawing/2014/main" val="3844620006"/>
                    </a:ext>
                  </a:extLst>
                </a:gridCol>
              </a:tblGrid>
              <a:tr h="480419">
                <a:tc>
                  <a:txBody>
                    <a:bodyPr/>
                    <a:lstStyle/>
                    <a:p>
                      <a:r>
                        <a:rPr lang="en-US" sz="1800" b="1" kern="1200" dirty="0">
                          <a:solidFill>
                            <a:schemeClr val="lt1"/>
                          </a:solidFill>
                          <a:effectLst/>
                          <a:latin typeface="+mn-lt"/>
                          <a:ea typeface="+mn-ea"/>
                          <a:cs typeface="+mn-cs"/>
                        </a:rPr>
                        <a:t>DID THIS STUDENT PROVIDE SUFFICIENT SUPPORTING EVIDENCE?</a:t>
                      </a:r>
                      <a:endParaRPr lang="en-US" dirty="0"/>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2861926593"/>
                  </a:ext>
                </a:extLst>
              </a:tr>
              <a:tr h="480419">
                <a:tc>
                  <a:txBody>
                    <a:bodyPr/>
                    <a:lstStyle/>
                    <a:p>
                      <a:r>
                        <a:rPr lang="en-US" sz="1800" kern="1200" dirty="0">
                          <a:solidFill>
                            <a:schemeClr val="dk1"/>
                          </a:solidFill>
                          <a:effectLst/>
                          <a:latin typeface="+mn-lt"/>
                          <a:ea typeface="+mn-ea"/>
                          <a:cs typeface="+mn-cs"/>
                        </a:rPr>
                        <a:t>Students used OneNote to create a video of themselves solving a mathematical problem. </a:t>
                      </a:r>
                      <a:endParaRPr lang="en-US" dirty="0"/>
                    </a:p>
                  </a:txBody>
                  <a:tcPr/>
                </a:tc>
                <a:tc>
                  <a:txBody>
                    <a:bodyPr/>
                    <a:lstStyle/>
                    <a:p>
                      <a:r>
                        <a:rPr lang="en-US" sz="1800" b="1" kern="1200" dirty="0">
                          <a:solidFill>
                            <a:schemeClr val="dk1"/>
                          </a:solidFill>
                          <a:effectLst/>
                          <a:latin typeface="+mn-lt"/>
                          <a:ea typeface="+mn-ea"/>
                          <a:cs typeface="+mn-cs"/>
                        </a:rPr>
                        <a:t>The video includes an explanation of the steps the student took and their reasoning. </a:t>
                      </a:r>
                    </a:p>
                    <a:p>
                      <a:r>
                        <a:rPr lang="en-US" sz="1800" kern="1200" dirty="0">
                          <a:solidFill>
                            <a:srgbClr val="FF0000"/>
                          </a:solidFill>
                          <a:effectLst/>
                          <a:latin typeface="+mn-lt"/>
                          <a:ea typeface="+mn-ea"/>
                          <a:cs typeface="+mn-cs"/>
                        </a:rPr>
                        <a:t>The video provides an explanation of both the process and the rationale, enabling the viewer to follow the student’s thought process.</a:t>
                      </a:r>
                      <a:endParaRPr lang="en-US" dirty="0">
                        <a:solidFill>
                          <a:srgbClr val="FF0000"/>
                        </a:solidFill>
                      </a:endParaRPr>
                    </a:p>
                  </a:txBody>
                  <a:tcPr/>
                </a:tc>
                <a:tc>
                  <a:txBody>
                    <a:bodyPr/>
                    <a:lstStyle/>
                    <a:p>
                      <a:r>
                        <a:rPr lang="en-US" sz="1800" b="1" kern="1200" dirty="0">
                          <a:solidFill>
                            <a:schemeClr val="dk1"/>
                          </a:solidFill>
                          <a:effectLst/>
                          <a:latin typeface="+mn-lt"/>
                          <a:ea typeface="+mn-ea"/>
                          <a:cs typeface="+mn-cs"/>
                        </a:rPr>
                        <a:t>The video only includes the steps the student took to solve the problem, without any explanation of their reasoning. </a:t>
                      </a:r>
                    </a:p>
                    <a:p>
                      <a:r>
                        <a:rPr lang="en-US" sz="1800" kern="1200" dirty="0">
                          <a:solidFill>
                            <a:srgbClr val="FF0000"/>
                          </a:solidFill>
                          <a:effectLst/>
                          <a:latin typeface="+mn-lt"/>
                          <a:ea typeface="+mn-ea"/>
                          <a:cs typeface="+mn-cs"/>
                        </a:rPr>
                        <a:t>The video does not provide sufficient evidence to explain the student’s thinking. </a:t>
                      </a:r>
                      <a:endParaRPr lang="en-US" dirty="0">
                        <a:solidFill>
                          <a:srgbClr val="FF0000"/>
                        </a:solidFill>
                      </a:endParaRPr>
                    </a:p>
                  </a:txBody>
                  <a:tcPr/>
                </a:tc>
                <a:extLst>
                  <a:ext uri="{0D108BD9-81ED-4DB2-BD59-A6C34878D82A}">
                    <a16:rowId xmlns:a16="http://schemas.microsoft.com/office/drawing/2014/main" val="1424874278"/>
                  </a:ext>
                </a:extLst>
              </a:tr>
            </a:tbl>
          </a:graphicData>
        </a:graphic>
      </p:graphicFrame>
    </p:spTree>
    <p:extLst>
      <p:ext uri="{BB962C8B-B14F-4D97-AF65-F5344CB8AC3E}">
        <p14:creationId xmlns:p14="http://schemas.microsoft.com/office/powerpoint/2010/main" val="6494603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a:t>BIG IDEA IV: </a:t>
            </a:r>
            <a:r>
              <a:rPr lang="en-GB" dirty="0"/>
              <a:t>Communication designed for a particular audience</a:t>
            </a:r>
            <a:endParaRPr lang="en-AU" dirty="0"/>
          </a:p>
        </p:txBody>
      </p:sp>
      <p:sp>
        <p:nvSpPr>
          <p:cNvPr id="3" name="Content Placeholder 2"/>
          <p:cNvSpPr>
            <a:spLocks noGrp="1"/>
          </p:cNvSpPr>
          <p:nvPr>
            <p:ph idx="1"/>
          </p:nvPr>
        </p:nvSpPr>
        <p:spPr>
          <a:xfrm>
            <a:off x="581192" y="2180496"/>
            <a:ext cx="11029615" cy="4311744"/>
          </a:xfrm>
        </p:spPr>
        <p:txBody>
          <a:bodyPr>
            <a:noAutofit/>
          </a:bodyPr>
          <a:lstStyle/>
          <a:p>
            <a:r>
              <a:rPr lang="en-IE" sz="2800" dirty="0"/>
              <a:t>Students are required to </a:t>
            </a:r>
            <a:r>
              <a:rPr lang="en-IE" sz="2800" b="1" dirty="0"/>
              <a:t>design their communication for a particular audience</a:t>
            </a:r>
            <a:r>
              <a:rPr lang="en-IE" sz="2800" dirty="0"/>
              <a:t> when they must ensure that their communication is appropriate to the specific readers, listeners, viewers, or others with whom they are communicating. It is not sufficient for students to be communicating to a general audience on the internet. They must have in mind a specific group with specific needs in order to shape their communication appropriately.</a:t>
            </a:r>
          </a:p>
        </p:txBody>
      </p:sp>
    </p:spTree>
    <p:extLst>
      <p:ext uri="{BB962C8B-B14F-4D97-AF65-F5344CB8AC3E}">
        <p14:creationId xmlns:p14="http://schemas.microsoft.com/office/powerpoint/2010/main" val="10771314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a:t>BIG IDEA IV: </a:t>
            </a:r>
            <a:r>
              <a:rPr lang="en-GB" dirty="0"/>
              <a:t>Communication designed for a particular audience</a:t>
            </a:r>
            <a:endParaRPr lang="en-AU" dirty="0"/>
          </a:p>
        </p:txBody>
      </p:sp>
      <p:graphicFrame>
        <p:nvGraphicFramePr>
          <p:cNvPr id="6" name="Table 6">
            <a:extLst>
              <a:ext uri="{FF2B5EF4-FFF2-40B4-BE49-F238E27FC236}">
                <a16:creationId xmlns:a16="http://schemas.microsoft.com/office/drawing/2014/main" id="{72D77839-9177-408A-A81E-57E20F792F9F}"/>
              </a:ext>
            </a:extLst>
          </p:cNvPr>
          <p:cNvGraphicFramePr>
            <a:graphicFrameLocks noGrp="1"/>
          </p:cNvGraphicFramePr>
          <p:nvPr>
            <p:extLst>
              <p:ext uri="{D42A27DB-BD31-4B8C-83A1-F6EECF244321}">
                <p14:modId xmlns:p14="http://schemas.microsoft.com/office/powerpoint/2010/main" val="1416480731"/>
              </p:ext>
            </p:extLst>
          </p:nvPr>
        </p:nvGraphicFramePr>
        <p:xfrm>
          <a:off x="581192" y="2315710"/>
          <a:ext cx="11029617" cy="1925320"/>
        </p:xfrm>
        <a:graphic>
          <a:graphicData uri="http://schemas.openxmlformats.org/drawingml/2006/table">
            <a:tbl>
              <a:tblPr firstRow="1" bandRow="1">
                <a:tableStyleId>{5C22544A-7EE6-4342-B048-85BDC9FD1C3A}</a:tableStyleId>
              </a:tblPr>
              <a:tblGrid>
                <a:gridCol w="3676539">
                  <a:extLst>
                    <a:ext uri="{9D8B030D-6E8A-4147-A177-3AD203B41FA5}">
                      <a16:colId xmlns:a16="http://schemas.microsoft.com/office/drawing/2014/main" val="3276705180"/>
                    </a:ext>
                  </a:extLst>
                </a:gridCol>
                <a:gridCol w="3676539">
                  <a:extLst>
                    <a:ext uri="{9D8B030D-6E8A-4147-A177-3AD203B41FA5}">
                      <a16:colId xmlns:a16="http://schemas.microsoft.com/office/drawing/2014/main" val="3628282116"/>
                    </a:ext>
                  </a:extLst>
                </a:gridCol>
                <a:gridCol w="3676539">
                  <a:extLst>
                    <a:ext uri="{9D8B030D-6E8A-4147-A177-3AD203B41FA5}">
                      <a16:colId xmlns:a16="http://schemas.microsoft.com/office/drawing/2014/main" val="1186487753"/>
                    </a:ext>
                  </a:extLst>
                </a:gridCol>
              </a:tblGrid>
              <a:tr h="370840">
                <a:tc gridSpan="3">
                  <a:txBody>
                    <a:bodyPr/>
                    <a:lstStyle/>
                    <a:p>
                      <a:r>
                        <a:rPr lang="en-US" sz="1800" b="1" kern="1200" dirty="0">
                          <a:solidFill>
                            <a:schemeClr val="lt1"/>
                          </a:solidFill>
                          <a:effectLst/>
                          <a:latin typeface="+mn-lt"/>
                          <a:ea typeface="+mn-ea"/>
                          <a:cs typeface="+mn-cs"/>
                        </a:rPr>
                        <a:t>DID STUDENTS DESIGN THEIR COMMUNICATION APPROPRIATELY FOR A PARTICULAR AUDIENCE?</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809012619"/>
                  </a:ext>
                </a:extLst>
              </a:tr>
              <a:tr h="370840">
                <a:tc>
                  <a:txBody>
                    <a:bodyPr/>
                    <a:lstStyle/>
                    <a:p>
                      <a:r>
                        <a:rPr lang="en-US" sz="1800" kern="1200" dirty="0">
                          <a:solidFill>
                            <a:schemeClr val="dk1"/>
                          </a:solidFill>
                          <a:effectLst/>
                          <a:latin typeface="+mn-lt"/>
                          <a:ea typeface="+mn-ea"/>
                          <a:cs typeface="+mn-cs"/>
                        </a:rPr>
                        <a:t>ACTIVITY</a:t>
                      </a:r>
                      <a:endParaRPr lang="en-US" dirty="0"/>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1038112601"/>
                  </a:ext>
                </a:extLst>
              </a:tr>
              <a:tr h="370840">
                <a:tc>
                  <a:txBody>
                    <a:bodyPr/>
                    <a:lstStyle/>
                    <a:p>
                      <a:r>
                        <a:rPr lang="en-US" sz="1800" kern="1200" dirty="0">
                          <a:solidFill>
                            <a:schemeClr val="dk1"/>
                          </a:solidFill>
                          <a:effectLst/>
                          <a:latin typeface="+mn-lt"/>
                          <a:ea typeface="+mn-ea"/>
                          <a:cs typeface="+mn-cs"/>
                        </a:rPr>
                        <a:t>Students wrote emails to a product manager of a company, suggesting improvements to a product.</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40509731"/>
                  </a:ext>
                </a:extLst>
              </a:tr>
            </a:tbl>
          </a:graphicData>
        </a:graphic>
      </p:graphicFrame>
    </p:spTree>
    <p:extLst>
      <p:ext uri="{BB962C8B-B14F-4D97-AF65-F5344CB8AC3E}">
        <p14:creationId xmlns:p14="http://schemas.microsoft.com/office/powerpoint/2010/main" val="6353504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a:t>BIG IDEA IV: </a:t>
            </a:r>
            <a:r>
              <a:rPr lang="en-GB" dirty="0"/>
              <a:t>Communication designed for a particular audience</a:t>
            </a:r>
            <a:endParaRPr lang="en-AU" dirty="0"/>
          </a:p>
        </p:txBody>
      </p:sp>
      <p:graphicFrame>
        <p:nvGraphicFramePr>
          <p:cNvPr id="6" name="Table 6">
            <a:extLst>
              <a:ext uri="{FF2B5EF4-FFF2-40B4-BE49-F238E27FC236}">
                <a16:creationId xmlns:a16="http://schemas.microsoft.com/office/drawing/2014/main" id="{72D77839-9177-408A-A81E-57E20F792F9F}"/>
              </a:ext>
            </a:extLst>
          </p:cNvPr>
          <p:cNvGraphicFramePr>
            <a:graphicFrameLocks noGrp="1"/>
          </p:cNvGraphicFramePr>
          <p:nvPr>
            <p:extLst>
              <p:ext uri="{D42A27DB-BD31-4B8C-83A1-F6EECF244321}">
                <p14:modId xmlns:p14="http://schemas.microsoft.com/office/powerpoint/2010/main" val="2002675358"/>
              </p:ext>
            </p:extLst>
          </p:nvPr>
        </p:nvGraphicFramePr>
        <p:xfrm>
          <a:off x="581192" y="2315710"/>
          <a:ext cx="11029617" cy="2021840"/>
        </p:xfrm>
        <a:graphic>
          <a:graphicData uri="http://schemas.openxmlformats.org/drawingml/2006/table">
            <a:tbl>
              <a:tblPr firstRow="1" bandRow="1">
                <a:tableStyleId>{5C22544A-7EE6-4342-B048-85BDC9FD1C3A}</a:tableStyleId>
              </a:tblPr>
              <a:tblGrid>
                <a:gridCol w="7576364">
                  <a:extLst>
                    <a:ext uri="{9D8B030D-6E8A-4147-A177-3AD203B41FA5}">
                      <a16:colId xmlns:a16="http://schemas.microsoft.com/office/drawing/2014/main" val="3276705180"/>
                    </a:ext>
                  </a:extLst>
                </a:gridCol>
                <a:gridCol w="1640379">
                  <a:extLst>
                    <a:ext uri="{9D8B030D-6E8A-4147-A177-3AD203B41FA5}">
                      <a16:colId xmlns:a16="http://schemas.microsoft.com/office/drawing/2014/main" val="3628282116"/>
                    </a:ext>
                  </a:extLst>
                </a:gridCol>
                <a:gridCol w="1812874">
                  <a:extLst>
                    <a:ext uri="{9D8B030D-6E8A-4147-A177-3AD203B41FA5}">
                      <a16:colId xmlns:a16="http://schemas.microsoft.com/office/drawing/2014/main" val="1186487753"/>
                    </a:ext>
                  </a:extLst>
                </a:gridCol>
              </a:tblGrid>
              <a:tr h="370840">
                <a:tc gridSpan="3">
                  <a:txBody>
                    <a:bodyPr/>
                    <a:lstStyle/>
                    <a:p>
                      <a:r>
                        <a:rPr lang="en-US" sz="1800" b="1" kern="1200" dirty="0">
                          <a:solidFill>
                            <a:schemeClr val="lt1"/>
                          </a:solidFill>
                          <a:effectLst/>
                          <a:latin typeface="+mn-lt"/>
                          <a:ea typeface="+mn-ea"/>
                          <a:cs typeface="+mn-cs"/>
                        </a:rPr>
                        <a:t>DID STUDENTS DESIGN THEIR COMMUNICATION APPROPRIATELY FOR A PARTICULAR AUDIENCE?</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809012619"/>
                  </a:ext>
                </a:extLst>
              </a:tr>
              <a:tr h="370840">
                <a:tc>
                  <a:txBody>
                    <a:bodyPr/>
                    <a:lstStyle/>
                    <a:p>
                      <a:r>
                        <a:rPr lang="en-US" sz="1800" kern="1200" dirty="0">
                          <a:solidFill>
                            <a:schemeClr val="dk1"/>
                          </a:solidFill>
                          <a:effectLst/>
                          <a:latin typeface="+mn-lt"/>
                          <a:ea typeface="+mn-ea"/>
                          <a:cs typeface="+mn-cs"/>
                        </a:rPr>
                        <a:t>ACTIVITY</a:t>
                      </a:r>
                      <a:endParaRPr lang="en-US" dirty="0"/>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1038112601"/>
                  </a:ext>
                </a:extLst>
              </a:tr>
              <a:tr h="370840">
                <a:tc>
                  <a:txBody>
                    <a:bodyPr/>
                    <a:lstStyle/>
                    <a:p>
                      <a:r>
                        <a:rPr lang="en-US" sz="1800" kern="1200" dirty="0">
                          <a:solidFill>
                            <a:schemeClr val="dk1"/>
                          </a:solidFill>
                          <a:effectLst/>
                          <a:latin typeface="+mn-lt"/>
                          <a:ea typeface="+mn-ea"/>
                          <a:cs typeface="+mn-cs"/>
                        </a:rPr>
                        <a:t>Students wrote emails to a product manager of a company, suggesting improvements to a product.</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40509731"/>
                  </a:ext>
                </a:extLst>
              </a:tr>
              <a:tr h="370840">
                <a:tc>
                  <a:txBody>
                    <a:bodyPr/>
                    <a:lstStyle/>
                    <a:p>
                      <a:r>
                        <a:rPr lang="en-US" sz="1800" kern="1200" dirty="0">
                          <a:solidFill>
                            <a:schemeClr val="dk1"/>
                          </a:solidFill>
                          <a:effectLst/>
                          <a:latin typeface="+mn-lt"/>
                          <a:ea typeface="+mn-ea"/>
                          <a:cs typeface="+mn-cs"/>
                        </a:rPr>
                        <a:t>Students created videos about their school to welcome incoming students. </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82493668"/>
                  </a:ext>
                </a:extLst>
              </a:tr>
            </a:tbl>
          </a:graphicData>
        </a:graphic>
      </p:graphicFrame>
    </p:spTree>
    <p:extLst>
      <p:ext uri="{BB962C8B-B14F-4D97-AF65-F5344CB8AC3E}">
        <p14:creationId xmlns:p14="http://schemas.microsoft.com/office/powerpoint/2010/main" val="20011297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42">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46">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9235" y="863695"/>
            <a:ext cx="3511233" cy="3779995"/>
          </a:xfrm>
        </p:spPr>
        <p:txBody>
          <a:bodyPr vert="horz" lIns="91440" tIns="45720" rIns="91440" bIns="45720" rtlCol="0" anchor="ctr">
            <a:normAutofit/>
          </a:bodyPr>
          <a:lstStyle/>
          <a:p>
            <a:r>
              <a:rPr lang="en-US" sz="3600">
                <a:solidFill>
                  <a:schemeClr val="tx1"/>
                </a:solidFill>
              </a:rPr>
              <a:t>rubrics</a:t>
            </a:r>
          </a:p>
        </p:txBody>
      </p:sp>
      <p:sp>
        <p:nvSpPr>
          <p:cNvPr id="53" name="Rectangle 5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4" name="Content Placeholder 3"/>
          <p:cNvPicPr>
            <a:picLocks noChangeAspect="1"/>
          </p:cNvPicPr>
          <p:nvPr/>
        </p:nvPicPr>
        <p:blipFill>
          <a:blip r:embed="rId2"/>
          <a:stretch>
            <a:fillRect/>
          </a:stretch>
        </p:blipFill>
        <p:spPr>
          <a:xfrm>
            <a:off x="643465" y="669666"/>
            <a:ext cx="6253164" cy="5538062"/>
          </a:xfrm>
          <a:prstGeom prst="rect">
            <a:avLst/>
          </a:prstGeom>
        </p:spPr>
      </p:pic>
    </p:spTree>
    <p:extLst>
      <p:ext uri="{BB962C8B-B14F-4D97-AF65-F5344CB8AC3E}">
        <p14:creationId xmlns:p14="http://schemas.microsoft.com/office/powerpoint/2010/main" val="1804743942"/>
      </p:ext>
    </p:extLst>
  </p:cSld>
  <p:clrMapOvr>
    <a:overrideClrMapping bg1="dk1" tx1="lt1" bg2="dk2" tx2="lt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81" name="Rectangle 80">
            <a:extLst>
              <a:ext uri="{FF2B5EF4-FFF2-40B4-BE49-F238E27FC236}">
                <a16:creationId xmlns:a16="http://schemas.microsoft.com/office/drawing/2014/main" id="{0883F11E-ECB3-4046-A121-A45C6FF63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3" name="Picture 1" descr="Machine generated alternative text:&#10;Cmvrwnic•tion was &#10;extended or &#10;provided sufficient &#10;Suppo ting &#10;appropriately for a &#10;particular &#10;ancocwate&quot;-y 'or a &#10;NO &#10;NO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45802" y="1047664"/>
            <a:ext cx="4750198" cy="5382661"/>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7B28B346-1639-4F05-9EBC-808A9DC66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261934" y="1419225"/>
            <a:ext cx="4115917" cy="2085869"/>
          </a:xfrm>
        </p:spPr>
        <p:txBody>
          <a:bodyPr vert="horz" lIns="91440" tIns="45720" rIns="91440" bIns="45720" rtlCol="0" anchor="b">
            <a:normAutofit/>
          </a:bodyPr>
          <a:lstStyle/>
          <a:p>
            <a:r>
              <a:rPr lang="en-US" sz="3600">
                <a:solidFill>
                  <a:srgbClr val="FFFFFF"/>
                </a:solidFill>
              </a:rPr>
              <a:t>Decision tree</a:t>
            </a:r>
          </a:p>
        </p:txBody>
      </p:sp>
      <p:sp>
        <p:nvSpPr>
          <p:cNvPr id="85" name="Rectangle 84">
            <a:extLst>
              <a:ext uri="{FF2B5EF4-FFF2-40B4-BE49-F238E27FC236}">
                <a16:creationId xmlns:a16="http://schemas.microsoft.com/office/drawing/2014/main" id="{5CF77191-9839-40D9-B04E-85DF01BB0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052796"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86">
            <a:extLst>
              <a:ext uri="{FF2B5EF4-FFF2-40B4-BE49-F238E27FC236}">
                <a16:creationId xmlns:a16="http://schemas.microsoft.com/office/drawing/2014/main" id="{BF007B11-F4C3-4A9E-AAA8-D52C8C1AD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1306" y="457200"/>
            <a:ext cx="3052798"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88">
            <a:extLst>
              <a:ext uri="{FF2B5EF4-FFF2-40B4-BE49-F238E27FC236}">
                <a16:creationId xmlns:a16="http://schemas.microsoft.com/office/drawing/2014/main" id="{871D0F6C-C993-4E97-A103-9448E35FE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453643"/>
            <a:ext cx="5009388"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612960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2" name="Rectangle 81">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300">
                <a:solidFill>
                  <a:srgbClr val="FFFFFF"/>
                </a:solidFill>
              </a:rPr>
              <a:t>module </a:t>
            </a:r>
            <a:r>
              <a:rPr lang="en-US" sz="3300" err="1">
                <a:solidFill>
                  <a:srgbClr val="FFFFFF"/>
                </a:solidFill>
              </a:rPr>
              <a:t>iIi</a:t>
            </a:r>
            <a:r>
              <a:rPr lang="en-US" sz="3300">
                <a:solidFill>
                  <a:srgbClr val="FFFFFF"/>
                </a:solidFill>
              </a:rPr>
              <a:t> :</a:t>
            </a:r>
            <a:br>
              <a:rPr lang="en-US"/>
            </a:br>
            <a:br>
              <a:rPr lang="en-US"/>
            </a:br>
            <a:r>
              <a:rPr lang="en-US" sz="3300">
                <a:solidFill>
                  <a:srgbClr val="FFFFFF"/>
                </a:solidFill>
              </a:rPr>
              <a:t> Knowledge Construction </a:t>
            </a:r>
          </a:p>
        </p:txBody>
      </p:sp>
      <p:sp>
        <p:nvSpPr>
          <p:cNvPr id="84" name="Rectangle 83">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51" name="Picture 50">
            <a:extLst>
              <a:ext uri="{FF2B5EF4-FFF2-40B4-BE49-F238E27FC236}">
                <a16:creationId xmlns:a16="http://schemas.microsoft.com/office/drawing/2014/main" id="{9DAD5702-966B-471F-9E7E-712EE879001E}"/>
              </a:ext>
            </a:extLst>
          </p:cNvPr>
          <p:cNvPicPr>
            <a:picLocks noChangeAspect="1"/>
          </p:cNvPicPr>
          <p:nvPr/>
        </p:nvPicPr>
        <p:blipFill rotWithShape="1">
          <a:blip r:embed="rId2"/>
          <a:srcRect l="416" r="9503" b="3"/>
          <a:stretch/>
        </p:blipFill>
        <p:spPr>
          <a:xfrm>
            <a:off x="4654295" y="457200"/>
            <a:ext cx="7086151" cy="5899650"/>
          </a:xfrm>
          <a:prstGeom prst="rect">
            <a:avLst/>
          </a:prstGeom>
        </p:spPr>
      </p:pic>
    </p:spTree>
    <p:extLst>
      <p:ext uri="{BB962C8B-B14F-4D97-AF65-F5344CB8AC3E}">
        <p14:creationId xmlns:p14="http://schemas.microsoft.com/office/powerpoint/2010/main" val="13514105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507414"/>
            <a:ext cx="5120255" cy="3903332"/>
          </a:xfrm>
        </p:spPr>
        <p:txBody>
          <a:bodyPr anchor="ctr">
            <a:normAutofit/>
          </a:bodyPr>
          <a:lstStyle/>
          <a:p>
            <a:r>
              <a:rPr lang="en-AU" sz="4000" dirty="0">
                <a:solidFill>
                  <a:schemeClr val="tx2"/>
                </a:solidFill>
              </a:rPr>
              <a:t>introduction</a:t>
            </a:r>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946781" y="1328579"/>
            <a:ext cx="6664026" cy="4082167"/>
          </a:xfrm>
          <a:ln w="57150">
            <a:noFill/>
          </a:ln>
        </p:spPr>
        <p:txBody>
          <a:bodyPr anchor="ctr">
            <a:normAutofit lnSpcReduction="10000"/>
          </a:bodyPr>
          <a:lstStyle/>
          <a:p>
            <a:pPr marL="0" indent="0" algn="just">
              <a:buNone/>
            </a:pPr>
            <a:r>
              <a:rPr lang="en-US" sz="2800" dirty="0"/>
              <a:t>Many of our </a:t>
            </a:r>
            <a:r>
              <a:rPr lang="en-US" sz="3200" dirty="0"/>
              <a:t>education</a:t>
            </a:r>
            <a:r>
              <a:rPr lang="en-US" sz="2800" dirty="0"/>
              <a:t> systems were initially designed during the Industrial Revolution and they placed a major emphasis on the teacher sharing information with their students in class.  This model of education generally views knowledge as something that is fixed and transmissible, placing a high value on students sitting passively absorbing information and later recalling it either orally or in written form. </a:t>
            </a:r>
            <a:endParaRPr lang="en-IE" sz="2800" dirty="0"/>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4116559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78C45-2E32-4BF0-B28B-6F51F0ABB702}"/>
              </a:ext>
            </a:extLst>
          </p:cNvPr>
          <p:cNvSpPr>
            <a:spLocks noGrp="1"/>
          </p:cNvSpPr>
          <p:nvPr>
            <p:ph type="title"/>
          </p:nvPr>
        </p:nvSpPr>
        <p:spPr/>
        <p:txBody>
          <a:bodyPr/>
          <a:lstStyle/>
          <a:p>
            <a:r>
              <a:rPr lang="en-US"/>
              <a:t>Introduction </a:t>
            </a:r>
          </a:p>
        </p:txBody>
      </p:sp>
      <p:sp>
        <p:nvSpPr>
          <p:cNvPr id="3" name="Content Placeholder 2">
            <a:extLst>
              <a:ext uri="{FF2B5EF4-FFF2-40B4-BE49-F238E27FC236}">
                <a16:creationId xmlns:a16="http://schemas.microsoft.com/office/drawing/2014/main" id="{87341E38-CF9D-4691-A9CA-A8A068CE51EE}"/>
              </a:ext>
            </a:extLst>
          </p:cNvPr>
          <p:cNvSpPr>
            <a:spLocks noGrp="1"/>
          </p:cNvSpPr>
          <p:nvPr>
            <p:ph idx="1"/>
          </p:nvPr>
        </p:nvSpPr>
        <p:spPr>
          <a:xfrm>
            <a:off x="581192" y="2180496"/>
            <a:ext cx="11029615" cy="4440303"/>
          </a:xfrm>
        </p:spPr>
        <p:txBody>
          <a:bodyPr/>
          <a:lstStyle/>
          <a:p>
            <a:pPr marL="305435" indent="-305435"/>
            <a:r>
              <a:rPr lang="en-US" sz="2800">
                <a:solidFill>
                  <a:schemeClr val="accent2">
                    <a:lumMod val="50000"/>
                  </a:schemeClr>
                </a:solidFill>
                <a:ea typeface="+mn-lt"/>
                <a:cs typeface="+mn-lt"/>
              </a:rPr>
              <a:t>This unit explores the broader meaning of collaboration, and your understanding of it. In today’s workplace young people are expected to collaborate and this rubric helps you to understand what we mean by collaboration. It helps you to design lessons where students can develop collaboration skills. It will also introduce you to the dimensions of collaboration which are: </a:t>
            </a:r>
            <a:r>
              <a:rPr lang="en-US" sz="2800" b="1">
                <a:solidFill>
                  <a:schemeClr val="accent2">
                    <a:lumMod val="50000"/>
                  </a:schemeClr>
                </a:solidFill>
                <a:ea typeface="+mn-lt"/>
                <a:cs typeface="+mn-lt"/>
              </a:rPr>
              <a:t>students working in groups or pairs</a:t>
            </a:r>
            <a:r>
              <a:rPr lang="en-US" sz="2800">
                <a:solidFill>
                  <a:schemeClr val="accent2">
                    <a:lumMod val="50000"/>
                  </a:schemeClr>
                </a:solidFill>
                <a:ea typeface="+mn-lt"/>
                <a:cs typeface="+mn-lt"/>
              </a:rPr>
              <a:t>, </a:t>
            </a:r>
            <a:r>
              <a:rPr lang="en-US" sz="2800" b="1">
                <a:solidFill>
                  <a:schemeClr val="accent2">
                    <a:lumMod val="50000"/>
                  </a:schemeClr>
                </a:solidFill>
                <a:ea typeface="+mn-lt"/>
                <a:cs typeface="+mn-lt"/>
              </a:rPr>
              <a:t>sharing responsibility</a:t>
            </a:r>
            <a:r>
              <a:rPr lang="en-US" sz="2800">
                <a:solidFill>
                  <a:schemeClr val="accent2">
                    <a:lumMod val="50000"/>
                  </a:schemeClr>
                </a:solidFill>
                <a:ea typeface="+mn-lt"/>
                <a:cs typeface="+mn-lt"/>
              </a:rPr>
              <a:t>, </a:t>
            </a:r>
            <a:r>
              <a:rPr lang="en-US" sz="2800" b="1">
                <a:solidFill>
                  <a:schemeClr val="accent2">
                    <a:lumMod val="50000"/>
                  </a:schemeClr>
                </a:solidFill>
                <a:ea typeface="+mn-lt"/>
                <a:cs typeface="+mn-lt"/>
              </a:rPr>
              <a:t>making substantive decisions together</a:t>
            </a:r>
            <a:r>
              <a:rPr lang="en-US" sz="2800">
                <a:solidFill>
                  <a:schemeClr val="accent2">
                    <a:lumMod val="50000"/>
                  </a:schemeClr>
                </a:solidFill>
                <a:ea typeface="+mn-lt"/>
                <a:cs typeface="+mn-lt"/>
              </a:rPr>
              <a:t>, and being </a:t>
            </a:r>
            <a:r>
              <a:rPr lang="en-US" sz="2800" b="1">
                <a:solidFill>
                  <a:schemeClr val="accent2">
                    <a:lumMod val="50000"/>
                  </a:schemeClr>
                </a:solidFill>
                <a:ea typeface="+mn-lt"/>
                <a:cs typeface="+mn-lt"/>
              </a:rPr>
              <a:t>co-dependent on one another</a:t>
            </a:r>
            <a:r>
              <a:rPr lang="en-US" sz="2800">
                <a:solidFill>
                  <a:schemeClr val="accent2">
                    <a:lumMod val="50000"/>
                  </a:schemeClr>
                </a:solidFill>
                <a:ea typeface="+mn-lt"/>
                <a:cs typeface="+mn-lt"/>
              </a:rPr>
              <a:t>. </a:t>
            </a:r>
          </a:p>
          <a:p>
            <a:pPr marL="305435" indent="-305435"/>
            <a:endParaRPr lang="en-US"/>
          </a:p>
        </p:txBody>
      </p:sp>
    </p:spTree>
    <p:extLst>
      <p:ext uri="{BB962C8B-B14F-4D97-AF65-F5344CB8AC3E}">
        <p14:creationId xmlns:p14="http://schemas.microsoft.com/office/powerpoint/2010/main" val="11218640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B6BC38-C844-4DB6-8770-64D18EB9D7BA}"/>
              </a:ext>
            </a:extLst>
          </p:cNvPr>
          <p:cNvSpPr>
            <a:spLocks noGrp="1"/>
          </p:cNvSpPr>
          <p:nvPr>
            <p:ph type="title"/>
          </p:nvPr>
        </p:nvSpPr>
        <p:spPr>
          <a:xfrm>
            <a:off x="764770" y="1113764"/>
            <a:ext cx="3464136" cy="4624327"/>
          </a:xfrm>
        </p:spPr>
        <p:txBody>
          <a:bodyPr anchor="ctr">
            <a:normAutofit/>
          </a:bodyPr>
          <a:lstStyle/>
          <a:p>
            <a:r>
              <a:rPr lang="en-US" sz="3200" dirty="0">
                <a:solidFill>
                  <a:srgbClr val="FFFFFF"/>
                </a:solidFill>
              </a:rPr>
              <a:t>introduction</a:t>
            </a:r>
          </a:p>
        </p:txBody>
      </p:sp>
      <p:sp>
        <p:nvSpPr>
          <p:cNvPr id="3" name="Content Placeholder 2">
            <a:extLst>
              <a:ext uri="{FF2B5EF4-FFF2-40B4-BE49-F238E27FC236}">
                <a16:creationId xmlns:a16="http://schemas.microsoft.com/office/drawing/2014/main" id="{13B669DD-E320-4669-9ED2-8095EB6F8466}"/>
              </a:ext>
            </a:extLst>
          </p:cNvPr>
          <p:cNvSpPr>
            <a:spLocks noGrp="1"/>
          </p:cNvSpPr>
          <p:nvPr>
            <p:ph idx="1"/>
          </p:nvPr>
        </p:nvSpPr>
        <p:spPr>
          <a:xfrm>
            <a:off x="5155905" y="553928"/>
            <a:ext cx="6543607" cy="5899509"/>
          </a:xfrm>
        </p:spPr>
        <p:txBody>
          <a:bodyPr vert="horz" lIns="91440" tIns="45720" rIns="91440" bIns="45720" rtlCol="0" anchor="ctr">
            <a:noAutofit/>
          </a:bodyPr>
          <a:lstStyle/>
          <a:p>
            <a:pPr marL="305435" indent="-305435"/>
            <a:r>
              <a:rPr lang="en-US" sz="2200" dirty="0">
                <a:ea typeface="+mn-lt"/>
                <a:cs typeface="+mn-lt"/>
              </a:rPr>
              <a:t>We live in a world that is constantly changing at an ever-increasing pace. In fact, we are swimming in a sea of information. For example, every minute: </a:t>
            </a:r>
            <a:endParaRPr lang="en-US" sz="2200" dirty="0"/>
          </a:p>
          <a:p>
            <a:pPr marL="629920" lvl="1" indent="-305435">
              <a:buFont typeface="Wingdings" panose="05020102010507070707" pitchFamily="18" charset="2"/>
              <a:buChar char="Ø"/>
            </a:pPr>
            <a:r>
              <a:rPr lang="en-US" sz="2000" dirty="0">
                <a:ea typeface="+mn-lt"/>
                <a:cs typeface="+mn-lt"/>
              </a:rPr>
              <a:t>Facebook users share nearly 2.5 million pieces of content. </a:t>
            </a:r>
            <a:endParaRPr lang="en-US" sz="2000" dirty="0"/>
          </a:p>
          <a:p>
            <a:pPr marL="629920" lvl="1" indent="-305435">
              <a:buFont typeface="Wingdings" panose="05020102010507070707" pitchFamily="18" charset="2"/>
              <a:buChar char="Ø"/>
            </a:pPr>
            <a:r>
              <a:rPr lang="en-US" sz="2000" dirty="0">
                <a:ea typeface="+mn-lt"/>
                <a:cs typeface="+mn-lt"/>
              </a:rPr>
              <a:t>Twitter users tweet nearly 300,000 times.</a:t>
            </a:r>
            <a:endParaRPr lang="en-US" sz="2000" dirty="0"/>
          </a:p>
          <a:p>
            <a:pPr marL="629920" lvl="1" indent="-305435">
              <a:buFont typeface="Wingdings" panose="05020102010507070707" pitchFamily="18" charset="2"/>
              <a:buChar char="Ø"/>
            </a:pPr>
            <a:r>
              <a:rPr lang="en-US" sz="2000" dirty="0">
                <a:ea typeface="+mn-lt"/>
                <a:cs typeface="+mn-lt"/>
              </a:rPr>
              <a:t>Instagram users post nearly 220,000 new photos.</a:t>
            </a:r>
            <a:endParaRPr lang="en-US" sz="2000" dirty="0"/>
          </a:p>
          <a:p>
            <a:pPr marL="629920" lvl="1" indent="-305435">
              <a:buFont typeface="Wingdings" panose="05020102010507070707" pitchFamily="18" charset="2"/>
              <a:buChar char="Ø"/>
            </a:pPr>
            <a:r>
              <a:rPr lang="en-US" sz="2000" dirty="0">
                <a:ea typeface="+mn-lt"/>
                <a:cs typeface="+mn-lt"/>
              </a:rPr>
              <a:t>Email users send over 200 million messages. </a:t>
            </a:r>
            <a:endParaRPr lang="en-US" sz="2000" dirty="0"/>
          </a:p>
          <a:p>
            <a:pPr marL="305435" indent="-305435"/>
            <a:r>
              <a:rPr lang="en-US" sz="2200" dirty="0">
                <a:ea typeface="+mn-lt"/>
                <a:cs typeface="+mn-lt"/>
              </a:rPr>
              <a:t>We need to ask ourselves: is knowledge something static or is it dynamic and constantly evolving? </a:t>
            </a:r>
            <a:endParaRPr lang="en-US" sz="2200" dirty="0"/>
          </a:p>
          <a:p>
            <a:pPr marL="305435" indent="-305435"/>
            <a:r>
              <a:rPr lang="en-US" sz="2200" dirty="0">
                <a:ea typeface="+mn-lt"/>
                <a:cs typeface="+mn-lt"/>
              </a:rPr>
              <a:t>We also need to be able to effectively make use of this vast volume of information in order to construct knowledge. </a:t>
            </a:r>
            <a:endParaRPr lang="en-US" sz="2200" dirty="0"/>
          </a:p>
        </p:txBody>
      </p:sp>
    </p:spTree>
    <p:extLst>
      <p:ext uri="{BB962C8B-B14F-4D97-AF65-F5344CB8AC3E}">
        <p14:creationId xmlns:p14="http://schemas.microsoft.com/office/powerpoint/2010/main" val="7049767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6BC38-C844-4DB6-8770-64D18EB9D7BA}"/>
              </a:ext>
            </a:extLst>
          </p:cNvPr>
          <p:cNvSpPr>
            <a:spLocks noGrp="1"/>
          </p:cNvSpPr>
          <p:nvPr>
            <p:ph type="title"/>
          </p:nvPr>
        </p:nvSpPr>
        <p:spPr>
          <a:xfrm>
            <a:off x="581192" y="702156"/>
            <a:ext cx="11029616" cy="1013800"/>
          </a:xfrm>
        </p:spPr>
        <p:txBody>
          <a:bodyPr>
            <a:normAutofit/>
          </a:bodyPr>
          <a:lstStyle/>
          <a:p>
            <a:r>
              <a:rPr lang="en-US">
                <a:solidFill>
                  <a:srgbClr val="FFFEFF"/>
                </a:solidFill>
              </a:rPr>
              <a:t>introduction</a:t>
            </a:r>
          </a:p>
        </p:txBody>
      </p:sp>
      <p:graphicFrame>
        <p:nvGraphicFramePr>
          <p:cNvPr id="12" name="Content Placeholder 2">
            <a:extLst>
              <a:ext uri="{FF2B5EF4-FFF2-40B4-BE49-F238E27FC236}">
                <a16:creationId xmlns:a16="http://schemas.microsoft.com/office/drawing/2014/main" id="{48D35CD7-FD1C-475F-9763-996EEF35A4F6}"/>
              </a:ext>
            </a:extLst>
          </p:cNvPr>
          <p:cNvGraphicFramePr>
            <a:graphicFrameLocks noGrp="1"/>
          </p:cNvGraphicFramePr>
          <p:nvPr>
            <p:ph idx="1"/>
            <p:extLst>
              <p:ext uri="{D42A27DB-BD31-4B8C-83A1-F6EECF244321}">
                <p14:modId xmlns:p14="http://schemas.microsoft.com/office/powerpoint/2010/main" val="2464932255"/>
              </p:ext>
            </p:extLst>
          </p:nvPr>
        </p:nvGraphicFramePr>
        <p:xfrm>
          <a:off x="581025" y="2181225"/>
          <a:ext cx="11426501" cy="4393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9590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1173492-232A-49DE-BDC7-083089A57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B6BC38-C844-4DB6-8770-64D18EB9D7BA}"/>
              </a:ext>
            </a:extLst>
          </p:cNvPr>
          <p:cNvSpPr>
            <a:spLocks noGrp="1"/>
          </p:cNvSpPr>
          <p:nvPr>
            <p:ph type="title"/>
          </p:nvPr>
        </p:nvSpPr>
        <p:spPr>
          <a:xfrm>
            <a:off x="446534" y="4999383"/>
            <a:ext cx="11293599" cy="952428"/>
          </a:xfrm>
        </p:spPr>
        <p:txBody>
          <a:bodyPr anchor="ctr">
            <a:normAutofit/>
          </a:bodyPr>
          <a:lstStyle/>
          <a:p>
            <a:r>
              <a:rPr lang="en-US">
                <a:solidFill>
                  <a:schemeClr val="accent1"/>
                </a:solidFill>
              </a:rPr>
              <a:t>introduction</a:t>
            </a:r>
          </a:p>
        </p:txBody>
      </p:sp>
      <p:sp>
        <p:nvSpPr>
          <p:cNvPr id="16" name="Rectangle 15">
            <a:extLst>
              <a:ext uri="{FF2B5EF4-FFF2-40B4-BE49-F238E27FC236}">
                <a16:creationId xmlns:a16="http://schemas.microsoft.com/office/drawing/2014/main" id="{114DA3E2-0F3B-4BC1-8BDE-F8D8652C8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1"/>
            <a:ext cx="11298933" cy="4377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D76DD9DF-63DA-459C-870F-13DB9B877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57326"/>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35A0E30D-E679-4888-8B6A-53423674C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6057326"/>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64922EA5-5BA7-40E8-A476-ED770FCCC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6053769"/>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0" name="Content Placeholder 7">
            <a:extLst>
              <a:ext uri="{FF2B5EF4-FFF2-40B4-BE49-F238E27FC236}">
                <a16:creationId xmlns:a16="http://schemas.microsoft.com/office/drawing/2014/main" id="{E5FA54D4-BF4C-441F-A7CC-ABD379582C11}"/>
              </a:ext>
            </a:extLst>
          </p:cNvPr>
          <p:cNvGraphicFramePr>
            <a:graphicFrameLocks noGrp="1"/>
          </p:cNvGraphicFramePr>
          <p:nvPr>
            <p:ph idx="1"/>
            <p:extLst>
              <p:ext uri="{D42A27DB-BD31-4B8C-83A1-F6EECF244321}">
                <p14:modId xmlns:p14="http://schemas.microsoft.com/office/powerpoint/2010/main" val="2106621587"/>
              </p:ext>
            </p:extLst>
          </p:nvPr>
        </p:nvGraphicFramePr>
        <p:xfrm>
          <a:off x="833410" y="1093924"/>
          <a:ext cx="10533387" cy="3371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93086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BIG IDEAs of knowledge construction:</a:t>
            </a:r>
            <a:endParaRPr lang="en-AU" dirty="0"/>
          </a:p>
        </p:txBody>
      </p:sp>
      <p:pic>
        <p:nvPicPr>
          <p:cNvPr id="4" name="Content Placeholder 3"/>
          <p:cNvPicPr>
            <a:picLocks noGrp="1" noChangeAspect="1"/>
          </p:cNvPicPr>
          <p:nvPr>
            <p:ph idx="1"/>
          </p:nvPr>
        </p:nvPicPr>
        <p:blipFill>
          <a:blip r:embed="rId2"/>
          <a:stretch>
            <a:fillRect/>
          </a:stretch>
        </p:blipFill>
        <p:spPr>
          <a:xfrm>
            <a:off x="1066206" y="2497113"/>
            <a:ext cx="2483131" cy="1008656"/>
          </a:xfrm>
          <a:prstGeom prst="rect">
            <a:avLst/>
          </a:prstGeom>
        </p:spPr>
      </p:pic>
      <p:pic>
        <p:nvPicPr>
          <p:cNvPr id="5" name="Picture 4"/>
          <p:cNvPicPr>
            <a:picLocks noChangeAspect="1"/>
          </p:cNvPicPr>
          <p:nvPr/>
        </p:nvPicPr>
        <p:blipFill>
          <a:blip r:embed="rId3"/>
          <a:stretch>
            <a:fillRect/>
          </a:stretch>
        </p:blipFill>
        <p:spPr>
          <a:xfrm>
            <a:off x="4835407" y="2497113"/>
            <a:ext cx="2521186" cy="1018172"/>
          </a:xfrm>
          <a:prstGeom prst="rect">
            <a:avLst/>
          </a:prstGeom>
        </p:spPr>
      </p:pic>
      <p:pic>
        <p:nvPicPr>
          <p:cNvPr id="6" name="Picture 5"/>
          <p:cNvPicPr>
            <a:picLocks noChangeAspect="1"/>
          </p:cNvPicPr>
          <p:nvPr/>
        </p:nvPicPr>
        <p:blipFill>
          <a:blip r:embed="rId4"/>
          <a:stretch>
            <a:fillRect/>
          </a:stretch>
        </p:blipFill>
        <p:spPr>
          <a:xfrm>
            <a:off x="8179498" y="3742874"/>
            <a:ext cx="2521186" cy="1018172"/>
          </a:xfrm>
          <a:prstGeom prst="rect">
            <a:avLst/>
          </a:prstGeom>
        </p:spPr>
      </p:pic>
      <p:pic>
        <p:nvPicPr>
          <p:cNvPr id="7" name="Picture 6"/>
          <p:cNvPicPr>
            <a:picLocks noChangeAspect="1"/>
          </p:cNvPicPr>
          <p:nvPr/>
        </p:nvPicPr>
        <p:blipFill>
          <a:blip r:embed="rId5"/>
          <a:stretch>
            <a:fillRect/>
          </a:stretch>
        </p:blipFill>
        <p:spPr>
          <a:xfrm>
            <a:off x="2587387" y="4761046"/>
            <a:ext cx="2549728" cy="1037203"/>
          </a:xfrm>
          <a:prstGeom prst="rect">
            <a:avLst/>
          </a:prstGeom>
        </p:spPr>
      </p:pic>
      <p:cxnSp>
        <p:nvCxnSpPr>
          <p:cNvPr id="9" name="Straight Arrow Connector 8"/>
          <p:cNvCxnSpPr/>
          <p:nvPr/>
        </p:nvCxnSpPr>
        <p:spPr>
          <a:xfrm>
            <a:off x="3319945" y="2961717"/>
            <a:ext cx="1658982" cy="35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879771" y="3315486"/>
            <a:ext cx="2094412" cy="632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H="1">
            <a:off x="4937610" y="4570763"/>
            <a:ext cx="3336325" cy="724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2476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AU">
                <a:solidFill>
                  <a:srgbClr val="FFFEFF"/>
                </a:solidFill>
              </a:rPr>
              <a:t>BIG IDEA I: knowledge construction</a:t>
            </a:r>
          </a:p>
        </p:txBody>
      </p:sp>
      <p:graphicFrame>
        <p:nvGraphicFramePr>
          <p:cNvPr id="5" name="Content Placeholder 2">
            <a:extLst>
              <a:ext uri="{FF2B5EF4-FFF2-40B4-BE49-F238E27FC236}">
                <a16:creationId xmlns:a16="http://schemas.microsoft.com/office/drawing/2014/main" id="{2F898B74-05A3-4F66-9ED2-75FC4617858F}"/>
              </a:ext>
            </a:extLst>
          </p:cNvPr>
          <p:cNvGraphicFramePr>
            <a:graphicFrameLocks noGrp="1"/>
          </p:cNvGraphicFramePr>
          <p:nvPr>
            <p:ph idx="1"/>
            <p:extLst>
              <p:ext uri="{D42A27DB-BD31-4B8C-83A1-F6EECF244321}">
                <p14:modId xmlns:p14="http://schemas.microsoft.com/office/powerpoint/2010/main" val="3950525398"/>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88415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4A425D-9851-4FBF-A508-E4CBEF4B1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0C0675-A7D1-41EA-A144-F8DA77B97E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84446"/>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A92AB83-2601-4041-BF0F-F4F0F5C7DF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84446"/>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862AB49-2F5E-4C38-82CC-F653510B0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80889"/>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DE6F8AD6-7C47-45FC-875C-65D6B1E55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4757866"/>
            <a:ext cx="11309338" cy="16566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Diagram 5">
            <a:extLst>
              <a:ext uri="{FF2B5EF4-FFF2-40B4-BE49-F238E27FC236}">
                <a16:creationId xmlns:a16="http://schemas.microsoft.com/office/drawing/2014/main" id="{5B5DB314-C2C8-4C78-9551-DF024DE4DDC1}"/>
              </a:ext>
            </a:extLst>
          </p:cNvPr>
          <p:cNvGraphicFramePr/>
          <p:nvPr>
            <p:extLst>
              <p:ext uri="{D42A27DB-BD31-4B8C-83A1-F6EECF244321}">
                <p14:modId xmlns:p14="http://schemas.microsoft.com/office/powerpoint/2010/main" val="1214191219"/>
              </p:ext>
            </p:extLst>
          </p:nvPr>
        </p:nvGraphicFramePr>
        <p:xfrm>
          <a:off x="581025" y="728488"/>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07030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5">
            <a:extLst>
              <a:ext uri="{FF2B5EF4-FFF2-40B4-BE49-F238E27FC236}">
                <a16:creationId xmlns:a16="http://schemas.microsoft.com/office/drawing/2014/main" id="{F0898BC3-978A-4BB2-9750-B9DABB20962D}"/>
              </a:ext>
            </a:extLst>
          </p:cNvPr>
          <p:cNvGraphicFramePr/>
          <p:nvPr>
            <p:extLst>
              <p:ext uri="{D42A27DB-BD31-4B8C-83A1-F6EECF244321}">
                <p14:modId xmlns:p14="http://schemas.microsoft.com/office/powerpoint/2010/main" val="3971005709"/>
              </p:ext>
            </p:extLst>
          </p:nvPr>
        </p:nvGraphicFramePr>
        <p:xfrm>
          <a:off x="627018" y="1907177"/>
          <a:ext cx="11251785" cy="4158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02788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F9CD4BEB-C391-4F7E-9838-95411A832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1" y="723901"/>
            <a:ext cx="10993549" cy="931118"/>
          </a:xfrm>
        </p:spPr>
        <p:txBody>
          <a:bodyPr vert="horz" lIns="91440" tIns="45720" rIns="91440" bIns="45720" rtlCol="0" anchor="b">
            <a:normAutofit/>
          </a:bodyPr>
          <a:lstStyle/>
          <a:p>
            <a:r>
              <a:rPr lang="en-US" sz="3600">
                <a:solidFill>
                  <a:schemeClr val="accent1"/>
                </a:solidFill>
              </a:rPr>
              <a:t>EXAMPLES: </a:t>
            </a:r>
          </a:p>
        </p:txBody>
      </p:sp>
      <p:graphicFrame>
        <p:nvGraphicFramePr>
          <p:cNvPr id="4" name="Table 4">
            <a:extLst>
              <a:ext uri="{FF2B5EF4-FFF2-40B4-BE49-F238E27FC236}">
                <a16:creationId xmlns:a16="http://schemas.microsoft.com/office/drawing/2014/main" id="{1561E1A6-A6C4-47BB-8200-1CD593A869B2}"/>
              </a:ext>
            </a:extLst>
          </p:cNvPr>
          <p:cNvGraphicFramePr>
            <a:graphicFrameLocks noGrp="1"/>
          </p:cNvGraphicFramePr>
          <p:nvPr>
            <p:extLst>
              <p:ext uri="{D42A27DB-BD31-4B8C-83A1-F6EECF244321}">
                <p14:modId xmlns:p14="http://schemas.microsoft.com/office/powerpoint/2010/main" val="38443738"/>
              </p:ext>
            </p:extLst>
          </p:nvPr>
        </p:nvGraphicFramePr>
        <p:xfrm>
          <a:off x="373843" y="1844953"/>
          <a:ext cx="11185861" cy="4055144"/>
        </p:xfrm>
        <a:graphic>
          <a:graphicData uri="http://schemas.openxmlformats.org/drawingml/2006/table">
            <a:tbl>
              <a:tblPr firstRow="1" bandRow="1">
                <a:noFill/>
                <a:tableStyleId>{5C22544A-7EE6-4342-B048-85BDC9FD1C3A}</a:tableStyleId>
              </a:tblPr>
              <a:tblGrid>
                <a:gridCol w="8854751">
                  <a:extLst>
                    <a:ext uri="{9D8B030D-6E8A-4147-A177-3AD203B41FA5}">
                      <a16:colId xmlns:a16="http://schemas.microsoft.com/office/drawing/2014/main" val="743600956"/>
                    </a:ext>
                  </a:extLst>
                </a:gridCol>
                <a:gridCol w="1173561">
                  <a:extLst>
                    <a:ext uri="{9D8B030D-6E8A-4147-A177-3AD203B41FA5}">
                      <a16:colId xmlns:a16="http://schemas.microsoft.com/office/drawing/2014/main" val="2852986190"/>
                    </a:ext>
                  </a:extLst>
                </a:gridCol>
                <a:gridCol w="1157549">
                  <a:extLst>
                    <a:ext uri="{9D8B030D-6E8A-4147-A177-3AD203B41FA5}">
                      <a16:colId xmlns:a16="http://schemas.microsoft.com/office/drawing/2014/main" val="3825593487"/>
                    </a:ext>
                  </a:extLst>
                </a:gridCol>
              </a:tblGrid>
              <a:tr h="423031">
                <a:tc>
                  <a:txBody>
                    <a:bodyPr/>
                    <a:lstStyle/>
                    <a:p>
                      <a:pPr lvl="0" algn="l">
                        <a:lnSpc>
                          <a:spcPct val="100000"/>
                        </a:lnSpc>
                        <a:spcBef>
                          <a:spcPts val="0"/>
                        </a:spcBef>
                        <a:spcAft>
                          <a:spcPts val="0"/>
                        </a:spcAft>
                        <a:buNone/>
                      </a:pPr>
                      <a:r>
                        <a:rPr lang="en-AU" sz="1700" b="1" i="0" u="none" strike="noStrike" cap="all" noProof="0" dirty="0">
                          <a:solidFill>
                            <a:srgbClr val="FFFFFF"/>
                          </a:solidFill>
                          <a:latin typeface="Gill Sans MT"/>
                        </a:rPr>
                        <a:t> IS THESE KNOWLEDGE CONSTRUCTION?</a:t>
                      </a:r>
                    </a:p>
                  </a:txBody>
                  <a:tcPr marL="174326" marR="104596" marT="104596" marB="104596">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700" b="1" dirty="0">
                          <a:solidFill>
                            <a:srgbClr val="FFFFFF"/>
                          </a:solidFill>
                        </a:rPr>
                        <a:t>Yes</a:t>
                      </a: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700" b="1" dirty="0">
                          <a:solidFill>
                            <a:srgbClr val="FFFFFF"/>
                          </a:solidFill>
                        </a:rPr>
                        <a:t>No</a:t>
                      </a:r>
                    </a:p>
                  </a:txBody>
                  <a:tcPr marL="174326" marR="104596" marT="104596" marB="104596">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338444602"/>
                  </a:ext>
                </a:extLst>
              </a:tr>
              <a:tr h="608979">
                <a:tc>
                  <a:txBody>
                    <a:bodyPr/>
                    <a:lstStyle/>
                    <a:p>
                      <a:pPr lvl="0" algn="l">
                        <a:lnSpc>
                          <a:spcPct val="100000"/>
                        </a:lnSpc>
                        <a:spcBef>
                          <a:spcPts val="0"/>
                        </a:spcBef>
                        <a:spcAft>
                          <a:spcPts val="0"/>
                        </a:spcAft>
                        <a:buNone/>
                      </a:pPr>
                      <a:r>
                        <a:rPr lang="en-AU" sz="1700" b="0" i="0" u="none" strike="noStrike" noProof="0" dirty="0">
                          <a:solidFill>
                            <a:schemeClr val="tx1">
                              <a:lumMod val="85000"/>
                              <a:lumOff val="15000"/>
                            </a:schemeClr>
                          </a:solidFill>
                          <a:latin typeface="Gill Sans MT"/>
                        </a:rPr>
                        <a:t>Students searched the Internet for information about local activities to help the environment and analysed the information to decide what else could be done. </a:t>
                      </a:r>
                      <a:endParaRPr lang="en-US" sz="1700" b="0" i="0" u="none" strike="noStrike" noProof="0">
                        <a:solidFill>
                          <a:schemeClr val="tx1">
                            <a:lumMod val="85000"/>
                            <a:lumOff val="15000"/>
                          </a:schemeClr>
                        </a:solidFill>
                        <a:latin typeface="Gill Sans MT"/>
                      </a:endParaRPr>
                    </a:p>
                  </a:txBody>
                  <a:tcPr marL="174326" marR="104596" marT="104596" marB="10459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en-US" sz="1700" dirty="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en-US" sz="1700" dirty="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177658796"/>
                  </a:ext>
                </a:extLst>
              </a:tr>
              <a:tr h="608979">
                <a:tc>
                  <a:txBody>
                    <a:bodyPr/>
                    <a:lstStyle/>
                    <a:p>
                      <a:pPr lvl="0" algn="l">
                        <a:lnSpc>
                          <a:spcPct val="100000"/>
                        </a:lnSpc>
                        <a:spcBef>
                          <a:spcPts val="0"/>
                        </a:spcBef>
                        <a:spcAft>
                          <a:spcPts val="0"/>
                        </a:spcAft>
                        <a:buNone/>
                      </a:pPr>
                      <a:r>
                        <a:rPr lang="en-AU" sz="1700" b="0" i="0" u="none" strike="noStrike" noProof="0" dirty="0">
                          <a:solidFill>
                            <a:schemeClr val="tx1">
                              <a:lumMod val="85000"/>
                              <a:lumOff val="15000"/>
                            </a:schemeClr>
                          </a:solidFill>
                          <a:latin typeface="Gill Sans MT"/>
                        </a:rPr>
                        <a:t>Students searched the internet for information about local activities to help the environment and gave a presentation to describe what they found. </a:t>
                      </a:r>
                      <a:endParaRPr lang="en-US" sz="1700" b="0" i="0" u="none" strike="noStrike" noProof="0">
                        <a:solidFill>
                          <a:schemeClr val="tx1">
                            <a:lumMod val="85000"/>
                            <a:lumOff val="15000"/>
                          </a:schemeClr>
                        </a:solidFill>
                        <a:latin typeface="Gill Sans MT"/>
                      </a:endParaRPr>
                    </a:p>
                  </a:txBody>
                  <a:tcPr marL="174326" marR="104596" marT="104596" marB="104596">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endParaRPr lang="en-US" sz="1700" dirty="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endParaRPr lang="en-US" sz="1700" dirty="0">
                        <a:solidFill>
                          <a:schemeClr val="tx1">
                            <a:lumMod val="85000"/>
                            <a:lumOff val="15000"/>
                          </a:schemeClr>
                        </a:solidFill>
                      </a:endParaRPr>
                    </a:p>
                  </a:txBody>
                  <a:tcPr marL="174326" marR="104596" marT="104596" marB="104596">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490155290"/>
                  </a:ext>
                </a:extLst>
              </a:tr>
              <a:tr h="423031">
                <a:tc>
                  <a:txBody>
                    <a:bodyPr/>
                    <a:lstStyle/>
                    <a:p>
                      <a:pPr lvl="0" algn="l">
                        <a:lnSpc>
                          <a:spcPct val="100000"/>
                        </a:lnSpc>
                        <a:spcBef>
                          <a:spcPts val="0"/>
                        </a:spcBef>
                        <a:spcAft>
                          <a:spcPts val="0"/>
                        </a:spcAft>
                        <a:buNone/>
                      </a:pPr>
                      <a:r>
                        <a:rPr lang="en-AU" sz="1700" b="0" i="0" u="none" strike="noStrike" noProof="0" dirty="0">
                          <a:solidFill>
                            <a:schemeClr val="tx1">
                              <a:lumMod val="85000"/>
                              <a:lumOff val="15000"/>
                            </a:schemeClr>
                          </a:solidFill>
                          <a:latin typeface="Gill Sans MT"/>
                        </a:rPr>
                        <a:t>A student’s paper compared and contrasted information from multiple sources. </a:t>
                      </a:r>
                      <a:endParaRPr lang="en-US" sz="1700" b="0" i="0" u="none" strike="noStrike" noProof="0">
                        <a:solidFill>
                          <a:schemeClr val="tx1">
                            <a:lumMod val="85000"/>
                            <a:lumOff val="15000"/>
                          </a:schemeClr>
                        </a:solidFill>
                        <a:latin typeface="Gill Sans MT"/>
                      </a:endParaRPr>
                    </a:p>
                  </a:txBody>
                  <a:tcPr marL="174326" marR="104596" marT="104596" marB="10459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en-US" sz="1700" dirty="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en-US" sz="1700" dirty="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897303866"/>
                  </a:ext>
                </a:extLst>
              </a:tr>
              <a:tr h="423031">
                <a:tc>
                  <a:txBody>
                    <a:bodyPr/>
                    <a:lstStyle/>
                    <a:p>
                      <a:pPr lvl="0" algn="l">
                        <a:lnSpc>
                          <a:spcPct val="100000"/>
                        </a:lnSpc>
                        <a:spcBef>
                          <a:spcPts val="0"/>
                        </a:spcBef>
                        <a:spcAft>
                          <a:spcPts val="0"/>
                        </a:spcAft>
                        <a:buNone/>
                      </a:pPr>
                      <a:r>
                        <a:rPr lang="en-AU" sz="1700" b="0" i="0" u="none" strike="noStrike" noProof="0" dirty="0">
                          <a:solidFill>
                            <a:schemeClr val="tx1">
                              <a:lumMod val="85000"/>
                              <a:lumOff val="15000"/>
                            </a:schemeClr>
                          </a:solidFill>
                          <a:latin typeface="Gill Sans MT"/>
                        </a:rPr>
                        <a:t>A student’s paper describes information they found online or in books. </a:t>
                      </a:r>
                      <a:endParaRPr lang="en-US" sz="1700" b="0" i="0" u="none" strike="noStrike" noProof="0">
                        <a:solidFill>
                          <a:schemeClr val="tx1">
                            <a:lumMod val="85000"/>
                            <a:lumOff val="15000"/>
                          </a:schemeClr>
                        </a:solidFill>
                        <a:latin typeface="Gill Sans MT"/>
                      </a:endParaRPr>
                    </a:p>
                  </a:txBody>
                  <a:tcPr marL="174326" marR="104596" marT="104596" marB="104596">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endParaRPr lang="en-US" sz="1700" dirty="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endParaRPr lang="en-US" sz="1700" dirty="0">
                        <a:solidFill>
                          <a:schemeClr val="tx1">
                            <a:lumMod val="85000"/>
                            <a:lumOff val="15000"/>
                          </a:schemeClr>
                        </a:solidFill>
                      </a:endParaRPr>
                    </a:p>
                  </a:txBody>
                  <a:tcPr marL="174326" marR="104596" marT="104596" marB="104596">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149831831"/>
                  </a:ext>
                </a:extLst>
              </a:tr>
              <a:tr h="608979">
                <a:tc>
                  <a:txBody>
                    <a:bodyPr/>
                    <a:lstStyle/>
                    <a:p>
                      <a:pPr lvl="0" algn="l">
                        <a:lnSpc>
                          <a:spcPct val="100000"/>
                        </a:lnSpc>
                        <a:spcBef>
                          <a:spcPts val="0"/>
                        </a:spcBef>
                        <a:spcAft>
                          <a:spcPts val="0"/>
                        </a:spcAft>
                        <a:buNone/>
                      </a:pPr>
                      <a:r>
                        <a:rPr lang="en-AU" sz="1700" b="0" i="0" u="none" strike="noStrike" noProof="0" dirty="0">
                          <a:solidFill>
                            <a:schemeClr val="tx1">
                              <a:lumMod val="85000"/>
                              <a:lumOff val="15000"/>
                            </a:schemeClr>
                          </a:solidFill>
                        </a:rPr>
                        <a:t>Students who have not learned about parallel lines examined several different pairs of lines to develop a definition of “parallel.” </a:t>
                      </a:r>
                    </a:p>
                  </a:txBody>
                  <a:tcPr marL="174326" marR="104596" marT="104596" marB="10459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lvl="0">
                        <a:buNone/>
                      </a:pPr>
                      <a:endParaRPr lang="en-US" sz="1700" dirty="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lvl="0">
                        <a:buNone/>
                      </a:pPr>
                      <a:endParaRPr lang="en-US" sz="1700" dirty="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996208082"/>
                  </a:ext>
                </a:extLst>
              </a:tr>
              <a:tr h="423031">
                <a:tc>
                  <a:txBody>
                    <a:bodyPr/>
                    <a:lstStyle/>
                    <a:p>
                      <a:pPr lvl="0" algn="l">
                        <a:lnSpc>
                          <a:spcPct val="100000"/>
                        </a:lnSpc>
                        <a:spcBef>
                          <a:spcPts val="0"/>
                        </a:spcBef>
                        <a:spcAft>
                          <a:spcPts val="0"/>
                        </a:spcAft>
                        <a:buNone/>
                      </a:pPr>
                      <a:r>
                        <a:rPr lang="en-AU" sz="1700" b="0" i="0" u="none" strike="noStrike" noProof="0" dirty="0">
                          <a:solidFill>
                            <a:schemeClr val="tx1">
                              <a:lumMod val="85000"/>
                              <a:lumOff val="15000"/>
                            </a:schemeClr>
                          </a:solidFill>
                          <a:latin typeface="Gill Sans MT"/>
                        </a:rPr>
                        <a:t>Students used the definition of “parallel” to decide whether several sets of lines were parallel. </a:t>
                      </a:r>
                    </a:p>
                  </a:txBody>
                  <a:tcPr marL="174326" marR="104596" marT="104596" marB="104596">
                    <a:lnL w="12700" cmpd="sng">
                      <a:no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tc>
                  <a:txBody>
                    <a:bodyPr/>
                    <a:lstStyle/>
                    <a:p>
                      <a:pPr lvl="0">
                        <a:buNone/>
                      </a:pPr>
                      <a:endParaRPr lang="en-US" sz="1700" dirty="0">
                        <a:solidFill>
                          <a:schemeClr val="tx1">
                            <a:lumMod val="85000"/>
                            <a:lumOff val="15000"/>
                          </a:schemeClr>
                        </a:solidFill>
                      </a:endParaRPr>
                    </a:p>
                  </a:txBody>
                  <a:tcPr marL="174326" marR="104596" marT="104596" marB="104596">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tc>
                  <a:txBody>
                    <a:bodyPr/>
                    <a:lstStyle/>
                    <a:p>
                      <a:pPr lvl="0">
                        <a:buNone/>
                      </a:pPr>
                      <a:endParaRPr lang="en-US" sz="1700" dirty="0">
                        <a:solidFill>
                          <a:schemeClr val="tx1">
                            <a:lumMod val="85000"/>
                            <a:lumOff val="15000"/>
                          </a:schemeClr>
                        </a:solidFill>
                      </a:endParaRPr>
                    </a:p>
                  </a:txBody>
                  <a:tcPr marL="174326" marR="104596" marT="104596" marB="104596">
                    <a:lnL w="38100" cap="flat" cmpd="sng" algn="ctr">
                      <a:solidFill>
                        <a:srgbClr val="FFFFFF"/>
                      </a:solidFill>
                      <a:prstDash val="solid"/>
                      <a:round/>
                      <a:headEnd type="none" w="med" len="med"/>
                      <a:tailEnd type="none" w="med" len="med"/>
                    </a:lnL>
                    <a:lnR w="12700" cmpd="sng">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990956412"/>
                  </a:ext>
                </a:extLst>
              </a:tr>
            </a:tbl>
          </a:graphicData>
        </a:graphic>
      </p:graphicFrame>
    </p:spTree>
    <p:extLst>
      <p:ext uri="{BB962C8B-B14F-4D97-AF65-F5344CB8AC3E}">
        <p14:creationId xmlns:p14="http://schemas.microsoft.com/office/powerpoint/2010/main" val="19745723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F9CD4BEB-C391-4F7E-9838-95411A832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1" y="723901"/>
            <a:ext cx="10993549" cy="931118"/>
          </a:xfrm>
        </p:spPr>
        <p:txBody>
          <a:bodyPr vert="horz" lIns="91440" tIns="45720" rIns="91440" bIns="45720" rtlCol="0" anchor="b">
            <a:normAutofit/>
          </a:bodyPr>
          <a:lstStyle/>
          <a:p>
            <a:r>
              <a:rPr lang="en-US" sz="3600">
                <a:solidFill>
                  <a:schemeClr val="accent1"/>
                </a:solidFill>
              </a:rPr>
              <a:t>EXAMPLES: </a:t>
            </a:r>
          </a:p>
        </p:txBody>
      </p:sp>
      <p:graphicFrame>
        <p:nvGraphicFramePr>
          <p:cNvPr id="4" name="Table 4">
            <a:extLst>
              <a:ext uri="{FF2B5EF4-FFF2-40B4-BE49-F238E27FC236}">
                <a16:creationId xmlns:a16="http://schemas.microsoft.com/office/drawing/2014/main" id="{1561E1A6-A6C4-47BB-8200-1CD593A869B2}"/>
              </a:ext>
            </a:extLst>
          </p:cNvPr>
          <p:cNvGraphicFramePr>
            <a:graphicFrameLocks noGrp="1"/>
          </p:cNvGraphicFramePr>
          <p:nvPr>
            <p:extLst>
              <p:ext uri="{D42A27DB-BD31-4B8C-83A1-F6EECF244321}">
                <p14:modId xmlns:p14="http://schemas.microsoft.com/office/powerpoint/2010/main" val="722963855"/>
              </p:ext>
            </p:extLst>
          </p:nvPr>
        </p:nvGraphicFramePr>
        <p:xfrm>
          <a:off x="373843" y="1844953"/>
          <a:ext cx="11185861" cy="4055144"/>
        </p:xfrm>
        <a:graphic>
          <a:graphicData uri="http://schemas.openxmlformats.org/drawingml/2006/table">
            <a:tbl>
              <a:tblPr firstRow="1" bandRow="1">
                <a:noFill/>
                <a:tableStyleId>{5C22544A-7EE6-4342-B048-85BDC9FD1C3A}</a:tableStyleId>
              </a:tblPr>
              <a:tblGrid>
                <a:gridCol w="8854751">
                  <a:extLst>
                    <a:ext uri="{9D8B030D-6E8A-4147-A177-3AD203B41FA5}">
                      <a16:colId xmlns:a16="http://schemas.microsoft.com/office/drawing/2014/main" val="743600956"/>
                    </a:ext>
                  </a:extLst>
                </a:gridCol>
                <a:gridCol w="1173561">
                  <a:extLst>
                    <a:ext uri="{9D8B030D-6E8A-4147-A177-3AD203B41FA5}">
                      <a16:colId xmlns:a16="http://schemas.microsoft.com/office/drawing/2014/main" val="2852986190"/>
                    </a:ext>
                  </a:extLst>
                </a:gridCol>
                <a:gridCol w="1157549">
                  <a:extLst>
                    <a:ext uri="{9D8B030D-6E8A-4147-A177-3AD203B41FA5}">
                      <a16:colId xmlns:a16="http://schemas.microsoft.com/office/drawing/2014/main" val="3825593487"/>
                    </a:ext>
                  </a:extLst>
                </a:gridCol>
              </a:tblGrid>
              <a:tr h="423031">
                <a:tc>
                  <a:txBody>
                    <a:bodyPr/>
                    <a:lstStyle/>
                    <a:p>
                      <a:pPr lvl="0" algn="l">
                        <a:lnSpc>
                          <a:spcPct val="100000"/>
                        </a:lnSpc>
                        <a:spcBef>
                          <a:spcPts val="0"/>
                        </a:spcBef>
                        <a:spcAft>
                          <a:spcPts val="0"/>
                        </a:spcAft>
                        <a:buNone/>
                      </a:pPr>
                      <a:r>
                        <a:rPr lang="en-AU" sz="1700" b="1" i="0" u="none" strike="noStrike" cap="all" noProof="0" dirty="0">
                          <a:solidFill>
                            <a:srgbClr val="FFFFFF"/>
                          </a:solidFill>
                          <a:latin typeface="Gill Sans MT"/>
                        </a:rPr>
                        <a:t> IS THESE KNOWLEDGE CONSTRUCTION?</a:t>
                      </a:r>
                    </a:p>
                  </a:txBody>
                  <a:tcPr marL="174326" marR="104596" marT="104596" marB="104596">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700" b="1" dirty="0">
                          <a:solidFill>
                            <a:srgbClr val="FFFFFF"/>
                          </a:solidFill>
                        </a:rPr>
                        <a:t>Yes</a:t>
                      </a: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700" b="1" dirty="0">
                          <a:solidFill>
                            <a:srgbClr val="FFFFFF"/>
                          </a:solidFill>
                        </a:rPr>
                        <a:t>No</a:t>
                      </a:r>
                    </a:p>
                  </a:txBody>
                  <a:tcPr marL="174326" marR="104596" marT="104596" marB="104596">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338444602"/>
                  </a:ext>
                </a:extLst>
              </a:tr>
              <a:tr h="608979">
                <a:tc>
                  <a:txBody>
                    <a:bodyPr/>
                    <a:lstStyle/>
                    <a:p>
                      <a:pPr lvl="0" algn="l">
                        <a:lnSpc>
                          <a:spcPct val="100000"/>
                        </a:lnSpc>
                        <a:spcBef>
                          <a:spcPts val="0"/>
                        </a:spcBef>
                        <a:spcAft>
                          <a:spcPts val="0"/>
                        </a:spcAft>
                        <a:buNone/>
                      </a:pPr>
                      <a:r>
                        <a:rPr lang="en-AU" sz="1700" b="0" i="0" u="none" strike="noStrike" noProof="0" dirty="0">
                          <a:solidFill>
                            <a:schemeClr val="tx1">
                              <a:lumMod val="85000"/>
                              <a:lumOff val="15000"/>
                            </a:schemeClr>
                          </a:solidFill>
                          <a:latin typeface="Gill Sans MT"/>
                        </a:rPr>
                        <a:t>Students searched the Internet for information about local activities to help the environment and analysed the information to decide what else could be done. </a:t>
                      </a:r>
                      <a:endParaRPr lang="en-US" sz="1700" b="0" i="0" u="none" strike="noStrike" noProof="0">
                        <a:solidFill>
                          <a:schemeClr val="tx1">
                            <a:lumMod val="85000"/>
                            <a:lumOff val="15000"/>
                          </a:schemeClr>
                        </a:solidFill>
                        <a:latin typeface="Gill Sans MT"/>
                      </a:endParaRPr>
                    </a:p>
                  </a:txBody>
                  <a:tcPr marL="174326" marR="104596" marT="104596" marB="10459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700" dirty="0">
                          <a:solidFill>
                            <a:schemeClr val="tx1">
                              <a:lumMod val="85000"/>
                              <a:lumOff val="15000"/>
                            </a:schemeClr>
                          </a:solidFill>
                        </a:rPr>
                        <a:t>X</a:t>
                      </a: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en-US" sz="1700" dirty="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177658796"/>
                  </a:ext>
                </a:extLst>
              </a:tr>
              <a:tr h="608979">
                <a:tc>
                  <a:txBody>
                    <a:bodyPr/>
                    <a:lstStyle/>
                    <a:p>
                      <a:pPr lvl="0" algn="l">
                        <a:lnSpc>
                          <a:spcPct val="100000"/>
                        </a:lnSpc>
                        <a:spcBef>
                          <a:spcPts val="0"/>
                        </a:spcBef>
                        <a:spcAft>
                          <a:spcPts val="0"/>
                        </a:spcAft>
                        <a:buNone/>
                      </a:pPr>
                      <a:r>
                        <a:rPr lang="en-AU" sz="1700" b="0" i="0" u="none" strike="noStrike" noProof="0" dirty="0">
                          <a:solidFill>
                            <a:schemeClr val="tx1">
                              <a:lumMod val="85000"/>
                              <a:lumOff val="15000"/>
                            </a:schemeClr>
                          </a:solidFill>
                          <a:latin typeface="Gill Sans MT"/>
                        </a:rPr>
                        <a:t>Students searched the internet for information about local activities to help the environment and gave a presentation to describe what they found. </a:t>
                      </a:r>
                      <a:endParaRPr lang="en-US" sz="1700" b="0" i="0" u="none" strike="noStrike" noProof="0">
                        <a:solidFill>
                          <a:schemeClr val="tx1">
                            <a:lumMod val="85000"/>
                            <a:lumOff val="15000"/>
                          </a:schemeClr>
                        </a:solidFill>
                        <a:latin typeface="Gill Sans MT"/>
                      </a:endParaRPr>
                    </a:p>
                  </a:txBody>
                  <a:tcPr marL="174326" marR="104596" marT="104596" marB="104596">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endParaRPr lang="en-US" sz="1700" dirty="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700" dirty="0">
                          <a:solidFill>
                            <a:schemeClr val="tx1">
                              <a:lumMod val="85000"/>
                              <a:lumOff val="15000"/>
                            </a:schemeClr>
                          </a:solidFill>
                        </a:rPr>
                        <a:t>X</a:t>
                      </a:r>
                    </a:p>
                  </a:txBody>
                  <a:tcPr marL="174326" marR="104596" marT="104596" marB="104596">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490155290"/>
                  </a:ext>
                </a:extLst>
              </a:tr>
              <a:tr h="423031">
                <a:tc>
                  <a:txBody>
                    <a:bodyPr/>
                    <a:lstStyle/>
                    <a:p>
                      <a:pPr lvl="0" algn="l">
                        <a:lnSpc>
                          <a:spcPct val="100000"/>
                        </a:lnSpc>
                        <a:spcBef>
                          <a:spcPts val="0"/>
                        </a:spcBef>
                        <a:spcAft>
                          <a:spcPts val="0"/>
                        </a:spcAft>
                        <a:buNone/>
                      </a:pPr>
                      <a:r>
                        <a:rPr lang="en-AU" sz="1700" b="0" i="0" u="none" strike="noStrike" noProof="0" dirty="0">
                          <a:solidFill>
                            <a:schemeClr val="tx1">
                              <a:lumMod val="85000"/>
                              <a:lumOff val="15000"/>
                            </a:schemeClr>
                          </a:solidFill>
                          <a:latin typeface="Gill Sans MT"/>
                        </a:rPr>
                        <a:t>A student’s paper compared and contrasted information from multiple sources. </a:t>
                      </a:r>
                      <a:endParaRPr lang="en-US" sz="1700" b="0" i="0" u="none" strike="noStrike" noProof="0">
                        <a:solidFill>
                          <a:schemeClr val="tx1">
                            <a:lumMod val="85000"/>
                            <a:lumOff val="15000"/>
                          </a:schemeClr>
                        </a:solidFill>
                        <a:latin typeface="Gill Sans MT"/>
                      </a:endParaRPr>
                    </a:p>
                  </a:txBody>
                  <a:tcPr marL="174326" marR="104596" marT="104596" marB="10459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700" dirty="0">
                          <a:solidFill>
                            <a:schemeClr val="tx1">
                              <a:lumMod val="85000"/>
                              <a:lumOff val="15000"/>
                            </a:schemeClr>
                          </a:solidFill>
                        </a:rPr>
                        <a:t>X</a:t>
                      </a: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en-US" sz="1700" dirty="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897303866"/>
                  </a:ext>
                </a:extLst>
              </a:tr>
              <a:tr h="423031">
                <a:tc>
                  <a:txBody>
                    <a:bodyPr/>
                    <a:lstStyle/>
                    <a:p>
                      <a:pPr lvl="0" algn="l">
                        <a:lnSpc>
                          <a:spcPct val="100000"/>
                        </a:lnSpc>
                        <a:spcBef>
                          <a:spcPts val="0"/>
                        </a:spcBef>
                        <a:spcAft>
                          <a:spcPts val="0"/>
                        </a:spcAft>
                        <a:buNone/>
                      </a:pPr>
                      <a:r>
                        <a:rPr lang="en-AU" sz="1700" b="0" i="0" u="none" strike="noStrike" noProof="0" dirty="0">
                          <a:solidFill>
                            <a:schemeClr val="tx1">
                              <a:lumMod val="85000"/>
                              <a:lumOff val="15000"/>
                            </a:schemeClr>
                          </a:solidFill>
                          <a:latin typeface="Gill Sans MT"/>
                        </a:rPr>
                        <a:t>A student’s paper describes information they found online or in books. </a:t>
                      </a:r>
                      <a:endParaRPr lang="en-US" sz="1700" b="0" i="0" u="none" strike="noStrike" noProof="0">
                        <a:solidFill>
                          <a:schemeClr val="tx1">
                            <a:lumMod val="85000"/>
                            <a:lumOff val="15000"/>
                          </a:schemeClr>
                        </a:solidFill>
                        <a:latin typeface="Gill Sans MT"/>
                      </a:endParaRPr>
                    </a:p>
                  </a:txBody>
                  <a:tcPr marL="174326" marR="104596" marT="104596" marB="104596">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endParaRPr lang="en-US" sz="1700" dirty="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700" dirty="0">
                          <a:solidFill>
                            <a:schemeClr val="tx1">
                              <a:lumMod val="85000"/>
                              <a:lumOff val="15000"/>
                            </a:schemeClr>
                          </a:solidFill>
                        </a:rPr>
                        <a:t>X</a:t>
                      </a:r>
                    </a:p>
                  </a:txBody>
                  <a:tcPr marL="174326" marR="104596" marT="104596" marB="104596">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149831831"/>
                  </a:ext>
                </a:extLst>
              </a:tr>
              <a:tr h="608979">
                <a:tc>
                  <a:txBody>
                    <a:bodyPr/>
                    <a:lstStyle/>
                    <a:p>
                      <a:pPr lvl="0" algn="l">
                        <a:lnSpc>
                          <a:spcPct val="100000"/>
                        </a:lnSpc>
                        <a:spcBef>
                          <a:spcPts val="0"/>
                        </a:spcBef>
                        <a:spcAft>
                          <a:spcPts val="0"/>
                        </a:spcAft>
                        <a:buNone/>
                      </a:pPr>
                      <a:r>
                        <a:rPr lang="en-AU" sz="1700" b="0" i="0" u="none" strike="noStrike" noProof="0" dirty="0">
                          <a:solidFill>
                            <a:schemeClr val="tx1">
                              <a:lumMod val="85000"/>
                              <a:lumOff val="15000"/>
                            </a:schemeClr>
                          </a:solidFill>
                        </a:rPr>
                        <a:t>Students who have not learned about parallel lines examined several different pairs of lines to develop a definition of “parallel.” </a:t>
                      </a:r>
                    </a:p>
                  </a:txBody>
                  <a:tcPr marL="174326" marR="104596" marT="104596" marB="10459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lvl="0">
                        <a:buNone/>
                      </a:pPr>
                      <a:r>
                        <a:rPr lang="en-US" sz="1700" dirty="0">
                          <a:solidFill>
                            <a:schemeClr val="tx1">
                              <a:lumMod val="85000"/>
                              <a:lumOff val="15000"/>
                            </a:schemeClr>
                          </a:solidFill>
                        </a:rPr>
                        <a:t>X</a:t>
                      </a: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lvl="0">
                        <a:buNone/>
                      </a:pPr>
                      <a:endParaRPr lang="en-US" sz="1700" dirty="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996208082"/>
                  </a:ext>
                </a:extLst>
              </a:tr>
              <a:tr h="423031">
                <a:tc>
                  <a:txBody>
                    <a:bodyPr/>
                    <a:lstStyle/>
                    <a:p>
                      <a:pPr lvl="0" algn="l">
                        <a:lnSpc>
                          <a:spcPct val="100000"/>
                        </a:lnSpc>
                        <a:spcBef>
                          <a:spcPts val="0"/>
                        </a:spcBef>
                        <a:spcAft>
                          <a:spcPts val="0"/>
                        </a:spcAft>
                        <a:buNone/>
                      </a:pPr>
                      <a:r>
                        <a:rPr lang="en-AU" sz="1700" b="0" i="0" u="none" strike="noStrike" noProof="0" dirty="0">
                          <a:solidFill>
                            <a:schemeClr val="tx1">
                              <a:lumMod val="85000"/>
                              <a:lumOff val="15000"/>
                            </a:schemeClr>
                          </a:solidFill>
                          <a:latin typeface="Gill Sans MT"/>
                        </a:rPr>
                        <a:t>Students used the definition of “parallel” to decide whether several sets of lines were parallel. </a:t>
                      </a:r>
                    </a:p>
                  </a:txBody>
                  <a:tcPr marL="174326" marR="104596" marT="104596" marB="104596">
                    <a:lnL w="12700" cmpd="sng">
                      <a:no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tc>
                  <a:txBody>
                    <a:bodyPr/>
                    <a:lstStyle/>
                    <a:p>
                      <a:pPr lvl="0">
                        <a:buNone/>
                      </a:pPr>
                      <a:endParaRPr lang="en-US" sz="1700" dirty="0">
                        <a:solidFill>
                          <a:schemeClr val="tx1">
                            <a:lumMod val="85000"/>
                            <a:lumOff val="15000"/>
                          </a:schemeClr>
                        </a:solidFill>
                      </a:endParaRPr>
                    </a:p>
                  </a:txBody>
                  <a:tcPr marL="174326" marR="104596" marT="104596" marB="104596">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tc>
                  <a:txBody>
                    <a:bodyPr/>
                    <a:lstStyle/>
                    <a:p>
                      <a:pPr lvl="0">
                        <a:buNone/>
                      </a:pPr>
                      <a:r>
                        <a:rPr lang="en-US" sz="1700" dirty="0">
                          <a:solidFill>
                            <a:schemeClr val="tx1">
                              <a:lumMod val="85000"/>
                              <a:lumOff val="15000"/>
                            </a:schemeClr>
                          </a:solidFill>
                        </a:rPr>
                        <a:t>X</a:t>
                      </a:r>
                    </a:p>
                  </a:txBody>
                  <a:tcPr marL="174326" marR="104596" marT="104596" marB="104596">
                    <a:lnL w="38100" cap="flat" cmpd="sng" algn="ctr">
                      <a:solidFill>
                        <a:srgbClr val="FFFFFF"/>
                      </a:solidFill>
                      <a:prstDash val="solid"/>
                      <a:round/>
                      <a:headEnd type="none" w="med" len="med"/>
                      <a:tailEnd type="none" w="med" len="med"/>
                    </a:lnL>
                    <a:lnR w="12700" cmpd="sng">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990956412"/>
                  </a:ext>
                </a:extLst>
              </a:tr>
            </a:tbl>
          </a:graphicData>
        </a:graphic>
      </p:graphicFrame>
    </p:spTree>
    <p:extLst>
      <p:ext uri="{BB962C8B-B14F-4D97-AF65-F5344CB8AC3E}">
        <p14:creationId xmlns:p14="http://schemas.microsoft.com/office/powerpoint/2010/main" val="6444276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507414"/>
            <a:ext cx="4754807" cy="3903332"/>
          </a:xfrm>
        </p:spPr>
        <p:txBody>
          <a:bodyPr anchor="t">
            <a:normAutofit/>
          </a:bodyPr>
          <a:lstStyle/>
          <a:p>
            <a:r>
              <a:rPr lang="en-AU" sz="4000" dirty="0">
                <a:solidFill>
                  <a:schemeClr val="accent2"/>
                </a:solidFill>
              </a:rPr>
              <a:t>BIG IDEA 2:</a:t>
            </a:r>
            <a:br>
              <a:rPr lang="en-AU" sz="4000" dirty="0">
                <a:solidFill>
                  <a:schemeClr val="accent2"/>
                </a:solidFill>
              </a:rPr>
            </a:br>
            <a:br>
              <a:rPr lang="en-AU" sz="4000" dirty="0"/>
            </a:br>
            <a:r>
              <a:rPr lang="en-GB" b="1" dirty="0">
                <a:solidFill>
                  <a:schemeClr val="accent2"/>
                </a:solidFill>
              </a:rPr>
              <a:t>Knowledge construction as the main requirement</a:t>
            </a:r>
            <a:endParaRPr lang="en-AU" dirty="0">
              <a:solidFill>
                <a:schemeClr val="accent2"/>
              </a:solidFill>
            </a:endParaRPr>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491066" y="1507415"/>
            <a:ext cx="6119741" cy="3903331"/>
          </a:xfrm>
          <a:ln w="57150">
            <a:noFill/>
          </a:ln>
        </p:spPr>
        <p:txBody>
          <a:bodyPr anchor="t">
            <a:normAutofit fontScale="92500"/>
          </a:bodyPr>
          <a:lstStyle/>
          <a:p>
            <a:pPr marL="0" indent="0" algn="just">
              <a:buNone/>
            </a:pPr>
            <a:r>
              <a:rPr lang="en-IE" sz="2800" dirty="0"/>
              <a:t>The main requirement is the part of the activity that students spend the most time and effort on and the part that educators focus on when grading. If the learning activity does not specify how much time students should spend on each part, you may have to use your professional judgment to estimate how long students are likely to spend on different tasks.</a:t>
            </a:r>
            <a:endParaRPr lang="en-US" sz="2800"/>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89927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BIG  IDEAS of collaboration</a:t>
            </a:r>
          </a:p>
        </p:txBody>
      </p:sp>
      <p:pic>
        <p:nvPicPr>
          <p:cNvPr id="1026" name="Picture 2" descr="Machine generated alternative text:&#10;иэцээбољ бмлэуом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800" y="2026018"/>
            <a:ext cx="25336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Machine generated alternative text:&#10;Shared eesvvqvstbiLttt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414" y="2185958"/>
            <a:ext cx="2533650"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chine generated alternative text:&#10;Substawttve Dectstow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158" y="4138083"/>
            <a:ext cx="25336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Machine generated alternative text:&#10;t wterdepewdev•vt Work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2414" y="4250249"/>
            <a:ext cx="2533650" cy="104775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3383280" y="2395819"/>
            <a:ext cx="2504546" cy="183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324777" y="3019896"/>
            <a:ext cx="4413447" cy="1214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574450" y="4511292"/>
            <a:ext cx="2319924" cy="183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9009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rry image of a library&#10;&#10;Description automatically generated">
            <a:extLst>
              <a:ext uri="{FF2B5EF4-FFF2-40B4-BE49-F238E27FC236}">
                <a16:creationId xmlns:a16="http://schemas.microsoft.com/office/drawing/2014/main" id="{59C6F4B3-B67B-441D-8935-ACD59FBB1B9A}"/>
              </a:ext>
            </a:extLst>
          </p:cNvPr>
          <p:cNvPicPr>
            <a:picLocks noChangeAspect="1"/>
          </p:cNvPicPr>
          <p:nvPr/>
        </p:nvPicPr>
        <p:blipFill rotWithShape="1">
          <a:blip r:embed="rId2">
            <a:alphaModFix amt="40000"/>
          </a:blip>
          <a:srcRect t="1310" b="14420"/>
          <a:stretch/>
        </p:blipFill>
        <p:spPr>
          <a:xfrm>
            <a:off x="20" y="10"/>
            <a:ext cx="12191980" cy="6857990"/>
          </a:xfrm>
          <a:prstGeom prst="rect">
            <a:avLst/>
          </a:prstGeom>
        </p:spPr>
      </p:pic>
      <p:sp>
        <p:nvSpPr>
          <p:cNvPr id="2" name="Title 1"/>
          <p:cNvSpPr>
            <a:spLocks noGrp="1"/>
          </p:cNvSpPr>
          <p:nvPr>
            <p:ph type="title"/>
          </p:nvPr>
        </p:nvSpPr>
        <p:spPr>
          <a:xfrm>
            <a:off x="1023870" y="702156"/>
            <a:ext cx="10144260" cy="1013800"/>
          </a:xfrm>
        </p:spPr>
        <p:txBody>
          <a:bodyPr>
            <a:normAutofit/>
          </a:bodyPr>
          <a:lstStyle/>
          <a:p>
            <a:r>
              <a:rPr lang="en-AU">
                <a:solidFill>
                  <a:schemeClr val="tx1"/>
                </a:solidFill>
              </a:rPr>
              <a:t>EXAMPLE.</a:t>
            </a:r>
          </a:p>
        </p:txBody>
      </p:sp>
      <p:sp>
        <p:nvSpPr>
          <p:cNvPr id="3" name="Content Placeholder 2"/>
          <p:cNvSpPr>
            <a:spLocks noGrp="1"/>
          </p:cNvSpPr>
          <p:nvPr>
            <p:ph idx="1"/>
          </p:nvPr>
        </p:nvSpPr>
        <p:spPr>
          <a:xfrm>
            <a:off x="965199" y="2180496"/>
            <a:ext cx="10261602" cy="3678303"/>
          </a:xfrm>
        </p:spPr>
        <p:txBody>
          <a:bodyPr>
            <a:normAutofit/>
          </a:bodyPr>
          <a:lstStyle/>
          <a:p>
            <a:pPr marL="0" indent="0">
              <a:buClr>
                <a:srgbClr val="D3A96C"/>
              </a:buClr>
              <a:buNone/>
            </a:pPr>
            <a:endParaRPr lang="en-AU" b="1" dirty="0"/>
          </a:p>
          <a:p>
            <a:pPr marL="0" indent="0">
              <a:buClr>
                <a:srgbClr val="D3A96C"/>
              </a:buClr>
              <a:buNone/>
            </a:pPr>
            <a:r>
              <a:rPr lang="en-AU" b="1" dirty="0"/>
              <a:t>IS THE MAIN REQUIREMENT KNOWLEDGE CONSTRUCTION? </a:t>
            </a:r>
            <a:r>
              <a:rPr lang="en-AU" dirty="0"/>
              <a:t>	</a:t>
            </a:r>
          </a:p>
          <a:p>
            <a:pPr marL="342900" indent="-342900">
              <a:buClr>
                <a:srgbClr val="D3A96C"/>
              </a:buClr>
              <a:buAutoNum type="arabicPeriod"/>
            </a:pPr>
            <a:r>
              <a:rPr lang="en-AU" dirty="0"/>
              <a:t>A student made a short list of important details from a story, then wrote an essay using these details as evidence for why a character committed a crime.  </a:t>
            </a:r>
          </a:p>
          <a:p>
            <a:pPr marL="0" indent="0">
              <a:buClr>
                <a:srgbClr val="D3A96C"/>
              </a:buClr>
              <a:buNone/>
            </a:pPr>
            <a:r>
              <a:rPr lang="en-AU" dirty="0">
                <a:solidFill>
                  <a:srgbClr val="FF0000"/>
                </a:solidFill>
              </a:rPr>
              <a:t>Yes</a:t>
            </a:r>
          </a:p>
          <a:p>
            <a:pPr marL="0" indent="0">
              <a:buClr>
                <a:srgbClr val="D3A96C"/>
              </a:buClr>
              <a:buNone/>
            </a:pPr>
            <a:r>
              <a:rPr lang="en-AU" dirty="0"/>
              <a:t>2. A student made a long list of details from a story, then wrote two sentences to describe why a character committed a crime. </a:t>
            </a:r>
          </a:p>
          <a:p>
            <a:pPr marL="0" indent="0">
              <a:buClr>
                <a:srgbClr val="D3A96C"/>
              </a:buClr>
              <a:buNone/>
            </a:pPr>
            <a:r>
              <a:rPr lang="en-AU" dirty="0">
                <a:solidFill>
                  <a:srgbClr val="FF0000"/>
                </a:solidFill>
              </a:rPr>
              <a:t>No</a:t>
            </a:r>
          </a:p>
          <a:p>
            <a:pPr marL="342900" indent="-342900">
              <a:buClr>
                <a:srgbClr val="D3A96C"/>
              </a:buClr>
              <a:buAutoNum type="arabicPeriod"/>
            </a:pPr>
            <a:endParaRPr lang="en-AU" dirty="0"/>
          </a:p>
          <a:p>
            <a:pPr marL="0" indent="0">
              <a:buClr>
                <a:srgbClr val="D3A96C"/>
              </a:buClr>
              <a:buNone/>
            </a:pPr>
            <a:endParaRPr lang="en-AU" dirty="0"/>
          </a:p>
          <a:p>
            <a:pPr marL="305435" indent="-305435">
              <a:buClr>
                <a:srgbClr val="D3A96C"/>
              </a:buClr>
            </a:pPr>
            <a:endParaRPr lang="en-AU" dirty="0"/>
          </a:p>
        </p:txBody>
      </p:sp>
    </p:spTree>
    <p:extLst>
      <p:ext uri="{BB962C8B-B14F-4D97-AF65-F5344CB8AC3E}">
        <p14:creationId xmlns:p14="http://schemas.microsoft.com/office/powerpoint/2010/main" val="23851251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additive="base">
                                        <p:cTn id="1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228" y="1037967"/>
            <a:ext cx="3054091" cy="4709131"/>
          </a:xfrm>
        </p:spPr>
        <p:txBody>
          <a:bodyPr anchor="ctr">
            <a:normAutofit/>
          </a:bodyPr>
          <a:lstStyle/>
          <a:p>
            <a:r>
              <a:rPr lang="en-AU">
                <a:solidFill>
                  <a:schemeClr val="accent1"/>
                </a:solidFill>
              </a:rPr>
              <a:t>BIG IDEA 3: </a:t>
            </a:r>
            <a:r>
              <a:rPr lang="en-GB" b="1">
                <a:solidFill>
                  <a:schemeClr val="accent1"/>
                </a:solidFill>
              </a:rPr>
              <a:t>Apply their knowledge</a:t>
            </a:r>
            <a:endParaRPr lang="en-AU">
              <a:solidFill>
                <a:schemeClr val="accent1"/>
              </a:solidFill>
            </a:endParaRPr>
          </a:p>
        </p:txBody>
      </p:sp>
      <p:sp>
        <p:nvSpPr>
          <p:cNvPr id="7"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4" name="Content Placeholder 2">
            <a:extLst>
              <a:ext uri="{FF2B5EF4-FFF2-40B4-BE49-F238E27FC236}">
                <a16:creationId xmlns:a16="http://schemas.microsoft.com/office/drawing/2014/main" id="{F492955C-D431-458F-ACA2-B25248343379}"/>
              </a:ext>
            </a:extLst>
          </p:cNvPr>
          <p:cNvGraphicFramePr>
            <a:graphicFrameLocks noGrp="1"/>
          </p:cNvGraphicFramePr>
          <p:nvPr>
            <p:ph idx="1"/>
            <p:extLst>
              <p:ext uri="{D42A27DB-BD31-4B8C-83A1-F6EECF244321}">
                <p14:modId xmlns:p14="http://schemas.microsoft.com/office/powerpoint/2010/main" val="1811549317"/>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7007980"/>
      </p:ext>
    </p:extLst>
  </p:cSld>
  <p:clrMapOvr>
    <a:overrideClrMapping bg1="dk1" tx1="lt1" bg2="dk2" tx2="lt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AU" sz="3200">
                <a:solidFill>
                  <a:srgbClr val="FFFFFF"/>
                </a:solidFill>
              </a:rPr>
              <a:t>EXAMPLES:   ANSWER YES  OR NO AND WHY?</a:t>
            </a:r>
          </a:p>
        </p:txBody>
      </p:sp>
      <p:sp>
        <p:nvSpPr>
          <p:cNvPr id="3" name="Content Placeholder 2"/>
          <p:cNvSpPr>
            <a:spLocks noGrp="1"/>
          </p:cNvSpPr>
          <p:nvPr>
            <p:ph idx="1"/>
          </p:nvPr>
        </p:nvSpPr>
        <p:spPr>
          <a:xfrm>
            <a:off x="5155905" y="1113764"/>
            <a:ext cx="6108179" cy="4624327"/>
          </a:xfrm>
        </p:spPr>
        <p:txBody>
          <a:bodyPr anchor="ctr">
            <a:normAutofit/>
          </a:bodyPr>
          <a:lstStyle/>
          <a:p>
            <a:pPr marL="0" indent="0">
              <a:buNone/>
            </a:pPr>
            <a:r>
              <a:rPr lang="en-AU" b="1" dirty="0"/>
              <a:t>DID STUDENTS APPLY THEIR KNOWLEDGE? </a:t>
            </a:r>
            <a:r>
              <a:rPr lang="en-AU" dirty="0"/>
              <a:t>	</a:t>
            </a:r>
          </a:p>
          <a:p>
            <a:r>
              <a:rPr lang="en-AU" b="1" dirty="0"/>
              <a:t>Students analysed demographic statistics from their home town and then analysed demographic statistics from a second location of their choice. </a:t>
            </a:r>
          </a:p>
          <a:p>
            <a:pPr marL="0" indent="0">
              <a:buNone/>
            </a:pPr>
            <a:r>
              <a:rPr lang="en-AU" b="1" dirty="0"/>
              <a:t>	</a:t>
            </a:r>
            <a:r>
              <a:rPr lang="en-AU" b="1" dirty="0">
                <a:solidFill>
                  <a:srgbClr val="FF0000"/>
                </a:solidFill>
              </a:rPr>
              <a:t>No</a:t>
            </a:r>
          </a:p>
          <a:p>
            <a:r>
              <a:rPr lang="en-AU" b="1" dirty="0"/>
              <a:t>Students analysed demographic statistics from their home town and then used their understanding of population trends to develop a plan for an upcoming housing development project. </a:t>
            </a:r>
          </a:p>
          <a:p>
            <a:pPr marL="0" indent="0">
              <a:buNone/>
            </a:pPr>
            <a:r>
              <a:rPr lang="en-AU" dirty="0"/>
              <a:t>	</a:t>
            </a:r>
            <a:r>
              <a:rPr lang="en-AU" b="1" dirty="0">
                <a:solidFill>
                  <a:srgbClr val="FF0000"/>
                </a:solidFill>
              </a:rPr>
              <a:t>Yes</a:t>
            </a:r>
            <a:r>
              <a:rPr lang="en-AU" dirty="0">
                <a:solidFill>
                  <a:srgbClr val="FF0000"/>
                </a:solidFill>
              </a:rPr>
              <a:t>	</a:t>
            </a:r>
            <a:r>
              <a:rPr lang="en-AU" dirty="0"/>
              <a:t>	</a:t>
            </a:r>
          </a:p>
          <a:p>
            <a:endParaRPr lang="en-AU" dirty="0"/>
          </a:p>
        </p:txBody>
      </p:sp>
    </p:spTree>
    <p:extLst>
      <p:ext uri="{BB962C8B-B14F-4D97-AF65-F5344CB8AC3E}">
        <p14:creationId xmlns:p14="http://schemas.microsoft.com/office/powerpoint/2010/main" val="134807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507414"/>
            <a:ext cx="5120255" cy="3903332"/>
          </a:xfrm>
        </p:spPr>
        <p:txBody>
          <a:bodyPr anchor="t">
            <a:normAutofit/>
          </a:bodyPr>
          <a:lstStyle/>
          <a:p>
            <a:r>
              <a:rPr lang="en-AU" sz="4000">
                <a:solidFill>
                  <a:schemeClr val="accent2"/>
                </a:solidFill>
              </a:rPr>
              <a:t>Example CONT…</a:t>
            </a:r>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394960" y="1209823"/>
            <a:ext cx="6215847" cy="4459458"/>
          </a:xfrm>
          <a:ln w="57150">
            <a:noFill/>
          </a:ln>
        </p:spPr>
        <p:txBody>
          <a:bodyPr anchor="t">
            <a:noAutofit/>
          </a:bodyPr>
          <a:lstStyle/>
          <a:p>
            <a:pPr>
              <a:lnSpc>
                <a:spcPct val="90000"/>
              </a:lnSpc>
            </a:pPr>
            <a:r>
              <a:rPr lang="en-AU" sz="2200" dirty="0"/>
              <a:t>Students examined photos enlarged at different sizes to develop an understanding of similarity and then applied that knowledge to abstract geometric shapes, thinking about size ratios and angles to determine which shapes are mathematically similar. 	</a:t>
            </a:r>
          </a:p>
          <a:p>
            <a:pPr marL="0" indent="0">
              <a:lnSpc>
                <a:spcPct val="90000"/>
              </a:lnSpc>
              <a:buNone/>
            </a:pPr>
            <a:r>
              <a:rPr lang="en-AU" sz="2200" dirty="0"/>
              <a:t>	</a:t>
            </a:r>
            <a:r>
              <a:rPr lang="en-AU" sz="2200" b="1" dirty="0">
                <a:solidFill>
                  <a:srgbClr val="FF0000"/>
                </a:solidFill>
              </a:rPr>
              <a:t>Yes	</a:t>
            </a:r>
          </a:p>
          <a:p>
            <a:pPr>
              <a:lnSpc>
                <a:spcPct val="90000"/>
              </a:lnSpc>
            </a:pPr>
            <a:r>
              <a:rPr lang="en-AU" sz="2200" dirty="0"/>
              <a:t>Students designed and executed a procedure for testing the qualities of the tap water at their school. They tested the water and redesigned the procedure iteratively until they had accurate data.	</a:t>
            </a:r>
          </a:p>
          <a:p>
            <a:pPr marL="0" indent="0">
              <a:lnSpc>
                <a:spcPct val="90000"/>
              </a:lnSpc>
              <a:buNone/>
            </a:pPr>
            <a:r>
              <a:rPr lang="en-AU" sz="2200" dirty="0"/>
              <a:t>	</a:t>
            </a:r>
            <a:r>
              <a:rPr lang="en-AU" sz="2200" b="1" dirty="0">
                <a:solidFill>
                  <a:srgbClr val="FF0000"/>
                </a:solidFill>
              </a:rPr>
              <a:t>No</a:t>
            </a:r>
          </a:p>
          <a:p>
            <a:pPr>
              <a:lnSpc>
                <a:spcPct val="90000"/>
              </a:lnSpc>
            </a:pPr>
            <a:endParaRPr lang="en-AU" sz="2200" dirty="0"/>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3282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D01BD4-D715-47C5-936E-D17703C9A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4065488" cy="3903332"/>
          </a:xfrm>
        </p:spPr>
        <p:txBody>
          <a:bodyPr anchor="t">
            <a:normAutofit/>
          </a:bodyPr>
          <a:lstStyle/>
          <a:p>
            <a:r>
              <a:rPr lang="en-AU">
                <a:solidFill>
                  <a:schemeClr val="tx1">
                    <a:lumMod val="95000"/>
                  </a:schemeClr>
                </a:solidFill>
              </a:rPr>
              <a:t>BIG IDEA 4:</a:t>
            </a:r>
            <a:r>
              <a:rPr lang="en-GB" b="1">
                <a:solidFill>
                  <a:schemeClr val="tx1">
                    <a:lumMod val="95000"/>
                  </a:schemeClr>
                </a:solidFill>
              </a:rPr>
              <a:t> Interdisciplinary learning activities</a:t>
            </a:r>
            <a:endParaRPr lang="en-AU">
              <a:solidFill>
                <a:schemeClr val="tx1">
                  <a:lumMod val="95000"/>
                </a:schemeClr>
              </a:solidFill>
            </a:endParaRPr>
          </a:p>
        </p:txBody>
      </p:sp>
      <p:sp>
        <p:nvSpPr>
          <p:cNvPr id="10" name="Rectangle 9">
            <a:extLst>
              <a:ext uri="{FF2B5EF4-FFF2-40B4-BE49-F238E27FC236}">
                <a16:creationId xmlns:a16="http://schemas.microsoft.com/office/drawing/2014/main" id="{8E095A5C-C0E1-442D-A262-3354333CA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7884CF81-7E80-4D00-BC0F-A2166793C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117586" y="879231"/>
            <a:ext cx="6493222" cy="5423095"/>
          </a:xfrm>
          <a:ln w="57150">
            <a:noFill/>
          </a:ln>
        </p:spPr>
        <p:txBody>
          <a:bodyPr anchor="t">
            <a:normAutofit/>
          </a:bodyPr>
          <a:lstStyle/>
          <a:p>
            <a:pPr marL="0" indent="0" algn="just">
              <a:lnSpc>
                <a:spcPct val="90000"/>
              </a:lnSpc>
              <a:buNone/>
            </a:pPr>
            <a:endParaRPr lang="en-GB" sz="2400" b="1" dirty="0"/>
          </a:p>
          <a:p>
            <a:pPr algn="just">
              <a:lnSpc>
                <a:spcPct val="90000"/>
              </a:lnSpc>
            </a:pPr>
            <a:r>
              <a:rPr lang="en-IE" sz="2400" b="1" dirty="0"/>
              <a:t>Interdisciplinary</a:t>
            </a:r>
            <a:r>
              <a:rPr lang="en-IE" sz="2400" dirty="0"/>
              <a:t> </a:t>
            </a:r>
            <a:r>
              <a:rPr lang="en-IE" sz="2400" b="1" dirty="0"/>
              <a:t>learning activities </a:t>
            </a:r>
            <a:r>
              <a:rPr lang="en-IE" sz="2400" dirty="0"/>
              <a:t>have </a:t>
            </a:r>
            <a:r>
              <a:rPr lang="en-IE" sz="2400" b="1" dirty="0"/>
              <a:t>learning goals</a:t>
            </a:r>
            <a:r>
              <a:rPr lang="en-IE" sz="2400" dirty="0"/>
              <a:t> that involve content, important ideas, or methods from different academic subjects (such as mathematics and music, or language arts and history). Subjects that are </a:t>
            </a:r>
            <a:r>
              <a:rPr lang="en-IE" sz="2400" b="1" dirty="0"/>
              <a:t>typically taught together</a:t>
            </a:r>
            <a:r>
              <a:rPr lang="en-IE" sz="2400" dirty="0"/>
              <a:t> in your country do not count as interdisciplinary.</a:t>
            </a:r>
          </a:p>
          <a:p>
            <a:pPr algn="just">
              <a:lnSpc>
                <a:spcPct val="90000"/>
              </a:lnSpc>
            </a:pPr>
            <a:r>
              <a:rPr lang="en-IE" sz="2400" dirty="0"/>
              <a:t>For purposes of this unit, ICT is NOT considered a separate academic subject. ICT is often used as a tool for learning in other subjects. For example, students might build ICT skills when they do online research for a history project. This activity is NOT considered interdisciplinary.</a:t>
            </a:r>
          </a:p>
          <a:p>
            <a:pPr algn="just">
              <a:lnSpc>
                <a:spcPct val="90000"/>
              </a:lnSpc>
            </a:pPr>
            <a:endParaRPr lang="en-AU" sz="2400" dirty="0"/>
          </a:p>
        </p:txBody>
      </p:sp>
    </p:spTree>
    <p:extLst>
      <p:ext uri="{BB962C8B-B14F-4D97-AF65-F5344CB8AC3E}">
        <p14:creationId xmlns:p14="http://schemas.microsoft.com/office/powerpoint/2010/main" val="3841649393"/>
      </p:ext>
    </p:extLst>
  </p:cSld>
  <p:clrMapOvr>
    <a:overrideClrMapping bg1="dk1" tx1="lt1" bg2="dk2" tx2="lt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1" name="Rectangle 8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300">
                <a:solidFill>
                  <a:srgbClr val="FFFFFF"/>
                </a:solidFill>
              </a:rPr>
              <a:t>Rubric: Knowledge Construction</a:t>
            </a:r>
          </a:p>
        </p:txBody>
      </p:sp>
      <p:sp>
        <p:nvSpPr>
          <p:cNvPr id="83" name="Rectangle 8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descr="Machine generated alternative text:&#10;-1 &#10;2 &#10;3 &#10;4 &#10;5 &#10;The learning activity does NOT require students to construct &#10;knowledge. Students can complete the activity by reproducing &#10;information or by using familiar procedures. &#10;The learning activity DOES REQUIRE students to construct &#10;knowledge by interpreting, analyzing, synthesizing, or &#10;evaluating information or ideas &#10;BUT the activity's main requirement is NOT knowledge construction. &#10;The learning activity's main requirement IS knowledge construction &#10;BUT the learning activity does NOT require students to apply their &#10;knowledge in a new context. &#10;The learning activity's main requirement IS knowledge construction &#10;AND the learning activity DOES require students to apply their &#10;knowledge in a new context &#10;BUT the learning activity does NOT have learning goals in more than &#10;one subject. &#10;The learning activity's main requirement IS knowledge building &#10;AND the learning activity DOES require students to apply their &#10;knowledge in a new context &#10;AND the knowledge building IS interdisciplinary. &#10;The activity DOES have learning goals in more than one subject. ">
            <a:extLst>
              <a:ext uri="{FF2B5EF4-FFF2-40B4-BE49-F238E27FC236}">
                <a16:creationId xmlns:a16="http://schemas.microsoft.com/office/drawing/2014/main" id="{25C83F63-A82F-4DC0-B40D-CB3D43190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6386" y="502918"/>
            <a:ext cx="7016493" cy="6098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7126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71">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8" name="Rectangle 77">
            <a:extLst>
              <a:ext uri="{FF2B5EF4-FFF2-40B4-BE49-F238E27FC236}">
                <a16:creationId xmlns:a16="http://schemas.microsoft.com/office/drawing/2014/main" id="{0883F11E-ECB3-4046-A121-A45C6FF63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370517"/>
            <a:ext cx="5708356" cy="1982571"/>
          </a:xfrm>
        </p:spPr>
        <p:txBody>
          <a:bodyPr vert="horz" lIns="91440" tIns="45720" rIns="91440" bIns="45720" rtlCol="0" anchor="b">
            <a:normAutofit/>
          </a:bodyPr>
          <a:lstStyle/>
          <a:p>
            <a:r>
              <a:rPr lang="en-US" sz="3600">
                <a:solidFill>
                  <a:schemeClr val="accent1"/>
                </a:solidFill>
              </a:rPr>
              <a:t>Decision tree: Knowledge Construction</a:t>
            </a:r>
          </a:p>
        </p:txBody>
      </p:sp>
      <p:sp>
        <p:nvSpPr>
          <p:cNvPr id="80" name="Rectangle 79">
            <a:extLst>
              <a:ext uri="{FF2B5EF4-FFF2-40B4-BE49-F238E27FC236}">
                <a16:creationId xmlns:a16="http://schemas.microsoft.com/office/drawing/2014/main" id="{5CF77191-9839-40D9-B04E-85DF01BB0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052796"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id="{BF007B11-F4C3-4A9E-AAA8-D52C8C1AD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1306" y="457200"/>
            <a:ext cx="3052798"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871D0F6C-C993-4E97-A103-9448E35FE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453643"/>
            <a:ext cx="5009388"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id="{7B28B346-1639-4F05-9EBC-808A9DC66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2049" name="Picture 1" descr="Machine generated alternative text:&#10;SYA &#10;ON &#10;ON &#10;ON &#10;ON &#10;uxaluo. &#10;Mau e u' abpa1Mou* &#10;Kldde OJ &#10;pa'! nba' suuaprus &#10;i uovnnsuo. &#10;vuatuaugnbau ugew &#10;auoprusuoj &#10;a5palMOL1* sal!nbau ">
            <a:extLst>
              <a:ext uri="{FF2B5EF4-FFF2-40B4-BE49-F238E27FC236}">
                <a16:creationId xmlns:a16="http://schemas.microsoft.com/office/drawing/2014/main" id="{EBBC3D98-5E07-4545-99CA-E473637CC00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63706" y="874553"/>
            <a:ext cx="4798026" cy="5266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3412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57403" y="1577340"/>
            <a:ext cx="7071999" cy="3703320"/>
          </a:xfrm>
        </p:spPr>
        <p:txBody>
          <a:bodyPr vert="horz" lIns="91440" tIns="45720" rIns="91440" bIns="45720" rtlCol="0" anchor="ctr">
            <a:normAutofit/>
          </a:bodyPr>
          <a:lstStyle/>
          <a:p>
            <a:r>
              <a:rPr lang="en-US" sz="6000" dirty="0">
                <a:solidFill>
                  <a:schemeClr val="tx2"/>
                </a:solidFill>
              </a:rPr>
              <a:t>Module </a:t>
            </a:r>
            <a:r>
              <a:rPr lang="en-US" sz="6000" dirty="0" err="1">
                <a:solidFill>
                  <a:schemeClr val="tx2"/>
                </a:solidFill>
              </a:rPr>
              <a:t>iV</a:t>
            </a:r>
            <a:r>
              <a:rPr lang="en-US" sz="6000" dirty="0">
                <a:solidFill>
                  <a:schemeClr val="tx2"/>
                </a:solidFill>
              </a:rPr>
              <a:t>:  </a:t>
            </a:r>
            <a:br>
              <a:rPr lang="en-US" sz="6000" dirty="0">
                <a:solidFill>
                  <a:schemeClr val="tx2"/>
                </a:solidFill>
              </a:rPr>
            </a:br>
            <a:r>
              <a:rPr lang="en-US" sz="6000" dirty="0">
                <a:solidFill>
                  <a:schemeClr val="tx2"/>
                </a:solidFill>
              </a:rPr>
              <a:t>SELF-REGULATION</a:t>
            </a:r>
          </a:p>
        </p:txBody>
      </p:sp>
      <p:sp>
        <p:nvSpPr>
          <p:cNvPr id="17" name="Rectangle 16">
            <a:extLst>
              <a:ext uri="{FF2B5EF4-FFF2-40B4-BE49-F238E27FC236}">
                <a16:creationId xmlns:a16="http://schemas.microsoft.com/office/drawing/2014/main" id="{11D976D6-8C98-48CC-8C34-0468F3167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13938" y="3383280"/>
            <a:ext cx="228600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88596" y="3383280"/>
            <a:ext cx="3703320" cy="9144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881712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D01BD4-D715-47C5-936E-D17703C9A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4065488" cy="3903332"/>
          </a:xfrm>
        </p:spPr>
        <p:txBody>
          <a:bodyPr anchor="t">
            <a:normAutofit/>
          </a:bodyPr>
          <a:lstStyle/>
          <a:p>
            <a:r>
              <a:rPr lang="en-AU" sz="4000">
                <a:solidFill>
                  <a:schemeClr val="tx1">
                    <a:lumMod val="95000"/>
                  </a:schemeClr>
                </a:solidFill>
              </a:rPr>
              <a:t>introduction</a:t>
            </a:r>
          </a:p>
        </p:txBody>
      </p:sp>
      <p:sp>
        <p:nvSpPr>
          <p:cNvPr id="10" name="Rectangle 9">
            <a:extLst>
              <a:ext uri="{FF2B5EF4-FFF2-40B4-BE49-F238E27FC236}">
                <a16:creationId xmlns:a16="http://schemas.microsoft.com/office/drawing/2014/main" id="{8E095A5C-C0E1-442D-A262-3354333CA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7884CF81-7E80-4D00-BC0F-A2166793C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117586" y="1507415"/>
            <a:ext cx="6493222" cy="3903331"/>
          </a:xfrm>
          <a:ln w="57150">
            <a:noFill/>
          </a:ln>
        </p:spPr>
        <p:txBody>
          <a:bodyPr anchor="t">
            <a:normAutofit/>
          </a:bodyPr>
          <a:lstStyle/>
          <a:p>
            <a:pPr marL="0" indent="0" algn="just">
              <a:buNone/>
            </a:pPr>
            <a:endParaRPr lang="en-US" sz="2800" dirty="0"/>
          </a:p>
          <a:p>
            <a:pPr marL="0" indent="0" algn="just">
              <a:buNone/>
            </a:pPr>
            <a:r>
              <a:rPr lang="en-US" sz="2800" dirty="0"/>
              <a:t>Self-regulation occurs when students consciously organize, monitor, evaluate and ultimately take control of their own learning. Educators can design learning activities that assist learners in building and developing their self-regulations skills.</a:t>
            </a:r>
          </a:p>
        </p:txBody>
      </p:sp>
    </p:spTree>
    <p:extLst>
      <p:ext uri="{BB962C8B-B14F-4D97-AF65-F5344CB8AC3E}">
        <p14:creationId xmlns:p14="http://schemas.microsoft.com/office/powerpoint/2010/main" val="3639208421"/>
      </p:ext>
    </p:extLst>
  </p:cSld>
  <p:clrMapOvr>
    <a:overrideClrMapping bg1="dk1" tx1="lt1" bg2="dk2" tx2="lt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IDEAs of SELF-REGULATION</a:t>
            </a:r>
          </a:p>
        </p:txBody>
      </p:sp>
      <p:cxnSp>
        <p:nvCxnSpPr>
          <p:cNvPr id="9" name="Straight Arrow Connector 8"/>
          <p:cNvCxnSpPr/>
          <p:nvPr/>
        </p:nvCxnSpPr>
        <p:spPr>
          <a:xfrm>
            <a:off x="4750755" y="2829370"/>
            <a:ext cx="1658982" cy="35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618747" y="3534195"/>
            <a:ext cx="1756611" cy="1467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stretch>
            <a:fillRect/>
          </a:stretch>
        </p:blipFill>
        <p:spPr>
          <a:xfrm>
            <a:off x="2387960" y="2392935"/>
            <a:ext cx="2483131" cy="1008656"/>
          </a:xfrm>
          <a:prstGeom prst="rect">
            <a:avLst/>
          </a:prstGeom>
        </p:spPr>
      </p:pic>
      <p:pic>
        <p:nvPicPr>
          <p:cNvPr id="12" name="Picture 11"/>
          <p:cNvPicPr>
            <a:picLocks noChangeAspect="1"/>
          </p:cNvPicPr>
          <p:nvPr/>
        </p:nvPicPr>
        <p:blipFill rotWithShape="1">
          <a:blip r:embed="rId3"/>
          <a:srcRect r="5993" b="15217"/>
          <a:stretch/>
        </p:blipFill>
        <p:spPr>
          <a:xfrm>
            <a:off x="6412645" y="2674053"/>
            <a:ext cx="2334314" cy="863231"/>
          </a:xfrm>
          <a:prstGeom prst="rect">
            <a:avLst/>
          </a:prstGeom>
        </p:spPr>
      </p:pic>
      <p:pic>
        <p:nvPicPr>
          <p:cNvPr id="14" name="Picture 13"/>
          <p:cNvPicPr>
            <a:picLocks noChangeAspect="1"/>
          </p:cNvPicPr>
          <p:nvPr/>
        </p:nvPicPr>
        <p:blipFill>
          <a:blip r:embed="rId4"/>
          <a:stretch>
            <a:fillRect/>
          </a:stretch>
        </p:blipFill>
        <p:spPr>
          <a:xfrm>
            <a:off x="3584249" y="5001378"/>
            <a:ext cx="2530700" cy="1018172"/>
          </a:xfrm>
          <a:prstGeom prst="rect">
            <a:avLst/>
          </a:prstGeom>
        </p:spPr>
      </p:pic>
    </p:spTree>
    <p:extLst>
      <p:ext uri="{BB962C8B-B14F-4D97-AF65-F5344CB8AC3E}">
        <p14:creationId xmlns:p14="http://schemas.microsoft.com/office/powerpoint/2010/main" val="3700981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ONE:  WORKING  TOGETHER.</a:t>
            </a:r>
          </a:p>
        </p:txBody>
      </p:sp>
      <p:sp>
        <p:nvSpPr>
          <p:cNvPr id="3" name="Content Placeholder 2"/>
          <p:cNvSpPr>
            <a:spLocks noGrp="1"/>
          </p:cNvSpPr>
          <p:nvPr>
            <p:ph idx="1"/>
          </p:nvPr>
        </p:nvSpPr>
        <p:spPr/>
        <p:txBody>
          <a:bodyPr>
            <a:normAutofit/>
          </a:bodyPr>
          <a:lstStyle/>
          <a:p>
            <a:r>
              <a:rPr lang="en-AU" sz="2800" dirty="0"/>
              <a:t>What does working together mean?</a:t>
            </a:r>
          </a:p>
        </p:txBody>
      </p:sp>
    </p:spTree>
    <p:extLst>
      <p:ext uri="{BB962C8B-B14F-4D97-AF65-F5344CB8AC3E}">
        <p14:creationId xmlns:p14="http://schemas.microsoft.com/office/powerpoint/2010/main" val="20545848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D01BD4-D715-47C5-936E-D17703C9A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4065488" cy="3903332"/>
          </a:xfrm>
        </p:spPr>
        <p:txBody>
          <a:bodyPr vert="horz" lIns="91440" tIns="45720" rIns="91440" bIns="45720" rtlCol="0" anchor="t">
            <a:normAutofit/>
          </a:bodyPr>
          <a:lstStyle/>
          <a:p>
            <a:r>
              <a:rPr lang="en-US" sz="4000">
                <a:solidFill>
                  <a:schemeClr val="tx1">
                    <a:lumMod val="95000"/>
                  </a:schemeClr>
                </a:solidFill>
              </a:rPr>
              <a:t>BIG IDEA I: Long-term activity</a:t>
            </a:r>
          </a:p>
        </p:txBody>
      </p:sp>
      <p:sp>
        <p:nvSpPr>
          <p:cNvPr id="10" name="Rectangle 9">
            <a:extLst>
              <a:ext uri="{FF2B5EF4-FFF2-40B4-BE49-F238E27FC236}">
                <a16:creationId xmlns:a16="http://schemas.microsoft.com/office/drawing/2014/main" id="{8E095A5C-C0E1-442D-A262-3354333CA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7884CF81-7E80-4D00-BC0F-A2166793C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Rectangle 2"/>
          <p:cNvSpPr/>
          <p:nvPr/>
        </p:nvSpPr>
        <p:spPr>
          <a:xfrm>
            <a:off x="5117586" y="1507415"/>
            <a:ext cx="6493222" cy="3903331"/>
          </a:xfrm>
          <a:prstGeom prst="rect">
            <a:avLst/>
          </a:prstGeom>
          <a:ln w="57150">
            <a:noFill/>
          </a:ln>
        </p:spPr>
        <p:txBody>
          <a:bodyPr vert="horz" lIns="91440" tIns="45720" rIns="91440" bIns="45720" rtlCol="0" anchor="t">
            <a:normAutofit/>
          </a:bodyPr>
          <a:lstStyle/>
          <a:p>
            <a:pPr algn="just">
              <a:spcBef>
                <a:spcPct val="20000"/>
              </a:spcBef>
              <a:spcAft>
                <a:spcPts val="600"/>
              </a:spcAft>
              <a:buClr>
                <a:schemeClr val="accent2"/>
              </a:buClr>
              <a:buSzPct val="92000"/>
            </a:pPr>
            <a:endParaRPr lang="en-US" sz="2400" dirty="0">
              <a:solidFill>
                <a:schemeClr val="tx2"/>
              </a:solidFill>
            </a:endParaRPr>
          </a:p>
          <a:p>
            <a:pPr algn="just">
              <a:spcBef>
                <a:spcPct val="20000"/>
              </a:spcBef>
              <a:spcAft>
                <a:spcPts val="600"/>
              </a:spcAft>
              <a:buClr>
                <a:schemeClr val="accent2"/>
              </a:buClr>
              <a:buSzPct val="92000"/>
            </a:pPr>
            <a:r>
              <a:rPr lang="en-US" sz="2400" dirty="0">
                <a:solidFill>
                  <a:schemeClr val="tx2"/>
                </a:solidFill>
              </a:rPr>
              <a:t>A learning activity is considered</a:t>
            </a:r>
            <a:r>
              <a:rPr lang="en-US" sz="2400" b="1" dirty="0">
                <a:solidFill>
                  <a:schemeClr val="tx2"/>
                </a:solidFill>
              </a:rPr>
              <a:t> long-term</a:t>
            </a:r>
            <a:r>
              <a:rPr lang="en-US" sz="2400" dirty="0">
                <a:solidFill>
                  <a:schemeClr val="tx2"/>
                </a:solidFill>
              </a:rPr>
              <a:t> if students work on it for a substantive period of time. If the learning activity is completed within a single class period, there is no time for students to plan the process of their work nor to improve their work over multiple drafts. Length of time is a basic prerequisite for students’ opportunity for self-regulation. </a:t>
            </a:r>
          </a:p>
        </p:txBody>
      </p:sp>
    </p:spTree>
    <p:extLst>
      <p:ext uri="{BB962C8B-B14F-4D97-AF65-F5344CB8AC3E}">
        <p14:creationId xmlns:p14="http://schemas.microsoft.com/office/powerpoint/2010/main" val="318702115"/>
      </p:ext>
    </p:extLst>
  </p:cSld>
  <p:clrMapOvr>
    <a:overrideClrMapping bg1="dk1" tx1="lt1" bg2="dk2" tx2="lt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vert="horz" lIns="91440" tIns="45720" rIns="91440" bIns="45720" rtlCol="0" anchor="b">
            <a:normAutofit/>
          </a:bodyPr>
          <a:lstStyle/>
          <a:p>
            <a:r>
              <a:rPr lang="en-US">
                <a:solidFill>
                  <a:srgbClr val="FFFFFF"/>
                </a:solidFill>
              </a:rPr>
              <a:t>BIG IDEA Ii: Planning own work</a:t>
            </a:r>
          </a:p>
        </p:txBody>
      </p:sp>
      <p:sp useBgFill="1">
        <p:nvSpPr>
          <p:cNvPr id="15" name="Rectangle 9">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6" descr="Lightbulb">
            <a:extLst>
              <a:ext uri="{FF2B5EF4-FFF2-40B4-BE49-F238E27FC236}">
                <a16:creationId xmlns:a16="http://schemas.microsoft.com/office/drawing/2014/main" id="{041F43DC-647D-475E-A53A-DE3F899F80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2533078"/>
            <a:ext cx="3305175" cy="3305175"/>
          </a:xfrm>
          <a:prstGeom prst="rect">
            <a:avLst/>
          </a:prstGeom>
        </p:spPr>
      </p:pic>
      <p:sp>
        <p:nvSpPr>
          <p:cNvPr id="3" name="Rectangle 2"/>
          <p:cNvSpPr/>
          <p:nvPr/>
        </p:nvSpPr>
        <p:spPr>
          <a:xfrm>
            <a:off x="4505325" y="2180496"/>
            <a:ext cx="7105481" cy="4045683"/>
          </a:xfrm>
          <a:prstGeom prst="rect">
            <a:avLst/>
          </a:prstGeom>
        </p:spPr>
        <p:txBody>
          <a:bodyPr vert="horz" lIns="91440" tIns="45720" rIns="91440" bIns="45720" rtlCol="0" anchor="ctr">
            <a:normAutofit/>
          </a:bodyPr>
          <a:lstStyle/>
          <a:p>
            <a:pPr marL="342900" indent="-342900">
              <a:lnSpc>
                <a:spcPct val="90000"/>
              </a:lnSpc>
              <a:spcBef>
                <a:spcPct val="20000"/>
              </a:spcBef>
              <a:spcAft>
                <a:spcPts val="600"/>
              </a:spcAft>
              <a:buClr>
                <a:schemeClr val="accent2"/>
              </a:buClr>
              <a:buSzPct val="92000"/>
              <a:buFont typeface="Wingdings 2" panose="05020102010507070707" pitchFamily="18" charset="2"/>
              <a:buChar char=""/>
            </a:pPr>
            <a:r>
              <a:rPr lang="en-US" sz="1500" dirty="0">
                <a:solidFill>
                  <a:schemeClr val="tx2"/>
                </a:solidFill>
              </a:rPr>
              <a:t>When students </a:t>
            </a:r>
            <a:r>
              <a:rPr lang="en-US" sz="1500" b="1" dirty="0">
                <a:solidFill>
                  <a:schemeClr val="tx2"/>
                </a:solidFill>
              </a:rPr>
              <a:t>plan their own work</a:t>
            </a:r>
            <a:r>
              <a:rPr lang="en-US" sz="1500" dirty="0">
                <a:solidFill>
                  <a:schemeClr val="tx2"/>
                </a:solidFill>
              </a:rPr>
              <a:t>, they make decisions about the schedule and steps they will follow to accomplish the task. Planning their own work may involve:</a:t>
            </a:r>
          </a:p>
          <a:p>
            <a:pPr marL="800100" lvl="1" indent="-342900" fontAlgn="ctr">
              <a:lnSpc>
                <a:spcPct val="90000"/>
              </a:lnSpc>
              <a:spcBef>
                <a:spcPct val="20000"/>
              </a:spcBef>
              <a:spcAft>
                <a:spcPts val="600"/>
              </a:spcAft>
              <a:buClr>
                <a:schemeClr val="accent2"/>
              </a:buClr>
              <a:buSzPct val="92000"/>
              <a:buFont typeface="Wingdings 2" panose="05020102010507070707" pitchFamily="18" charset="2"/>
              <a:buChar char=""/>
            </a:pPr>
            <a:r>
              <a:rPr lang="en-US" sz="1500" dirty="0">
                <a:solidFill>
                  <a:schemeClr val="tx2"/>
                </a:solidFill>
              </a:rPr>
              <a:t>Deciding how: Students break down a complex task into simpler sub-tasks, or choose the tools they will use.</a:t>
            </a:r>
          </a:p>
          <a:p>
            <a:pPr marL="800100" lvl="1" indent="-342900" fontAlgn="ctr">
              <a:lnSpc>
                <a:spcPct val="90000"/>
              </a:lnSpc>
              <a:spcBef>
                <a:spcPct val="20000"/>
              </a:spcBef>
              <a:spcAft>
                <a:spcPts val="600"/>
              </a:spcAft>
              <a:buClr>
                <a:schemeClr val="accent2"/>
              </a:buClr>
              <a:buSzPct val="92000"/>
              <a:buFont typeface="Wingdings 2" panose="05020102010507070707" pitchFamily="18" charset="2"/>
              <a:buChar char=""/>
            </a:pPr>
            <a:r>
              <a:rPr lang="en-US" sz="1500" dirty="0">
                <a:solidFill>
                  <a:schemeClr val="tx2"/>
                </a:solidFill>
              </a:rPr>
              <a:t>Deciding when: Students create a schedule for their work and setting interim deadlines.</a:t>
            </a:r>
          </a:p>
          <a:p>
            <a:pPr marL="800100" lvl="1" indent="-342900" fontAlgn="ctr">
              <a:lnSpc>
                <a:spcPct val="90000"/>
              </a:lnSpc>
              <a:spcBef>
                <a:spcPct val="20000"/>
              </a:spcBef>
              <a:spcAft>
                <a:spcPts val="600"/>
              </a:spcAft>
              <a:buClr>
                <a:schemeClr val="accent2"/>
              </a:buClr>
              <a:buSzPct val="92000"/>
              <a:buFont typeface="Wingdings 2" panose="05020102010507070707" pitchFamily="18" charset="2"/>
              <a:buChar char=""/>
            </a:pPr>
            <a:r>
              <a:rPr lang="en-US" sz="1500" dirty="0">
                <a:solidFill>
                  <a:schemeClr val="tx2"/>
                </a:solidFill>
              </a:rPr>
              <a:t>Deciding who: A group of students determines how to divide work among themselves.</a:t>
            </a:r>
          </a:p>
          <a:p>
            <a:pPr marL="800100" lvl="1" indent="-342900" fontAlgn="ctr">
              <a:lnSpc>
                <a:spcPct val="90000"/>
              </a:lnSpc>
              <a:spcBef>
                <a:spcPct val="20000"/>
              </a:spcBef>
              <a:spcAft>
                <a:spcPts val="600"/>
              </a:spcAft>
              <a:buClr>
                <a:schemeClr val="accent2"/>
              </a:buClr>
              <a:buSzPct val="92000"/>
              <a:buFont typeface="Wingdings 2" panose="05020102010507070707" pitchFamily="18" charset="2"/>
              <a:buChar char=""/>
            </a:pPr>
            <a:r>
              <a:rPr lang="en-US" sz="1500" dirty="0">
                <a:solidFill>
                  <a:schemeClr val="tx2"/>
                </a:solidFill>
              </a:rPr>
              <a:t>Deciding where: Students decide what pieces of the work will be done inside or outside of the school building or the school day.</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500" dirty="0">
                <a:solidFill>
                  <a:schemeClr val="tx2"/>
                </a:solidFill>
              </a:rPr>
              <a:t>If a task is long-term but students are given detailed instructions and timelines, they do NOT have the opportunity to plan their own work. Students making decisions about small aspects of tasks does NOT qualify as planning their own work.</a:t>
            </a:r>
          </a:p>
        </p:txBody>
      </p:sp>
    </p:spTree>
    <p:extLst>
      <p:ext uri="{BB962C8B-B14F-4D97-AF65-F5344CB8AC3E}">
        <p14:creationId xmlns:p14="http://schemas.microsoft.com/office/powerpoint/2010/main" val="639226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7CD53-8CBA-4C67-B708-F932BF1B15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026F94D-BFFE-44FA-85BE-BD89E95422FC}"/>
              </a:ext>
            </a:extLst>
          </p:cNvPr>
          <p:cNvSpPr>
            <a:spLocks noGrp="1"/>
          </p:cNvSpPr>
          <p:nvPr>
            <p:ph idx="1"/>
          </p:nvPr>
        </p:nvSpPr>
        <p:spPr/>
        <p:txBody>
          <a:bodyPr/>
          <a:lstStyle/>
          <a:p>
            <a:r>
              <a:rPr lang="en-US" dirty="0"/>
              <a:t>DID THESE STUDENTS SUCCESSFULLY PLAN AND MONITOR THEIR OWN WORK?</a:t>
            </a:r>
          </a:p>
          <a:p>
            <a:endParaRPr lang="en-US" dirty="0"/>
          </a:p>
          <a:p>
            <a:endParaRPr lang="en-US" dirty="0"/>
          </a:p>
          <a:p>
            <a:endParaRPr lang="en-US" dirty="0"/>
          </a:p>
          <a:p>
            <a:pPr>
              <a:buFont typeface="Wingdings" panose="05000000000000000000" pitchFamily="2" charset="2"/>
              <a:buChar char="Ø"/>
            </a:pPr>
            <a:r>
              <a:rPr lang="en-US" dirty="0"/>
              <a:t>Over two weeks, students worked in groups to research and debate climate change with their classmates.</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9769643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vert="horz" lIns="91440" tIns="45720" rIns="91440" bIns="45720" rtlCol="0" anchor="b">
            <a:normAutofit/>
          </a:bodyPr>
          <a:lstStyle/>
          <a:p>
            <a:r>
              <a:rPr lang="en-US">
                <a:solidFill>
                  <a:srgbClr val="FFFFFF"/>
                </a:solidFill>
              </a:rPr>
              <a:t>BIG IDEA Iii: Opportunity to revise work based on feedback</a:t>
            </a:r>
          </a:p>
        </p:txBody>
      </p:sp>
      <p:sp useBgFill="1">
        <p:nvSpPr>
          <p:cNvPr id="10" name="Rectangle 9">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ead with Gears">
            <a:extLst>
              <a:ext uri="{FF2B5EF4-FFF2-40B4-BE49-F238E27FC236}">
                <a16:creationId xmlns:a16="http://schemas.microsoft.com/office/drawing/2014/main" id="{91D13180-2A2E-427C-B6F1-F5B51019CE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2533078"/>
            <a:ext cx="3305175" cy="3305175"/>
          </a:xfrm>
          <a:prstGeom prst="rect">
            <a:avLst/>
          </a:prstGeom>
        </p:spPr>
      </p:pic>
      <p:sp>
        <p:nvSpPr>
          <p:cNvPr id="3" name="Rectangle 2"/>
          <p:cNvSpPr/>
          <p:nvPr/>
        </p:nvSpPr>
        <p:spPr>
          <a:xfrm>
            <a:off x="4505325" y="2180496"/>
            <a:ext cx="7105481" cy="4045683"/>
          </a:xfrm>
          <a:prstGeom prst="rect">
            <a:avLst/>
          </a:prstGeom>
        </p:spPr>
        <p:txBody>
          <a:bodyPr vert="horz" lIns="91440" tIns="45720" rIns="91440" bIns="45720" rtlCol="0" anchor="ctr">
            <a:normAutofit/>
          </a:bodyPr>
          <a:lstStyle/>
          <a:p>
            <a:pPr marL="285750" indent="-285750" algn="just">
              <a:spcBef>
                <a:spcPct val="20000"/>
              </a:spcBef>
              <a:spcAft>
                <a:spcPts val="600"/>
              </a:spcAft>
              <a:buClr>
                <a:schemeClr val="accent2"/>
              </a:buClr>
              <a:buSzPct val="92000"/>
              <a:buFont typeface="Wingdings 2" panose="05020102010507070707" pitchFamily="18" charset="2"/>
              <a:buChar char=""/>
            </a:pPr>
            <a:r>
              <a:rPr lang="en-US" sz="2400" dirty="0">
                <a:solidFill>
                  <a:schemeClr val="tx2"/>
                </a:solidFill>
              </a:rPr>
              <a:t>Students </a:t>
            </a:r>
            <a:r>
              <a:rPr lang="en-US" sz="2400" b="1" dirty="0">
                <a:solidFill>
                  <a:schemeClr val="tx2"/>
                </a:solidFill>
              </a:rPr>
              <a:t>have the opportunity to revise their work based on feedback</a:t>
            </a:r>
            <a:r>
              <a:rPr lang="en-US" sz="2400" dirty="0">
                <a:solidFill>
                  <a:schemeClr val="tx2"/>
                </a:solidFill>
              </a:rPr>
              <a:t> when feedback is given and explicitly used to improve the work before it is submitted or finalized.</a:t>
            </a:r>
          </a:p>
          <a:p>
            <a:pPr marL="285750" indent="-285750" algn="just">
              <a:spcBef>
                <a:spcPct val="20000"/>
              </a:spcBef>
              <a:spcAft>
                <a:spcPts val="600"/>
              </a:spcAft>
              <a:buClr>
                <a:schemeClr val="accent2"/>
              </a:buClr>
              <a:buSzPct val="92000"/>
              <a:buFont typeface="Wingdings 2" panose="05020102010507070707" pitchFamily="18" charset="2"/>
              <a:buChar char=""/>
            </a:pPr>
            <a:r>
              <a:rPr lang="en-US" sz="2400" dirty="0">
                <a:solidFill>
                  <a:schemeClr val="tx2"/>
                </a:solidFill>
              </a:rPr>
              <a:t>Feedback may come from the educator or from peers. Students might also have the opportunity to revise their work based on their own deliberate process of self-reflection</a:t>
            </a:r>
          </a:p>
        </p:txBody>
      </p:sp>
    </p:spTree>
    <p:extLst>
      <p:ext uri="{BB962C8B-B14F-4D97-AF65-F5344CB8AC3E}">
        <p14:creationId xmlns:p14="http://schemas.microsoft.com/office/powerpoint/2010/main" val="25579139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vert="horz" lIns="91440" tIns="45720" rIns="91440" bIns="45720" rtlCol="0" anchor="b">
            <a:normAutofit/>
          </a:bodyPr>
          <a:lstStyle/>
          <a:p>
            <a:r>
              <a:rPr lang="en-US">
                <a:solidFill>
                  <a:srgbClr val="FFFFFF"/>
                </a:solidFill>
              </a:rPr>
              <a:t>BIG IDEA Iii: Opportunity to revise work based on feedback</a:t>
            </a:r>
          </a:p>
        </p:txBody>
      </p:sp>
      <p:sp useBgFill="1">
        <p:nvSpPr>
          <p:cNvPr id="10" name="Rectangle 9">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ead with Gears">
            <a:extLst>
              <a:ext uri="{FF2B5EF4-FFF2-40B4-BE49-F238E27FC236}">
                <a16:creationId xmlns:a16="http://schemas.microsoft.com/office/drawing/2014/main" id="{F5B76076-3049-4B7B-B247-FDBF424398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2533078"/>
            <a:ext cx="3305175" cy="3305175"/>
          </a:xfrm>
          <a:prstGeom prst="rect">
            <a:avLst/>
          </a:prstGeom>
        </p:spPr>
      </p:pic>
      <p:sp>
        <p:nvSpPr>
          <p:cNvPr id="3" name="Rectangle 2"/>
          <p:cNvSpPr/>
          <p:nvPr/>
        </p:nvSpPr>
        <p:spPr>
          <a:xfrm>
            <a:off x="4505325" y="2180496"/>
            <a:ext cx="7105481" cy="4045683"/>
          </a:xfrm>
          <a:prstGeom prst="rect">
            <a:avLst/>
          </a:prstGeom>
        </p:spPr>
        <p:txBody>
          <a:bodyPr vert="horz" lIns="91440" tIns="45720" rIns="91440" bIns="45720" rtlCol="0" anchor="ctr">
            <a:normAutofit/>
          </a:bodyPr>
          <a:lstStyle/>
          <a:p>
            <a:pPr marL="285750" indent="-285750">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Feedback can be one of the most significant influences on improving learning. Effective feedback helps students to address the gap between current performance and performance goals. It is more than simple praise; comments such as ‘good job’ or ‘great work’ do little to help the student understand what constitutes great work. Effective feedback:</a:t>
            </a:r>
          </a:p>
          <a:p>
            <a:pPr marL="742950" lvl="1" indent="-285750" fontAlgn="ctr">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Tells the student specifically what he or she is doing well and offers specific guidance to help move their learning forward.</a:t>
            </a:r>
          </a:p>
          <a:p>
            <a:pPr marL="742950" lvl="1" indent="-285750" fontAlgn="ctr">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Is directly connected to the learning goals and success criteria.</a:t>
            </a:r>
          </a:p>
          <a:p>
            <a:pPr marL="742950" lvl="1" indent="-285750" fontAlgn="ctr">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Helps the student to be more aware of progress along a learning path.</a:t>
            </a:r>
          </a:p>
          <a:p>
            <a:pPr marL="742950" lvl="1" indent="-285750" fontAlgn="ctr">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Leads to reflection and planning of next steps.</a:t>
            </a:r>
          </a:p>
        </p:txBody>
      </p:sp>
    </p:spTree>
    <p:extLst>
      <p:ext uri="{BB962C8B-B14F-4D97-AF65-F5344CB8AC3E}">
        <p14:creationId xmlns:p14="http://schemas.microsoft.com/office/powerpoint/2010/main" val="23379212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1" name="Rectangle 8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600">
                <a:solidFill>
                  <a:srgbClr val="FFFFFF"/>
                </a:solidFill>
              </a:rPr>
              <a:t>RUBRIC</a:t>
            </a:r>
          </a:p>
        </p:txBody>
      </p:sp>
      <p:sp>
        <p:nvSpPr>
          <p:cNvPr id="83" name="Rectangle 8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3074" name="Picture 2" descr="Machine generated alternative text:&#10;-1 &#10;2 &#10;3 &#10;4 &#10;The learning activity is NOT long-term &#10;OR students do NOT have both learning goals and associated success &#10;criteria in advance of completing their work. &#10;The learning activity IS long-term &#10;AND students DO have learning goals and associated success criteria in &#10;advance of completing their work &#10;BUT students DO NOT have the opportunity to plan their own work. &#10;The learning activity IS long-term &#10;AND students DO have learning goals and associated success criteria in &#10;advance of completing their work &#10;AND students DO have the opportunity to plan their own work &#10;BUT students do NOT have the opportunity to revise their work based &#10;on feedback. &#10;The learning activity IS long-term &#10;AND students DO have learning goals and associated success criteria in &#10;advance of completing their work &#10;AND students DO have the opportunity to plan their own work &#10;AND students DO have the opportunity to revise their work based on &#10;feedback. ">
            <a:extLst>
              <a:ext uri="{FF2B5EF4-FFF2-40B4-BE49-F238E27FC236}">
                <a16:creationId xmlns:a16="http://schemas.microsoft.com/office/drawing/2014/main" id="{D8CF762C-D184-4A6A-88FC-A2F6DF9E19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45" r="-2" b="2778"/>
          <a:stretch/>
        </p:blipFill>
        <p:spPr bwMode="auto">
          <a:xfrm>
            <a:off x="4654295" y="457200"/>
            <a:ext cx="7086151" cy="6042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06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8" name="Rectangle 17">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600">
                <a:solidFill>
                  <a:srgbClr val="FFFFFF"/>
                </a:solidFill>
              </a:rPr>
              <a:t>DECISION TREE</a:t>
            </a:r>
          </a:p>
        </p:txBody>
      </p:sp>
      <p:sp>
        <p:nvSpPr>
          <p:cNvPr id="20" name="Rectangle 19">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p:cNvPicPr>
            <a:picLocks noChangeAspect="1"/>
          </p:cNvPicPr>
          <p:nvPr/>
        </p:nvPicPr>
        <p:blipFill rotWithShape="1">
          <a:blip r:embed="rId2"/>
          <a:srcRect r="-2" b="9694"/>
          <a:stretch/>
        </p:blipFill>
        <p:spPr>
          <a:xfrm>
            <a:off x="4654295" y="457200"/>
            <a:ext cx="7086151" cy="5899650"/>
          </a:xfrm>
          <a:prstGeom prst="rect">
            <a:avLst/>
          </a:prstGeom>
        </p:spPr>
      </p:pic>
    </p:spTree>
    <p:extLst>
      <p:ext uri="{BB962C8B-B14F-4D97-AF65-F5344CB8AC3E}">
        <p14:creationId xmlns:p14="http://schemas.microsoft.com/office/powerpoint/2010/main" val="8338177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D7834585-F49B-43A2-9226-38EBB9CE63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65077" y="1097109"/>
            <a:ext cx="6354791" cy="4576358"/>
          </a:xfrm>
        </p:spPr>
        <p:txBody>
          <a:bodyPr vert="horz" lIns="91440" tIns="45720" rIns="91440" bIns="45720" rtlCol="0" anchor="ctr">
            <a:normAutofit/>
          </a:bodyPr>
          <a:lstStyle/>
          <a:p>
            <a:pPr algn="ctr"/>
            <a:r>
              <a:rPr lang="en-US" sz="3600" dirty="0">
                <a:solidFill>
                  <a:schemeClr val="tx2">
                    <a:lumMod val="75000"/>
                  </a:schemeClr>
                </a:solidFill>
              </a:rPr>
              <a:t>module V: </a:t>
            </a:r>
            <a:br>
              <a:rPr lang="en-US" sz="3600" dirty="0">
                <a:solidFill>
                  <a:schemeClr val="tx2">
                    <a:lumMod val="75000"/>
                  </a:schemeClr>
                </a:solidFill>
              </a:rPr>
            </a:br>
            <a:r>
              <a:rPr lang="en-US" sz="3600" dirty="0">
                <a:solidFill>
                  <a:schemeClr val="tx2">
                    <a:lumMod val="75000"/>
                  </a:schemeClr>
                </a:solidFill>
              </a:rPr>
              <a:t>real-world problem-solving and innovation</a:t>
            </a:r>
          </a:p>
        </p:txBody>
      </p:sp>
      <p:sp>
        <p:nvSpPr>
          <p:cNvPr id="17" name="Rectangle 16">
            <a:extLst>
              <a:ext uri="{FF2B5EF4-FFF2-40B4-BE49-F238E27FC236}">
                <a16:creationId xmlns:a16="http://schemas.microsoft.com/office/drawing/2014/main" id="{A94003D5-55DD-4968-8D94-E9705D54A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69" y="453642"/>
            <a:ext cx="3625597" cy="586329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F5549486-A8CA-4D47-92EC-B95E900CA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750443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AU">
                <a:solidFill>
                  <a:srgbClr val="FFFFFF"/>
                </a:solidFill>
              </a:rPr>
              <a:t>introduction</a:t>
            </a:r>
          </a:p>
        </p:txBody>
      </p:sp>
      <p:sp useBgFill="1">
        <p:nvSpPr>
          <p:cNvPr id="10" name="Rectangle 9">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assroom">
            <a:extLst>
              <a:ext uri="{FF2B5EF4-FFF2-40B4-BE49-F238E27FC236}">
                <a16:creationId xmlns:a16="http://schemas.microsoft.com/office/drawing/2014/main" id="{3C1D4483-EBCA-4D18-B584-086E4F336B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2533078"/>
            <a:ext cx="3305175" cy="3305175"/>
          </a:xfrm>
          <a:prstGeom prst="rect">
            <a:avLst/>
          </a:prstGeom>
        </p:spPr>
      </p:pic>
      <p:sp>
        <p:nvSpPr>
          <p:cNvPr id="3" name="Content Placeholder 2"/>
          <p:cNvSpPr>
            <a:spLocks noGrp="1"/>
          </p:cNvSpPr>
          <p:nvPr>
            <p:ph idx="1"/>
          </p:nvPr>
        </p:nvSpPr>
        <p:spPr>
          <a:xfrm>
            <a:off x="4505325" y="2180496"/>
            <a:ext cx="7105481" cy="4045683"/>
          </a:xfrm>
        </p:spPr>
        <p:txBody>
          <a:bodyPr>
            <a:normAutofit/>
          </a:bodyPr>
          <a:lstStyle/>
          <a:p>
            <a:pPr marL="0" indent="0" algn="just">
              <a:buNone/>
            </a:pPr>
            <a:r>
              <a:rPr lang="en-US" sz="2800" dirty="0"/>
              <a:t>Real world problem-solving and innovation are skills that are integral to living and working in the 21st century. Educators can provide young people with opportunities to engage in real world problems and to apply their solutions or ideas in practice. This course defines what we mean by problem-solving and the dimensions that should be present in such activities. </a:t>
            </a:r>
          </a:p>
        </p:txBody>
      </p:sp>
    </p:spTree>
    <p:extLst>
      <p:ext uri="{BB962C8B-B14F-4D97-AF65-F5344CB8AC3E}">
        <p14:creationId xmlns:p14="http://schemas.microsoft.com/office/powerpoint/2010/main" val="17259622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IDEAs of </a:t>
            </a:r>
            <a:r>
              <a:rPr lang="en-US" dirty="0"/>
              <a:t>real-world problem-solving and innovation</a:t>
            </a:r>
            <a:endParaRPr lang="en-AU" dirty="0"/>
          </a:p>
        </p:txBody>
      </p:sp>
      <p:cxnSp>
        <p:nvCxnSpPr>
          <p:cNvPr id="9" name="Straight Arrow Connector 8"/>
          <p:cNvCxnSpPr/>
          <p:nvPr/>
        </p:nvCxnSpPr>
        <p:spPr>
          <a:xfrm>
            <a:off x="4750755" y="2829370"/>
            <a:ext cx="1658982" cy="35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618747" y="3534195"/>
            <a:ext cx="1756611" cy="1467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2415349" y="2174483"/>
            <a:ext cx="2663895" cy="1008656"/>
          </a:xfrm>
          <a:prstGeom prst="rect">
            <a:avLst/>
          </a:prstGeom>
        </p:spPr>
      </p:pic>
      <p:pic>
        <p:nvPicPr>
          <p:cNvPr id="4" name="Picture 3"/>
          <p:cNvPicPr>
            <a:picLocks noChangeAspect="1"/>
          </p:cNvPicPr>
          <p:nvPr/>
        </p:nvPicPr>
        <p:blipFill>
          <a:blip r:embed="rId3"/>
          <a:stretch>
            <a:fillRect/>
          </a:stretch>
        </p:blipFill>
        <p:spPr>
          <a:xfrm>
            <a:off x="6409737" y="2678811"/>
            <a:ext cx="2663895" cy="1008656"/>
          </a:xfrm>
          <a:prstGeom prst="rect">
            <a:avLst/>
          </a:prstGeom>
        </p:spPr>
      </p:pic>
      <p:pic>
        <p:nvPicPr>
          <p:cNvPr id="5" name="Picture 4"/>
          <p:cNvPicPr>
            <a:picLocks noChangeAspect="1"/>
          </p:cNvPicPr>
          <p:nvPr/>
        </p:nvPicPr>
        <p:blipFill rotWithShape="1">
          <a:blip r:embed="rId4"/>
          <a:srcRect r="7411"/>
          <a:stretch/>
        </p:blipFill>
        <p:spPr>
          <a:xfrm>
            <a:off x="3152273" y="4623265"/>
            <a:ext cx="2466474" cy="1008656"/>
          </a:xfrm>
          <a:prstGeom prst="rect">
            <a:avLst/>
          </a:prstGeom>
        </p:spPr>
      </p:pic>
    </p:spTree>
    <p:extLst>
      <p:ext uri="{BB962C8B-B14F-4D97-AF65-F5344CB8AC3E}">
        <p14:creationId xmlns:p14="http://schemas.microsoft.com/office/powerpoint/2010/main" val="872526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ONE:  WORKING  TOGETHER.</a:t>
            </a:r>
          </a:p>
        </p:txBody>
      </p:sp>
      <p:sp>
        <p:nvSpPr>
          <p:cNvPr id="3" name="Content Placeholder 2"/>
          <p:cNvSpPr>
            <a:spLocks noGrp="1"/>
          </p:cNvSpPr>
          <p:nvPr>
            <p:ph idx="1"/>
          </p:nvPr>
        </p:nvSpPr>
        <p:spPr/>
        <p:txBody>
          <a:bodyPr/>
          <a:lstStyle/>
          <a:p>
            <a:pPr marL="0" indent="0">
              <a:buNone/>
            </a:pPr>
            <a:r>
              <a:rPr lang="en-AU" sz="2800" dirty="0"/>
              <a:t>Students are </a:t>
            </a:r>
            <a:r>
              <a:rPr lang="en-AU" sz="2800" b="1" dirty="0"/>
              <a:t>working together </a:t>
            </a:r>
            <a:r>
              <a:rPr lang="en-AU" sz="2800" dirty="0"/>
              <a:t>when they work in </a:t>
            </a:r>
            <a:r>
              <a:rPr lang="en-AU" sz="2800" b="1" dirty="0"/>
              <a:t>pairs or groups </a:t>
            </a:r>
            <a:r>
              <a:rPr lang="en-AU" sz="2800" dirty="0"/>
              <a:t>to: </a:t>
            </a:r>
          </a:p>
          <a:p>
            <a:r>
              <a:rPr lang="en-AU" sz="2800" dirty="0"/>
              <a:t> discuss an issue </a:t>
            </a:r>
          </a:p>
          <a:p>
            <a:r>
              <a:rPr lang="en-AU" sz="2800" dirty="0"/>
              <a:t> solve a problem </a:t>
            </a:r>
          </a:p>
          <a:p>
            <a:r>
              <a:rPr lang="en-AU" sz="2800" dirty="0"/>
              <a:t> create a product </a:t>
            </a:r>
          </a:p>
          <a:p>
            <a:endParaRPr lang="en-AU" dirty="0"/>
          </a:p>
        </p:txBody>
      </p:sp>
    </p:spTree>
    <p:extLst>
      <p:ext uri="{BB962C8B-B14F-4D97-AF65-F5344CB8AC3E}">
        <p14:creationId xmlns:p14="http://schemas.microsoft.com/office/powerpoint/2010/main" val="32410271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49934" y="702156"/>
            <a:ext cx="7157865" cy="1013800"/>
          </a:xfrm>
        </p:spPr>
        <p:txBody>
          <a:bodyPr>
            <a:normAutofit/>
          </a:bodyPr>
          <a:lstStyle/>
          <a:p>
            <a:r>
              <a:rPr lang="en-AU">
                <a:solidFill>
                  <a:schemeClr val="accent1"/>
                </a:solidFill>
              </a:rPr>
              <a:t>BIG IDEA I: </a:t>
            </a:r>
            <a:r>
              <a:rPr lang="en-GB">
                <a:solidFill>
                  <a:schemeClr val="accent1"/>
                </a:solidFill>
              </a:rPr>
              <a:t>Problem-solving</a:t>
            </a:r>
            <a:endParaRPr lang="en-AU">
              <a:solidFill>
                <a:schemeClr val="accent1"/>
              </a:solidFill>
            </a:endParaRPr>
          </a:p>
        </p:txBody>
      </p:sp>
      <p:pic>
        <p:nvPicPr>
          <p:cNvPr id="5" name="Picture 4">
            <a:extLst>
              <a:ext uri="{FF2B5EF4-FFF2-40B4-BE49-F238E27FC236}">
                <a16:creationId xmlns:a16="http://schemas.microsoft.com/office/drawing/2014/main" id="{A29EC267-B0E3-4FF8-86E0-87CF5CA0FE9C}"/>
              </a:ext>
            </a:extLst>
          </p:cNvPr>
          <p:cNvPicPr>
            <a:picLocks noChangeAspect="1"/>
          </p:cNvPicPr>
          <p:nvPr/>
        </p:nvPicPr>
        <p:blipFill rotWithShape="1">
          <a:blip r:embed="rId2"/>
          <a:srcRect l="47404" r="7412"/>
          <a:stretch/>
        </p:blipFill>
        <p:spPr>
          <a:xfrm>
            <a:off x="20" y="10"/>
            <a:ext cx="4131713" cy="6857989"/>
          </a:xfrm>
          <a:prstGeom prst="rect">
            <a:avLst/>
          </a:prstGeom>
        </p:spPr>
      </p:pic>
      <p:sp>
        <p:nvSpPr>
          <p:cNvPr id="11" name="Rectangle 1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589195"/>
          </a:solidFill>
          <a:ln>
            <a:solidFill>
              <a:srgbClr val="589195"/>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449934" y="1896533"/>
            <a:ext cx="7157866" cy="3962266"/>
          </a:xfrm>
        </p:spPr>
        <p:txBody>
          <a:bodyPr>
            <a:normAutofit/>
          </a:bodyPr>
          <a:lstStyle/>
          <a:p>
            <a:pPr>
              <a:buClr>
                <a:srgbClr val="589195"/>
              </a:buClr>
            </a:pPr>
            <a:r>
              <a:rPr lang="en-IE" sz="2400" dirty="0"/>
              <a:t>Problem-solving involves a task with a defined challenge for the student. Problem-solving happens when students must:</a:t>
            </a:r>
          </a:p>
          <a:p>
            <a:pPr lvl="1" fontAlgn="ctr">
              <a:buClr>
                <a:srgbClr val="589195"/>
              </a:buClr>
              <a:buFont typeface="Wingdings" panose="05000000000000000000" pitchFamily="2" charset="2"/>
              <a:buChar char="Ø"/>
            </a:pPr>
            <a:r>
              <a:rPr lang="en-IE" sz="2000" dirty="0"/>
              <a:t>develop a solution to a problem that is new to them OR</a:t>
            </a:r>
          </a:p>
          <a:p>
            <a:pPr lvl="1" fontAlgn="ctr">
              <a:buClr>
                <a:srgbClr val="589195"/>
              </a:buClr>
              <a:buFont typeface="Wingdings" panose="05000000000000000000" pitchFamily="2" charset="2"/>
              <a:buChar char="Ø"/>
            </a:pPr>
            <a:r>
              <a:rPr lang="en-IE" sz="2000" dirty="0"/>
              <a:t>complete a task that they have not been instructed how to do OR</a:t>
            </a:r>
          </a:p>
          <a:p>
            <a:pPr lvl="1" fontAlgn="ctr">
              <a:buClr>
                <a:srgbClr val="589195"/>
              </a:buClr>
              <a:buFont typeface="Wingdings" panose="05000000000000000000" pitchFamily="2" charset="2"/>
              <a:buChar char="Ø"/>
            </a:pPr>
            <a:r>
              <a:rPr lang="en-IE" sz="2000" dirty="0"/>
              <a:t>design a complex product that meets a set of requirements.</a:t>
            </a:r>
          </a:p>
        </p:txBody>
      </p:sp>
    </p:spTree>
    <p:extLst>
      <p:ext uri="{BB962C8B-B14F-4D97-AF65-F5344CB8AC3E}">
        <p14:creationId xmlns:p14="http://schemas.microsoft.com/office/powerpoint/2010/main" val="20590431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228" y="1037967"/>
            <a:ext cx="3054091" cy="4709131"/>
          </a:xfrm>
        </p:spPr>
        <p:txBody>
          <a:bodyPr anchor="ctr">
            <a:normAutofit/>
          </a:bodyPr>
          <a:lstStyle/>
          <a:p>
            <a:r>
              <a:rPr lang="en-GB">
                <a:solidFill>
                  <a:schemeClr val="accent1"/>
                </a:solidFill>
              </a:rPr>
              <a:t>CONT</a:t>
            </a:r>
            <a:endParaRPr lang="en-AU">
              <a:solidFill>
                <a:schemeClr val="accent1"/>
              </a:solidFill>
            </a:endParaRPr>
          </a:p>
        </p:txBody>
      </p:sp>
      <p:sp>
        <p:nvSpPr>
          <p:cNvPr id="22"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6" name="Content Placeholder 2">
            <a:extLst>
              <a:ext uri="{FF2B5EF4-FFF2-40B4-BE49-F238E27FC236}">
                <a16:creationId xmlns:a16="http://schemas.microsoft.com/office/drawing/2014/main" id="{94B34CC1-9E74-41ED-A40F-5D33FC6ADF52}"/>
              </a:ext>
            </a:extLst>
          </p:cNvPr>
          <p:cNvGraphicFramePr>
            <a:graphicFrameLocks noGrp="1"/>
          </p:cNvGraphicFramePr>
          <p:nvPr>
            <p:ph idx="1"/>
            <p:extLst>
              <p:ext uri="{D42A27DB-BD31-4B8C-83A1-F6EECF244321}">
                <p14:modId xmlns:p14="http://schemas.microsoft.com/office/powerpoint/2010/main" val="3842770541"/>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0652232"/>
      </p:ext>
    </p:extLst>
  </p:cSld>
  <p:clrMapOvr>
    <a:overrideClrMapping bg1="dk1" tx1="lt1" bg2="dk2" tx2="lt2" accent1="accent1" accent2="accent2" accent3="accent3" accent4="accent4" accent5="accent5" accent6="accent6" hlink="hlink" folHlink="folHlink"/>
  </p:clrMapOvr>
</p:sld>
</file>

<file path=ppt/slides/slide9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6B36E1-1575-4929-8F3A-C3A01F202531}"/>
              </a:ext>
            </a:extLst>
          </p:cNvPr>
          <p:cNvSpPr>
            <a:spLocks noGrp="1"/>
          </p:cNvSpPr>
          <p:nvPr>
            <p:ph type="title"/>
          </p:nvPr>
        </p:nvSpPr>
        <p:spPr>
          <a:xfrm>
            <a:off x="746228" y="1037967"/>
            <a:ext cx="3054091" cy="4709131"/>
          </a:xfrm>
        </p:spPr>
        <p:txBody>
          <a:bodyPr anchor="ctr">
            <a:normAutofit/>
          </a:bodyPr>
          <a:lstStyle/>
          <a:p>
            <a:r>
              <a:rPr lang="en-US">
                <a:solidFill>
                  <a:schemeClr val="accent1"/>
                </a:solidFill>
              </a:rPr>
              <a:t>Example: IS THIS PROBLEM-SOLVING?</a:t>
            </a:r>
          </a:p>
        </p:txBody>
      </p:sp>
      <p:sp>
        <p:nvSpPr>
          <p:cNvPr id="11"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EF019CE9-A969-4E79-92FB-A5F347B17640}"/>
              </a:ext>
            </a:extLst>
          </p:cNvPr>
          <p:cNvGraphicFramePr>
            <a:graphicFrameLocks noGrp="1"/>
          </p:cNvGraphicFramePr>
          <p:nvPr>
            <p:ph idx="1"/>
            <p:extLst>
              <p:ext uri="{D42A27DB-BD31-4B8C-83A1-F6EECF244321}">
                <p14:modId xmlns:p14="http://schemas.microsoft.com/office/powerpoint/2010/main" val="3164601803"/>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6762753"/>
      </p:ext>
    </p:extLst>
  </p:cSld>
  <p:clrMapOvr>
    <a:overrideClrMapping bg1="dk1" tx1="lt1" bg2="dk2" tx2="lt2" accent1="accent1" accent2="accent2" accent3="accent3" accent4="accent4" accent5="accent5" accent6="accent6" hlink="hlink" folHlink="folHlink"/>
  </p:clrMapOvr>
</p:sld>
</file>

<file path=ppt/slides/slide9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6B36E1-1575-4929-8F3A-C3A01F202531}"/>
              </a:ext>
            </a:extLst>
          </p:cNvPr>
          <p:cNvSpPr>
            <a:spLocks noGrp="1"/>
          </p:cNvSpPr>
          <p:nvPr>
            <p:ph type="title"/>
          </p:nvPr>
        </p:nvSpPr>
        <p:spPr>
          <a:xfrm>
            <a:off x="390628" y="1037967"/>
            <a:ext cx="3409691" cy="4709131"/>
          </a:xfrm>
        </p:spPr>
        <p:txBody>
          <a:bodyPr anchor="ctr">
            <a:normAutofit/>
          </a:bodyPr>
          <a:lstStyle/>
          <a:p>
            <a:r>
              <a:rPr lang="en-US" dirty="0">
                <a:solidFill>
                  <a:schemeClr val="accent1"/>
                </a:solidFill>
              </a:rPr>
              <a:t>Example: </a:t>
            </a:r>
            <a:br>
              <a:rPr lang="en-US" dirty="0">
                <a:solidFill>
                  <a:schemeClr val="accent1"/>
                </a:solidFill>
              </a:rPr>
            </a:br>
            <a:br>
              <a:rPr lang="en-US" dirty="0"/>
            </a:br>
            <a:r>
              <a:rPr lang="en-US" dirty="0">
                <a:solidFill>
                  <a:schemeClr val="accent1"/>
                </a:solidFill>
              </a:rPr>
              <a:t>IS THIS PROBLEM-SOLVING?</a:t>
            </a:r>
          </a:p>
        </p:txBody>
      </p:sp>
      <p:sp>
        <p:nvSpPr>
          <p:cNvPr id="11"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EF019CE9-A969-4E79-92FB-A5F347B17640}"/>
              </a:ext>
            </a:extLst>
          </p:cNvPr>
          <p:cNvGraphicFramePr>
            <a:graphicFrameLocks noGrp="1"/>
          </p:cNvGraphicFramePr>
          <p:nvPr>
            <p:ph idx="1"/>
            <p:extLst>
              <p:ext uri="{D42A27DB-BD31-4B8C-83A1-F6EECF244321}">
                <p14:modId xmlns:p14="http://schemas.microsoft.com/office/powerpoint/2010/main" val="1003740515"/>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9644442"/>
      </p:ext>
    </p:extLst>
  </p:cSld>
  <p:clrMapOvr>
    <a:overrideClrMapping bg1="dk1" tx1="lt1" bg2="dk2" tx2="lt2" accent1="accent1" accent2="accent2" accent3="accent3" accent4="accent4" accent5="accent5" accent6="accent6" hlink="hlink" folHlink="folHlink"/>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507414"/>
            <a:ext cx="5120255" cy="3903332"/>
          </a:xfrm>
        </p:spPr>
        <p:txBody>
          <a:bodyPr anchor="t">
            <a:normAutofit/>
          </a:bodyPr>
          <a:lstStyle/>
          <a:p>
            <a:r>
              <a:rPr lang="en-AU" sz="4000">
                <a:solidFill>
                  <a:schemeClr val="accent2"/>
                </a:solidFill>
              </a:rPr>
              <a:t>BIG IDEA II: </a:t>
            </a:r>
            <a:r>
              <a:rPr lang="en-GB" sz="4000">
                <a:solidFill>
                  <a:schemeClr val="accent2"/>
                </a:solidFill>
              </a:rPr>
              <a:t>Real-world problems</a:t>
            </a:r>
            <a:endParaRPr lang="en-AU" sz="4000">
              <a:solidFill>
                <a:schemeClr val="accent2"/>
              </a:solidFill>
            </a:endParaRPr>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400800" y="1507415"/>
            <a:ext cx="5210007" cy="3903331"/>
          </a:xfrm>
          <a:ln w="57150">
            <a:noFill/>
          </a:ln>
        </p:spPr>
        <p:txBody>
          <a:bodyPr anchor="t">
            <a:normAutofit lnSpcReduction="10000"/>
          </a:bodyPr>
          <a:lstStyle/>
          <a:p>
            <a:pPr>
              <a:lnSpc>
                <a:spcPct val="90000"/>
              </a:lnSpc>
            </a:pPr>
            <a:r>
              <a:rPr lang="en-IE" sz="2000" b="1" dirty="0"/>
              <a:t>Real-world</a:t>
            </a:r>
            <a:r>
              <a:rPr lang="en-IE" sz="2000" dirty="0"/>
              <a:t> problems are authentic situations and needs that exist outside an academic context. </a:t>
            </a:r>
          </a:p>
          <a:p>
            <a:pPr>
              <a:lnSpc>
                <a:spcPct val="90000"/>
              </a:lnSpc>
            </a:pPr>
            <a:r>
              <a:rPr lang="en-IE" sz="2000" dirty="0"/>
              <a:t>Real-world problems:</a:t>
            </a:r>
          </a:p>
          <a:p>
            <a:pPr lvl="1" fontAlgn="ctr">
              <a:lnSpc>
                <a:spcPct val="90000"/>
              </a:lnSpc>
              <a:buFont typeface="Wingdings" panose="05000000000000000000" pitchFamily="2" charset="2"/>
              <a:buChar char="v"/>
            </a:pPr>
            <a:r>
              <a:rPr lang="en-IE" sz="2000" dirty="0"/>
              <a:t>Are </a:t>
            </a:r>
            <a:r>
              <a:rPr lang="en-IE" sz="2000" b="1" dirty="0"/>
              <a:t>experienced by real people</a:t>
            </a:r>
            <a:r>
              <a:rPr lang="en-IE" sz="2000" dirty="0"/>
              <a:t>. </a:t>
            </a:r>
          </a:p>
          <a:p>
            <a:pPr marL="324000" lvl="1" indent="0">
              <a:lnSpc>
                <a:spcPct val="90000"/>
              </a:lnSpc>
              <a:buNone/>
            </a:pPr>
            <a:r>
              <a:rPr lang="en-IE" sz="2000" dirty="0"/>
              <a:t>For example, if students are asked to diagnose an ecological imbalance in a rainforest in Costa Rica, they are working with a situation that affects the real people who live there.</a:t>
            </a:r>
          </a:p>
          <a:p>
            <a:pPr lvl="1" fontAlgn="ctr">
              <a:lnSpc>
                <a:spcPct val="90000"/>
              </a:lnSpc>
              <a:buFont typeface="Wingdings" panose="05000000000000000000" pitchFamily="2" charset="2"/>
              <a:buChar char="v"/>
            </a:pPr>
            <a:r>
              <a:rPr lang="en-IE" sz="2000" dirty="0"/>
              <a:t>Have solutions for a </a:t>
            </a:r>
            <a:r>
              <a:rPr lang="en-IE" sz="2000" b="1" dirty="0"/>
              <a:t>specific, plausible audience</a:t>
            </a:r>
            <a:r>
              <a:rPr lang="en-IE" sz="2000" dirty="0"/>
              <a:t> other than the educator as grader. </a:t>
            </a:r>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397456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507414"/>
            <a:ext cx="5120255" cy="3903332"/>
          </a:xfrm>
        </p:spPr>
        <p:txBody>
          <a:bodyPr anchor="t">
            <a:normAutofit/>
          </a:bodyPr>
          <a:lstStyle/>
          <a:p>
            <a:r>
              <a:rPr lang="en-AU" sz="4000">
                <a:solidFill>
                  <a:schemeClr val="accent2"/>
                </a:solidFill>
              </a:rPr>
              <a:t>BIG IDEA II: </a:t>
            </a:r>
            <a:r>
              <a:rPr lang="en-GB" sz="4000">
                <a:solidFill>
                  <a:schemeClr val="accent2"/>
                </a:solidFill>
              </a:rPr>
              <a:t>Real-world problems</a:t>
            </a:r>
            <a:endParaRPr lang="en-AU" sz="4000">
              <a:solidFill>
                <a:schemeClr val="accent2"/>
              </a:solidFill>
            </a:endParaRPr>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791200" y="1507415"/>
            <a:ext cx="5819607" cy="3903331"/>
          </a:xfrm>
          <a:ln w="57150">
            <a:noFill/>
          </a:ln>
        </p:spPr>
        <p:txBody>
          <a:bodyPr anchor="t">
            <a:normAutofit/>
          </a:bodyPr>
          <a:lstStyle/>
          <a:p>
            <a:pPr marL="324000" lvl="1" indent="0">
              <a:lnSpc>
                <a:spcPct val="90000"/>
              </a:lnSpc>
              <a:buNone/>
            </a:pPr>
            <a:r>
              <a:rPr lang="en-IE" dirty="0"/>
              <a:t>For example, designing equipment to fit a small city playground could benefit the children of the community. </a:t>
            </a:r>
          </a:p>
          <a:p>
            <a:pPr lvl="1" fontAlgn="ctr">
              <a:lnSpc>
                <a:spcPct val="90000"/>
              </a:lnSpc>
              <a:buFont typeface="Wingdings" panose="05000000000000000000" pitchFamily="2" charset="2"/>
              <a:buChar char="v"/>
            </a:pPr>
            <a:r>
              <a:rPr lang="en-IE" dirty="0"/>
              <a:t>Have </a:t>
            </a:r>
            <a:r>
              <a:rPr lang="en-IE" b="1" dirty="0"/>
              <a:t>specific, explicit contexts</a:t>
            </a:r>
            <a:r>
              <a:rPr lang="en-IE" dirty="0"/>
              <a:t>. </a:t>
            </a:r>
          </a:p>
          <a:p>
            <a:pPr marL="324000" lvl="1" indent="0">
              <a:lnSpc>
                <a:spcPct val="90000"/>
              </a:lnSpc>
              <a:buNone/>
            </a:pPr>
            <a:r>
              <a:rPr lang="en-IE" dirty="0"/>
              <a:t>For example, developing a plan for a community garden in a public park in their town has a specific context; learning which vegetables grow best in which parts of one’s country does not. </a:t>
            </a:r>
          </a:p>
          <a:p>
            <a:pPr lvl="1" fontAlgn="ctr">
              <a:lnSpc>
                <a:spcPct val="90000"/>
              </a:lnSpc>
              <a:buFont typeface="Wingdings" panose="05000000000000000000" pitchFamily="2" charset="2"/>
              <a:buChar char="v"/>
            </a:pPr>
            <a:r>
              <a:rPr lang="en-IE" dirty="0"/>
              <a:t>If students are using data to solve a problem, they </a:t>
            </a:r>
            <a:r>
              <a:rPr lang="en-IE" b="1" dirty="0"/>
              <a:t>use actual data.</a:t>
            </a:r>
            <a:endParaRPr lang="en-IE" dirty="0"/>
          </a:p>
          <a:p>
            <a:pPr marL="324000" lvl="1" indent="0">
              <a:lnSpc>
                <a:spcPct val="90000"/>
              </a:lnSpc>
              <a:buNone/>
            </a:pPr>
            <a:r>
              <a:rPr lang="en-IE" dirty="0"/>
              <a:t>For example, real scientific records of earthquakes, results of their own experiments, or first-person accounts of an historical event, not data developed by an educator or publisher for a lesson.</a:t>
            </a:r>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616523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AU">
                <a:solidFill>
                  <a:srgbClr val="FFFEFF"/>
                </a:solidFill>
              </a:rPr>
              <a:t>BIG IDEA III: </a:t>
            </a:r>
            <a:r>
              <a:rPr lang="en-GB">
                <a:solidFill>
                  <a:srgbClr val="FFFEFF"/>
                </a:solidFill>
              </a:rPr>
              <a:t>Innovation</a:t>
            </a:r>
            <a:endParaRPr lang="en-AU">
              <a:solidFill>
                <a:srgbClr val="FFFEFF"/>
              </a:solidFill>
            </a:endParaRPr>
          </a:p>
        </p:txBody>
      </p:sp>
      <p:graphicFrame>
        <p:nvGraphicFramePr>
          <p:cNvPr id="5" name="Content Placeholder 2">
            <a:extLst>
              <a:ext uri="{FF2B5EF4-FFF2-40B4-BE49-F238E27FC236}">
                <a16:creationId xmlns:a16="http://schemas.microsoft.com/office/drawing/2014/main" id="{AA9A7A56-2938-4DA2-9462-08271E8DD986}"/>
              </a:ext>
            </a:extLst>
          </p:cNvPr>
          <p:cNvGraphicFramePr>
            <a:graphicFrameLocks noGrp="1"/>
          </p:cNvGraphicFramePr>
          <p:nvPr>
            <p:ph idx="1"/>
            <p:extLst>
              <p:ext uri="{D42A27DB-BD31-4B8C-83A1-F6EECF244321}">
                <p14:modId xmlns:p14="http://schemas.microsoft.com/office/powerpoint/2010/main" val="2211012456"/>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73416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228" y="1037967"/>
            <a:ext cx="3054091" cy="4709131"/>
          </a:xfrm>
        </p:spPr>
        <p:txBody>
          <a:bodyPr anchor="ctr">
            <a:normAutofit/>
          </a:bodyPr>
          <a:lstStyle/>
          <a:p>
            <a:r>
              <a:rPr lang="en-AU">
                <a:solidFill>
                  <a:schemeClr val="accent1"/>
                </a:solidFill>
              </a:rPr>
              <a:t>BIG IDEA III: </a:t>
            </a:r>
            <a:r>
              <a:rPr lang="en-GB">
                <a:solidFill>
                  <a:schemeClr val="accent1"/>
                </a:solidFill>
              </a:rPr>
              <a:t>Innovation</a:t>
            </a:r>
            <a:endParaRPr lang="en-AU">
              <a:solidFill>
                <a:schemeClr val="accent1"/>
              </a:solidFill>
            </a:endParaRPr>
          </a:p>
        </p:txBody>
      </p:sp>
      <p:sp>
        <p:nvSpPr>
          <p:cNvPr id="11"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40FE166-0382-4006-A15D-EFC001A30814}"/>
              </a:ext>
            </a:extLst>
          </p:cNvPr>
          <p:cNvGraphicFramePr>
            <a:graphicFrameLocks noGrp="1"/>
          </p:cNvGraphicFramePr>
          <p:nvPr>
            <p:ph idx="1"/>
            <p:extLst>
              <p:ext uri="{D42A27DB-BD31-4B8C-83A1-F6EECF244321}">
                <p14:modId xmlns:p14="http://schemas.microsoft.com/office/powerpoint/2010/main" val="2865345929"/>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068193"/>
      </p:ext>
    </p:extLst>
  </p:cSld>
  <p:clrMapOvr>
    <a:overrideClrMapping bg1="dk1" tx1="lt1" bg2="dk2" tx2="lt2" accent1="accent1" accent2="accent2" accent3="accent3" accent4="accent4" accent5="accent5" accent6="accent6" hlink="hlink" folHlink="folHlink"/>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F6E58-C87C-4ECB-9395-0CC714D8589A}"/>
              </a:ext>
            </a:extLst>
          </p:cNvPr>
          <p:cNvSpPr>
            <a:spLocks noGrp="1"/>
          </p:cNvSpPr>
          <p:nvPr>
            <p:ph type="title"/>
          </p:nvPr>
        </p:nvSpPr>
        <p:spPr/>
        <p:txBody>
          <a:bodyPr/>
          <a:lstStyle/>
          <a:p>
            <a:r>
              <a:rPr lang="en-US" dirty="0"/>
              <a:t>Example: ARE THESE REAL-WORLD PROBLEMS?</a:t>
            </a:r>
          </a:p>
        </p:txBody>
      </p:sp>
      <p:sp>
        <p:nvSpPr>
          <p:cNvPr id="3" name="Content Placeholder 2">
            <a:extLst>
              <a:ext uri="{FF2B5EF4-FFF2-40B4-BE49-F238E27FC236}">
                <a16:creationId xmlns:a16="http://schemas.microsoft.com/office/drawing/2014/main" id="{C6492353-8120-470B-A722-438DCD6DB95C}"/>
              </a:ext>
            </a:extLst>
          </p:cNvPr>
          <p:cNvSpPr>
            <a:spLocks noGrp="1"/>
          </p:cNvSpPr>
          <p:nvPr>
            <p:ph idx="1"/>
          </p:nvPr>
        </p:nvSpPr>
        <p:spPr/>
        <p:txBody>
          <a:bodyPr/>
          <a:lstStyle/>
          <a:p>
            <a:r>
              <a:rPr lang="en-US" dirty="0"/>
              <a:t>Students used a bus map in a textbook to propose where pedestrian crossings should be added in a fictional town. </a:t>
            </a:r>
          </a:p>
          <a:p>
            <a:pPr lvl="1"/>
            <a:r>
              <a:rPr lang="en-US" dirty="0"/>
              <a:t>No, This did not involve actual data.</a:t>
            </a:r>
          </a:p>
          <a:p>
            <a:r>
              <a:rPr lang="en-US" dirty="0"/>
              <a:t>Students used their town’s bus map to propose where pedestrian crossings should be added in their town.</a:t>
            </a:r>
          </a:p>
          <a:p>
            <a:pPr lvl="1"/>
            <a:r>
              <a:rPr lang="en-US" dirty="0"/>
              <a:t>Yes, This had a specific, explicit context. Students used actual data to do this.</a:t>
            </a:r>
          </a:p>
          <a:p>
            <a:r>
              <a:rPr lang="en-US" dirty="0"/>
              <a:t>Students investigated whether growing plants in their classroom could improve the air quality.</a:t>
            </a:r>
          </a:p>
          <a:p>
            <a:pPr lvl="1"/>
            <a:r>
              <a:rPr lang="en-US" dirty="0"/>
              <a:t>Yes, Even though the setting was the classroom, air quality is a real issue.</a:t>
            </a:r>
          </a:p>
          <a:p>
            <a:endParaRPr lang="en-US" dirty="0"/>
          </a:p>
        </p:txBody>
      </p:sp>
    </p:spTree>
    <p:extLst>
      <p:ext uri="{BB962C8B-B14F-4D97-AF65-F5344CB8AC3E}">
        <p14:creationId xmlns:p14="http://schemas.microsoft.com/office/powerpoint/2010/main" val="317591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4">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6">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9235" y="863695"/>
            <a:ext cx="3511233" cy="3779995"/>
          </a:xfrm>
        </p:spPr>
        <p:txBody>
          <a:bodyPr vert="horz" lIns="91440" tIns="45720" rIns="91440" bIns="45720" rtlCol="0" anchor="ctr">
            <a:normAutofit/>
          </a:bodyPr>
          <a:lstStyle/>
          <a:p>
            <a:r>
              <a:rPr lang="en-US" sz="3600">
                <a:solidFill>
                  <a:schemeClr val="tx1"/>
                </a:solidFill>
              </a:rPr>
              <a:t>Rubric - Real-World Problem-Solving and Innovation</a:t>
            </a:r>
          </a:p>
        </p:txBody>
      </p:sp>
      <p:sp>
        <p:nvSpPr>
          <p:cNvPr id="27" name="Rectangle 26">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0" name="Content Placeholder 3">
            <a:extLst>
              <a:ext uri="{FF2B5EF4-FFF2-40B4-BE49-F238E27FC236}">
                <a16:creationId xmlns:a16="http://schemas.microsoft.com/office/drawing/2014/main" id="{707F3F38-AD12-40C0-81EB-49BC17E97017}"/>
              </a:ext>
            </a:extLst>
          </p:cNvPr>
          <p:cNvPicPr>
            <a:picLocks noGrp="1" noChangeAspect="1"/>
          </p:cNvPicPr>
          <p:nvPr>
            <p:ph idx="1"/>
          </p:nvPr>
        </p:nvPicPr>
        <p:blipFill>
          <a:blip r:embed="rId2"/>
          <a:stretch>
            <a:fillRect/>
          </a:stretch>
        </p:blipFill>
        <p:spPr>
          <a:xfrm>
            <a:off x="255537" y="275461"/>
            <a:ext cx="6944569" cy="6115103"/>
          </a:xfrm>
          <a:prstGeom prst="rect">
            <a:avLst/>
          </a:prstGeom>
        </p:spPr>
      </p:pic>
    </p:spTree>
    <p:extLst>
      <p:ext uri="{BB962C8B-B14F-4D97-AF65-F5344CB8AC3E}">
        <p14:creationId xmlns:p14="http://schemas.microsoft.com/office/powerpoint/2010/main" val="381084487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1A7FBF334FFD439960A703BFE40A45" ma:contentTypeVersion="2" ma:contentTypeDescription="Create a new document." ma:contentTypeScope="" ma:versionID="2b1eec0613078a056e40f9b6c545f8bc">
  <xsd:schema xmlns:xsd="http://www.w3.org/2001/XMLSchema" xmlns:xs="http://www.w3.org/2001/XMLSchema" xmlns:p="http://schemas.microsoft.com/office/2006/metadata/properties" xmlns:ns2="1a85a9ed-71dd-4ce5-a792-64a1a3314211" targetNamespace="http://schemas.microsoft.com/office/2006/metadata/properties" ma:root="true" ma:fieldsID="72533443abc991c2527c9d4d303b42ba" ns2:_="">
    <xsd:import namespace="1a85a9ed-71dd-4ce5-a792-64a1a331421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5a9ed-71dd-4ce5-a792-64a1a33142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6A1968-C5DC-4778-9472-D2CCF704FF14}">
  <ds:schemaRefs>
    <ds:schemaRef ds:uri="http://schemas.microsoft.com/sharepoint/v3/contenttype/forms"/>
  </ds:schemaRefs>
</ds:datastoreItem>
</file>

<file path=customXml/itemProps2.xml><?xml version="1.0" encoding="utf-8"?>
<ds:datastoreItem xmlns:ds="http://schemas.openxmlformats.org/officeDocument/2006/customXml" ds:itemID="{B76953AD-BC0B-4EDF-89D6-477D83BCE1A4}">
  <ds:schemaRefs>
    <ds:schemaRef ds:uri="http://purl.org/dc/terms/"/>
    <ds:schemaRef ds:uri="http://purl.org/dc/dcmitype/"/>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http://purl.org/dc/elements/1.1/"/>
    <ds:schemaRef ds:uri="http://schemas.microsoft.com/office/2006/metadata/properties"/>
  </ds:schemaRefs>
</ds:datastoreItem>
</file>

<file path=customXml/itemProps3.xml><?xml version="1.0" encoding="utf-8"?>
<ds:datastoreItem xmlns:ds="http://schemas.openxmlformats.org/officeDocument/2006/customXml" ds:itemID="{28BEA349-A171-490D-A3F7-9BA44F5B90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85a9ed-71dd-4ce5-a792-64a1a33142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265</TotalTime>
  <Words>8862</Words>
  <Application>Microsoft Office PowerPoint</Application>
  <PresentationFormat>Widescreen</PresentationFormat>
  <Paragraphs>527</Paragraphs>
  <Slides>131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131</vt:i4>
      </vt:variant>
    </vt:vector>
  </HeadingPairs>
  <TitlesOfParts>
    <vt:vector size="136" baseType="lpstr">
      <vt:lpstr>Calibri</vt:lpstr>
      <vt:lpstr>Gill Sans MT</vt:lpstr>
      <vt:lpstr>Wingdings</vt:lpstr>
      <vt:lpstr>Wingdings 2</vt:lpstr>
      <vt:lpstr>Dividend</vt:lpstr>
      <vt:lpstr>training on Microsoft certified  educator. </vt:lpstr>
      <vt:lpstr>INTRODUCTION</vt:lpstr>
      <vt:lpstr>CONT…</vt:lpstr>
      <vt:lpstr>CONT…</vt:lpstr>
      <vt:lpstr>Module I .   Collaboration  </vt:lpstr>
      <vt:lpstr>Introduction </vt:lpstr>
      <vt:lpstr>BIG  IDEAS of collaboration</vt:lpstr>
      <vt:lpstr>BIG IDEA  ONE:  WORKING  TOGETHER.</vt:lpstr>
      <vt:lpstr>BIG IDEA  ONE:  WORKING  TOGETHER.</vt:lpstr>
      <vt:lpstr>CONT…</vt:lpstr>
      <vt:lpstr>CONT…</vt:lpstr>
      <vt:lpstr>Example.</vt:lpstr>
      <vt:lpstr>Example.</vt:lpstr>
      <vt:lpstr>BIG IDEA  TWO: SHARING  RESPONSIBILITIES</vt:lpstr>
      <vt:lpstr>CONT…</vt:lpstr>
      <vt:lpstr>EXAMPLE.</vt:lpstr>
      <vt:lpstr>EXAMPLE.</vt:lpstr>
      <vt:lpstr>CONT…</vt:lpstr>
      <vt:lpstr>EXAMPLE.</vt:lpstr>
      <vt:lpstr>BIG IDEA 3: SUBSTANTIVE DECISIONS</vt:lpstr>
      <vt:lpstr>CONT…</vt:lpstr>
      <vt:lpstr>example</vt:lpstr>
      <vt:lpstr>example</vt:lpstr>
      <vt:lpstr>example</vt:lpstr>
      <vt:lpstr>example</vt:lpstr>
      <vt:lpstr>CONT…</vt:lpstr>
      <vt:lpstr>DID STUDENTS MAKE SUBSTANTIVE DECISIONS TOGETHER?</vt:lpstr>
      <vt:lpstr>BID IDEA 4: INTERDEPENDENT.</vt:lpstr>
      <vt:lpstr>CONT…</vt:lpstr>
      <vt:lpstr>CONT…</vt:lpstr>
      <vt:lpstr>Cont…</vt:lpstr>
      <vt:lpstr>Cont…</vt:lpstr>
      <vt:lpstr>Rubric - Collaboration</vt:lpstr>
      <vt:lpstr>Decision Tree - Collaboration</vt:lpstr>
      <vt:lpstr>Quiz </vt:lpstr>
      <vt:lpstr>Module ii:   SKILLED COMMUNICATION</vt:lpstr>
      <vt:lpstr>INTRODUCTION</vt:lpstr>
      <vt:lpstr>INTRODUCTION</vt:lpstr>
      <vt:lpstr>BIG IDEAS OF SKILLED COMMUNICATION</vt:lpstr>
      <vt:lpstr>BIG IDEA 1: Extended communication</vt:lpstr>
      <vt:lpstr>BIG IDEA 1: Extended communication</vt:lpstr>
      <vt:lpstr>BIG IDEA 1: Extended communication</vt:lpstr>
      <vt:lpstr>BIG IDEA 1: Extended communication</vt:lpstr>
      <vt:lpstr>BIG IDEA I1: Multi-modal</vt:lpstr>
      <vt:lpstr>BIG IDEA I1: Multi-modal</vt:lpstr>
      <vt:lpstr>BIG IDEA I1: Multi-modal</vt:lpstr>
      <vt:lpstr>BIG IDEA I1: Multi-modal</vt:lpstr>
      <vt:lpstr>BIG IDEA I1: Multi-modal</vt:lpstr>
      <vt:lpstr>BIG IDEA I1I: Requires supporting evidence </vt:lpstr>
      <vt:lpstr>BIG IDEA I1I: Requires supporting evidence </vt:lpstr>
      <vt:lpstr>BIG IDEA I1I: Requires supporting evidence </vt:lpstr>
      <vt:lpstr>BIG IDEA I1I: Requires supporting evidence </vt:lpstr>
      <vt:lpstr>BIG IDEA IV: Communication designed for a particular audience</vt:lpstr>
      <vt:lpstr>BIG IDEA IV: Communication designed for a particular audience</vt:lpstr>
      <vt:lpstr>BIG IDEA IV: Communication designed for a particular audience</vt:lpstr>
      <vt:lpstr>rubrics</vt:lpstr>
      <vt:lpstr>Decision tree</vt:lpstr>
      <vt:lpstr>module iIi :   Knowledge Construction </vt:lpstr>
      <vt:lpstr>introduction</vt:lpstr>
      <vt:lpstr>introduction</vt:lpstr>
      <vt:lpstr>introduction</vt:lpstr>
      <vt:lpstr>introduction</vt:lpstr>
      <vt:lpstr>BIG IDEAs of knowledge construction:</vt:lpstr>
      <vt:lpstr>BIG IDEA I: knowledge construction</vt:lpstr>
      <vt:lpstr>PowerPoint Presentation</vt:lpstr>
      <vt:lpstr>PowerPoint Presentation</vt:lpstr>
      <vt:lpstr>EXAMPLES: </vt:lpstr>
      <vt:lpstr>EXAMPLES: </vt:lpstr>
      <vt:lpstr>BIG IDEA 2:  Knowledge construction as the main requirement</vt:lpstr>
      <vt:lpstr>EXAMPLE.</vt:lpstr>
      <vt:lpstr>BIG IDEA 3: Apply their knowledge</vt:lpstr>
      <vt:lpstr>EXAMPLES:   ANSWER YES  OR NO AND WHY?</vt:lpstr>
      <vt:lpstr>Example CONT…</vt:lpstr>
      <vt:lpstr>BIG IDEA 4: Interdisciplinary learning activities</vt:lpstr>
      <vt:lpstr>Rubric: Knowledge Construction</vt:lpstr>
      <vt:lpstr>Decision tree: Knowledge Construction</vt:lpstr>
      <vt:lpstr>Module iV:   SELF-REGULATION</vt:lpstr>
      <vt:lpstr>introduction</vt:lpstr>
      <vt:lpstr>BIG IDEAs of SELF-REGULATION</vt:lpstr>
      <vt:lpstr>BIG IDEA I: Long-term activity</vt:lpstr>
      <vt:lpstr>BIG IDEA Ii: Planning own work</vt:lpstr>
      <vt:lpstr>PowerPoint Presentation</vt:lpstr>
      <vt:lpstr>BIG IDEA Iii: Opportunity to revise work based on feedback</vt:lpstr>
      <vt:lpstr>BIG IDEA Iii: Opportunity to revise work based on feedback</vt:lpstr>
      <vt:lpstr>RUBRIC</vt:lpstr>
      <vt:lpstr>DECISION TREE</vt:lpstr>
      <vt:lpstr>module V:  real-world problem-solving and innovation</vt:lpstr>
      <vt:lpstr>introduction</vt:lpstr>
      <vt:lpstr>BIG IDEAs of real-world problem-solving and innovation</vt:lpstr>
      <vt:lpstr>BIG IDEA I: Problem-solving</vt:lpstr>
      <vt:lpstr>CONT</vt:lpstr>
      <vt:lpstr>Example: IS THIS PROBLEM-SOLVING?</vt:lpstr>
      <vt:lpstr>Example:   IS THIS PROBLEM-SOLVING?</vt:lpstr>
      <vt:lpstr>BIG IDEA II: Real-world problems</vt:lpstr>
      <vt:lpstr>BIG IDEA II: Real-world problems</vt:lpstr>
      <vt:lpstr>BIG IDEA III: Innovation</vt:lpstr>
      <vt:lpstr>BIG IDEA III: Innovation</vt:lpstr>
      <vt:lpstr>Example: ARE THESE REAL-WORLD PROBLEMS?</vt:lpstr>
      <vt:lpstr>Rubric - Real-World Problem-Solving and Innovation</vt:lpstr>
      <vt:lpstr>Decision Tree - Real-World Problem-Solving and Innovation</vt:lpstr>
      <vt:lpstr>Module VI:   Use of ICT for Learning</vt:lpstr>
      <vt:lpstr>introduction</vt:lpstr>
      <vt:lpstr>The Big Ideas - Use of ICT for Learning</vt:lpstr>
      <vt:lpstr>BIG IDEA I: Student use of ICT</vt:lpstr>
      <vt:lpstr>Example: IS THIS STUDENT USE of ict?</vt:lpstr>
      <vt:lpstr>BIG IDEA II:  Use of ICT to support knowledge construction</vt:lpstr>
      <vt:lpstr>BIG IDEA II: Use of ICT to support knowledge construction</vt:lpstr>
      <vt:lpstr>BIG IDEA III: ICT required for knowledge construction</vt:lpstr>
      <vt:lpstr>BIG IDEA IV: Designers of ICT products</vt:lpstr>
      <vt:lpstr>Rubric - Use of ICT for Learning</vt:lpstr>
      <vt:lpstr>Decision Tree - Use of ICT for Learning</vt:lpstr>
      <vt:lpstr>Module VII: Introduction to Inclusive Digital Literacy</vt:lpstr>
      <vt:lpstr>Reflective question</vt:lpstr>
      <vt:lpstr>introduction</vt:lpstr>
      <vt:lpstr>introduction</vt:lpstr>
      <vt:lpstr>The Fourth Industrial Revolution:                What you can do</vt:lpstr>
      <vt:lpstr>The Fourth Industrial Revolution:                Reflective questions</vt:lpstr>
      <vt:lpstr>Workplace Trends and the Importance of Digital Literacy: Future Work Trends</vt:lpstr>
      <vt:lpstr>Steps to Introducing Child-Centred Innovation in Digital Literacy to Your Learner Community</vt:lpstr>
      <vt:lpstr>Steps to Introducing Child-Centred Innovation in Digital Literacy to Your Learner Community</vt:lpstr>
      <vt:lpstr>Steps to Introducing Child-Centred Innovation in Digital Literacy to Your Learner Community</vt:lpstr>
      <vt:lpstr>Module  VIII:  Teaching with Technology.</vt:lpstr>
      <vt:lpstr>introduction</vt:lpstr>
      <vt:lpstr>Microsoft Sway</vt:lpstr>
      <vt:lpstr>Microsoft forms</vt:lpstr>
      <vt:lpstr>Microsoft onenote</vt:lpstr>
      <vt:lpstr>PRACTICE</vt:lpstr>
      <vt:lpstr>Microsoft teams</vt:lpstr>
      <vt:lpstr>unit IX: Microsoft Innovative Educator.</vt:lpstr>
      <vt:lpstr>Microsoft Innovative Educator (MIE)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on Microsoft certified  educator.</dc:title>
  <dc:creator>KURADUSENGE Benjamin</dc:creator>
  <cp:lastModifiedBy>SHYAKA Emmanuel</cp:lastModifiedBy>
  <cp:revision>8</cp:revision>
  <dcterms:created xsi:type="dcterms:W3CDTF">2020-09-06T11:35:47Z</dcterms:created>
  <dcterms:modified xsi:type="dcterms:W3CDTF">2020-10-20T12:28:16Z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0x0101006C1A7FBF334FFD439960A703BFE40A45</vt:lpwstr>
  </property>
</Properties>
</file>