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62" r:id="rId2"/>
    <p:sldId id="263" r:id="rId3"/>
    <p:sldId id="264" r:id="rId4"/>
    <p:sldId id="265" r:id="rId5"/>
    <p:sldId id="259" r:id="rId6"/>
    <p:sldId id="411" r:id="rId7"/>
    <p:sldId id="311" r:id="rId8"/>
    <p:sldId id="271" r:id="rId9"/>
    <p:sldId id="267" r:id="rId10"/>
    <p:sldId id="268" r:id="rId11"/>
    <p:sldId id="374" r:id="rId12"/>
    <p:sldId id="269" r:id="rId13"/>
    <p:sldId id="414" r:id="rId14"/>
    <p:sldId id="272" r:id="rId15"/>
    <p:sldId id="270" r:id="rId16"/>
    <p:sldId id="273" r:id="rId17"/>
    <p:sldId id="375" r:id="rId18"/>
    <p:sldId id="376" r:id="rId19"/>
    <p:sldId id="377" r:id="rId20"/>
    <p:sldId id="275" r:id="rId21"/>
    <p:sldId id="276" r:id="rId22"/>
    <p:sldId id="277" r:id="rId23"/>
    <p:sldId id="378" r:id="rId24"/>
    <p:sldId id="379" r:id="rId25"/>
    <p:sldId id="380" r:id="rId26"/>
    <p:sldId id="381" r:id="rId27"/>
    <p:sldId id="382" r:id="rId28"/>
    <p:sldId id="279" r:id="rId29"/>
    <p:sldId id="280" r:id="rId30"/>
    <p:sldId id="383" r:id="rId31"/>
    <p:sldId id="283" r:id="rId32"/>
    <p:sldId id="384" r:id="rId33"/>
    <p:sldId id="281" r:id="rId34"/>
    <p:sldId id="282" r:id="rId35"/>
    <p:sldId id="289" r:id="rId36"/>
    <p:sldId id="373" r:id="rId37"/>
    <p:sldId id="313" r:id="rId38"/>
    <p:sldId id="385" r:id="rId39"/>
    <p:sldId id="315" r:id="rId40"/>
    <p:sldId id="316" r:id="rId41"/>
    <p:sldId id="317" r:id="rId42"/>
    <p:sldId id="387" r:id="rId43"/>
    <p:sldId id="388" r:id="rId44"/>
    <p:sldId id="386" r:id="rId45"/>
    <p:sldId id="318" r:id="rId46"/>
    <p:sldId id="389" r:id="rId47"/>
    <p:sldId id="390" r:id="rId48"/>
    <p:sldId id="391" r:id="rId49"/>
    <p:sldId id="319" r:id="rId50"/>
    <p:sldId id="392" r:id="rId51"/>
    <p:sldId id="393" r:id="rId52"/>
    <p:sldId id="395" r:id="rId53"/>
    <p:sldId id="320" r:id="rId54"/>
    <p:sldId id="394" r:id="rId55"/>
    <p:sldId id="396" r:id="rId56"/>
    <p:sldId id="321" r:id="rId57"/>
    <p:sldId id="322" r:id="rId58"/>
    <p:sldId id="312" r:id="rId59"/>
    <p:sldId id="290" r:id="rId60"/>
    <p:sldId id="399" r:id="rId61"/>
    <p:sldId id="400" r:id="rId62"/>
    <p:sldId id="401" r:id="rId63"/>
    <p:sldId id="323" r:id="rId64"/>
    <p:sldId id="324" r:id="rId65"/>
    <p:sldId id="402" r:id="rId66"/>
    <p:sldId id="293" r:id="rId67"/>
    <p:sldId id="294" r:id="rId68"/>
    <p:sldId id="403" r:id="rId69"/>
    <p:sldId id="295" r:id="rId70"/>
    <p:sldId id="296" r:id="rId71"/>
    <p:sldId id="298" r:id="rId72"/>
    <p:sldId id="299" r:id="rId73"/>
    <p:sldId id="300" r:id="rId74"/>
    <p:sldId id="303" r:id="rId75"/>
    <p:sldId id="305" r:id="rId76"/>
    <p:sldId id="306" r:id="rId77"/>
    <p:sldId id="325" r:id="rId78"/>
    <p:sldId id="326" r:id="rId79"/>
    <p:sldId id="327" r:id="rId80"/>
    <p:sldId id="328" r:id="rId81"/>
    <p:sldId id="330" r:id="rId82"/>
    <p:sldId id="404" r:id="rId83"/>
    <p:sldId id="332" r:id="rId84"/>
    <p:sldId id="405" r:id="rId85"/>
    <p:sldId id="333" r:id="rId86"/>
    <p:sldId id="334" r:id="rId87"/>
    <p:sldId id="344" r:id="rId88"/>
    <p:sldId id="336" r:id="rId89"/>
    <p:sldId id="337" r:id="rId90"/>
    <p:sldId id="338" r:id="rId91"/>
    <p:sldId id="339" r:id="rId92"/>
    <p:sldId id="406" r:id="rId93"/>
    <p:sldId id="407" r:id="rId94"/>
    <p:sldId id="340" r:id="rId95"/>
    <p:sldId id="408" r:id="rId96"/>
    <p:sldId id="341" r:id="rId97"/>
    <p:sldId id="409" r:id="rId98"/>
    <p:sldId id="410" r:id="rId99"/>
    <p:sldId id="342" r:id="rId100"/>
    <p:sldId id="343" r:id="rId101"/>
    <p:sldId id="335" r:id="rId102"/>
    <p:sldId id="345" r:id="rId103"/>
    <p:sldId id="346" r:id="rId104"/>
    <p:sldId id="347" r:id="rId105"/>
    <p:sldId id="412" r:id="rId106"/>
    <p:sldId id="348" r:id="rId107"/>
    <p:sldId id="413" r:id="rId108"/>
    <p:sldId id="349" r:id="rId109"/>
    <p:sldId id="350" r:id="rId110"/>
    <p:sldId id="351" r:id="rId111"/>
    <p:sldId id="352" r:id="rId112"/>
    <p:sldId id="353" r:id="rId113"/>
    <p:sldId id="357" r:id="rId114"/>
    <p:sldId id="355" r:id="rId115"/>
    <p:sldId id="356"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A894E-A36C-3707-0E7B-B49417652699}" v="517" dt="2020-09-06T10:06:05.295"/>
    <p1510:client id="{A37E102B-5A98-4094-B1A8-B77B8E2B42B0}" v="518" dt="2020-09-06T11:36:59.642"/>
    <p1510:client id="{CC341202-372D-4212-3F4A-47DCE69020CE}" v="262" dt="2020-09-06T11:42:3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svg"/><Relationship Id="rId1" Type="http://schemas.openxmlformats.org/officeDocument/2006/relationships/image" Target="../media/image48.png"/><Relationship Id="rId4" Type="http://schemas.openxmlformats.org/officeDocument/2006/relationships/image" Target="../media/image4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svg"/><Relationship Id="rId1" Type="http://schemas.openxmlformats.org/officeDocument/2006/relationships/image" Target="../media/image48.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D14EBC2-5188-4DF0-BD9E-C79E672EFE49}">
      <dgm:prSet custT="1"/>
      <dgm:spPr/>
      <dgm:t>
        <a:bodyPr/>
        <a:lstStyle/>
        <a:p>
          <a:pPr algn="just"/>
          <a:r>
            <a:rPr lang="en-IE" sz="24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a:r>
            <a:rPr lang="en-IE" sz="2400"/>
            <a:t>The final presentation IS considered interdependent if the students’ contributions must work together to tell a story or communicate an overarching idea; in this case, students’ individual pages must be designed as parts of a coherent whole.</a:t>
          </a:r>
          <a:endParaRPr lang="en-US" sz="240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t>
        <a:bodyPr/>
        <a:lstStyle/>
        <a:p>
          <a:endParaRPr lang="en-US"/>
        </a:p>
      </dgm:t>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t>
        <a:bodyPr/>
        <a:lstStyle/>
        <a:p>
          <a:endParaRPr lang="en-US"/>
        </a:p>
      </dgm:t>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t>
        <a:bodyPr/>
        <a:lstStyle/>
        <a:p>
          <a:endParaRPr lang="en-US"/>
        </a:p>
      </dgm:t>
    </dgm:pt>
  </dgm:ptLst>
  <dgm:cxnLst>
    <dgm:cxn modelId="{68F92D09-3B4D-4EA1-A21D-3B590094EEC1}" srcId="{ACAF23D9-7DED-48DB-93E3-8BAB2E933BA7}" destId="{CD14EBC2-5188-4DF0-BD9E-C79E672EFE49}" srcOrd="0" destOrd="0" parTransId="{C2F01192-C364-404D-992E-A5A4A83C9F36}" sibTransId="{8BDA47F3-7D37-4577-9284-0759CAD9709F}"/>
    <dgm:cxn modelId="{6A9C97D4-665F-4FC1-9364-A31C934EB2BF}" srcId="{ACAF23D9-7DED-48DB-93E3-8BAB2E933BA7}" destId="{FBAE665E-7C46-44B4-94CD-504D67DB1563}" srcOrd="1" destOrd="0" parTransId="{8CC7CCE3-C4DF-4BC5-BD10-60F1E9ED73B4}" sibTransId="{488B15A0-F34F-461C-A5BE-34ADE8BD7CE3}"/>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8A781B41-336A-4CF5-B195-CF507DB4B0EC}" type="presOf" srcId="{FBAE665E-7C46-44B4-94CD-504D67DB1563}" destId="{1915450C-E28B-4E4C-B3D7-E2AD6947E6CA}" srcOrd="0" destOrd="0" presId="urn:microsoft.com/office/officeart/2005/8/layout/process4"/>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Yes, Students used the original story but were not instructed how to complete this task.</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 No, 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t>
        <a:bodyPr/>
        <a:lstStyle/>
        <a:p>
          <a:endParaRPr lang="en-US"/>
        </a:p>
      </dgm:t>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t>
        <a:bodyPr/>
        <a:lstStyle/>
        <a:p>
          <a:endParaRPr lang="en-US"/>
        </a:p>
      </dgm:t>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t>
        <a:bodyPr/>
        <a:lstStyle/>
        <a:p>
          <a:endParaRPr lang="en-US"/>
        </a:p>
      </dgm:t>
    </dgm:pt>
  </dgm:ptLst>
  <dgm:cxnLst>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8FAD9530-2DD7-4055-8A24-19E84277D4E5}" srcId="{EB6166F9-5173-49AE-A2DE-B87E0C394A18}" destId="{73D6CD06-CE85-49A6-AFDF-0D87FD3C652E}" srcOrd="1" destOrd="0" parTransId="{700939F1-3834-4AE2-A73E-CA6EA3920716}" sibTransId="{7E193E44-2CE8-49DB-BE63-11CB35CD7857}"/>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0E34BF-3904-4069-8DA1-CB8679EECEF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B6271E6-8F82-4788-B3E7-B75F8D5D05B7}">
      <dgm:prSet/>
      <dgm:spPr/>
      <dgm:t>
        <a:bodyPr/>
        <a:lstStyle/>
        <a:p>
          <a:r>
            <a:rPr lang="en-IE" b="1"/>
            <a:t>Innovation</a:t>
          </a:r>
          <a:r>
            <a:rPr lang="en-IE"/>
            <a:t> requires </a:t>
          </a:r>
          <a:r>
            <a:rPr lang="en-IE" b="1"/>
            <a:t>putting students’ ideas or solutions into practice in the real world</a:t>
          </a:r>
          <a:r>
            <a:rPr lang="en-IE"/>
            <a:t>. For example, it is innovation if students design and build a community garden on the grounds of their school; just designing the garden is NOT innovation.</a:t>
          </a:r>
          <a:endParaRPr lang="en-US"/>
        </a:p>
      </dgm:t>
    </dgm:pt>
    <dgm:pt modelId="{16F92651-AA0C-4B78-95A5-BE64E6056F03}" type="parTrans" cxnId="{33E40051-5ED9-4CDB-A780-69411B2C23FC}">
      <dgm:prSet/>
      <dgm:spPr/>
      <dgm:t>
        <a:bodyPr/>
        <a:lstStyle/>
        <a:p>
          <a:endParaRPr lang="en-US"/>
        </a:p>
      </dgm:t>
    </dgm:pt>
    <dgm:pt modelId="{629EA06F-56F3-463B-9BDF-CB54349B7538}" type="sibTrans" cxnId="{33E40051-5ED9-4CDB-A780-69411B2C23FC}">
      <dgm:prSet/>
      <dgm:spPr/>
      <dgm:t>
        <a:bodyPr/>
        <a:lstStyle/>
        <a:p>
          <a:endParaRPr lang="en-US"/>
        </a:p>
      </dgm:t>
    </dgm:pt>
    <dgm:pt modelId="{1DF07D9C-F9B8-430B-9FE2-8C80C85C9761}">
      <dgm:prSet/>
      <dgm:spPr/>
      <dgm:t>
        <a:bodyPr/>
        <a:lstStyle/>
        <a:p>
          <a:r>
            <a:rPr lang="en-IE"/>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a:p>
      </dgm:t>
    </dgm:pt>
    <dgm:pt modelId="{0BC25231-83EC-41E8-B812-89C3CBF54C4B}" type="parTrans" cxnId="{6510B6C1-C3DC-468C-9128-3D2F60396105}">
      <dgm:prSet/>
      <dgm:spPr/>
      <dgm:t>
        <a:bodyPr/>
        <a:lstStyle/>
        <a:p>
          <a:endParaRPr lang="en-US"/>
        </a:p>
      </dgm:t>
    </dgm:pt>
    <dgm:pt modelId="{EA6D1B0E-AF54-46D3-B85C-B9E5FC4B1955}" type="sibTrans" cxnId="{6510B6C1-C3DC-468C-9128-3D2F60396105}">
      <dgm:prSet/>
      <dgm:spPr/>
      <dgm:t>
        <a:bodyPr/>
        <a:lstStyle/>
        <a:p>
          <a:endParaRPr lang="en-US"/>
        </a:p>
      </dgm:t>
    </dgm:pt>
    <dgm:pt modelId="{ECDB2F33-7E51-46E5-B0B0-E687F6EAC0C3}" type="pres">
      <dgm:prSet presAssocID="{A30E34BF-3904-4069-8DA1-CB8679EECEFE}" presName="root" presStyleCnt="0">
        <dgm:presLayoutVars>
          <dgm:dir/>
          <dgm:resizeHandles val="exact"/>
        </dgm:presLayoutVars>
      </dgm:prSet>
      <dgm:spPr/>
      <dgm:t>
        <a:bodyPr/>
        <a:lstStyle/>
        <a:p>
          <a:endParaRPr lang="en-US"/>
        </a:p>
      </dgm:t>
    </dgm:pt>
    <dgm:pt modelId="{0F3889CF-B2BE-43FD-8702-979D5FF1FE8E}" type="pres">
      <dgm:prSet presAssocID="{A30E34BF-3904-4069-8DA1-CB8679EECEFE}" presName="container" presStyleCnt="0">
        <dgm:presLayoutVars>
          <dgm:dir/>
          <dgm:resizeHandles val="exact"/>
        </dgm:presLayoutVars>
      </dgm:prSet>
      <dgm:spPr/>
    </dgm:pt>
    <dgm:pt modelId="{C35235A2-164A-46BA-B75F-5FB22F26ADF2}" type="pres">
      <dgm:prSet presAssocID="{DB6271E6-8F82-4788-B3E7-B75F8D5D05B7}" presName="compNode" presStyleCnt="0"/>
      <dgm:spPr/>
    </dgm:pt>
    <dgm:pt modelId="{B03AC657-5F23-4339-ACD0-69A58ACAE325}" type="pres">
      <dgm:prSet presAssocID="{DB6271E6-8F82-4788-B3E7-B75F8D5D05B7}" presName="iconBgRect" presStyleLbl="bgShp" presStyleIdx="0" presStyleCnt="2"/>
      <dgm:spPr/>
    </dgm:pt>
    <dgm:pt modelId="{8906CFFB-1084-4F90-A2E1-E65ADBC7A3AB}" type="pres">
      <dgm:prSet presAssocID="{DB6271E6-8F82-4788-B3E7-B75F8D5D0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526C9DE4-E38D-48B6-93B1-D91C366E8D23}" type="pres">
      <dgm:prSet presAssocID="{DB6271E6-8F82-4788-B3E7-B75F8D5D05B7}" presName="spaceRect" presStyleCnt="0"/>
      <dgm:spPr/>
    </dgm:pt>
    <dgm:pt modelId="{EA768718-569A-4927-9922-0EE2399CB499}" type="pres">
      <dgm:prSet presAssocID="{DB6271E6-8F82-4788-B3E7-B75F8D5D05B7}" presName="textRect" presStyleLbl="revTx" presStyleIdx="0" presStyleCnt="2">
        <dgm:presLayoutVars>
          <dgm:chMax val="1"/>
          <dgm:chPref val="1"/>
        </dgm:presLayoutVars>
      </dgm:prSet>
      <dgm:spPr/>
      <dgm:t>
        <a:bodyPr/>
        <a:lstStyle/>
        <a:p>
          <a:endParaRPr lang="en-US"/>
        </a:p>
      </dgm:t>
    </dgm:pt>
    <dgm:pt modelId="{9F41781C-1F2D-4DE3-900F-DCD01270CB92}" type="pres">
      <dgm:prSet presAssocID="{629EA06F-56F3-463B-9BDF-CB54349B7538}" presName="sibTrans" presStyleLbl="sibTrans2D1" presStyleIdx="0" presStyleCnt="0"/>
      <dgm:spPr/>
      <dgm:t>
        <a:bodyPr/>
        <a:lstStyle/>
        <a:p>
          <a:endParaRPr lang="en-US"/>
        </a:p>
      </dgm:t>
    </dgm:pt>
    <dgm:pt modelId="{5B2C0306-3AEB-4B71-B3B5-94CB8AF7EF81}" type="pres">
      <dgm:prSet presAssocID="{1DF07D9C-F9B8-430B-9FE2-8C80C85C9761}" presName="compNode" presStyleCnt="0"/>
      <dgm:spPr/>
    </dgm:pt>
    <dgm:pt modelId="{A7BEBA96-F740-46C0-B259-6010BC53F198}" type="pres">
      <dgm:prSet presAssocID="{1DF07D9C-F9B8-430B-9FE2-8C80C85C9761}" presName="iconBgRect" presStyleLbl="bgShp" presStyleIdx="1" presStyleCnt="2"/>
      <dgm:spPr/>
    </dgm:pt>
    <dgm:pt modelId="{8DA34D21-65C4-4C25-A36D-BFCCB0F027AE}" type="pres">
      <dgm:prSet presAssocID="{1DF07D9C-F9B8-430B-9FE2-8C80C85C97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A6F6A2B9-8673-4844-A860-0557991AD671}" type="pres">
      <dgm:prSet presAssocID="{1DF07D9C-F9B8-430B-9FE2-8C80C85C9761}" presName="spaceRect" presStyleCnt="0"/>
      <dgm:spPr/>
    </dgm:pt>
    <dgm:pt modelId="{C2465718-D186-4632-B2D4-D36E46A94E60}" type="pres">
      <dgm:prSet presAssocID="{1DF07D9C-F9B8-430B-9FE2-8C80C85C9761}" presName="textRect" presStyleLbl="revTx" presStyleIdx="1" presStyleCnt="2">
        <dgm:presLayoutVars>
          <dgm:chMax val="1"/>
          <dgm:chPref val="1"/>
        </dgm:presLayoutVars>
      </dgm:prSet>
      <dgm:spPr/>
      <dgm:t>
        <a:bodyPr/>
        <a:lstStyle/>
        <a:p>
          <a:endParaRPr lang="en-US"/>
        </a:p>
      </dgm:t>
    </dgm:pt>
  </dgm:ptLst>
  <dgm:cxnLst>
    <dgm:cxn modelId="{F7FC93A0-FB51-4F20-A112-6ADA8DD1E876}" type="presOf" srcId="{DB6271E6-8F82-4788-B3E7-B75F8D5D05B7}" destId="{EA768718-569A-4927-9922-0EE2399CB499}" srcOrd="0" destOrd="0" presId="urn:microsoft.com/office/officeart/2018/2/layout/IconCircleList"/>
    <dgm:cxn modelId="{33E40051-5ED9-4CDB-A780-69411B2C23FC}" srcId="{A30E34BF-3904-4069-8DA1-CB8679EECEFE}" destId="{DB6271E6-8F82-4788-B3E7-B75F8D5D05B7}" srcOrd="0" destOrd="0" parTransId="{16F92651-AA0C-4B78-95A5-BE64E6056F03}" sibTransId="{629EA06F-56F3-463B-9BDF-CB54349B7538}"/>
    <dgm:cxn modelId="{D4F71D6B-05CA-49D4-A62F-42C92427BBAE}" type="presOf" srcId="{629EA06F-56F3-463B-9BDF-CB54349B7538}" destId="{9F41781C-1F2D-4DE3-900F-DCD01270CB92}" srcOrd="0" destOrd="0" presId="urn:microsoft.com/office/officeart/2018/2/layout/IconCircleList"/>
    <dgm:cxn modelId="{6510B6C1-C3DC-468C-9128-3D2F60396105}" srcId="{A30E34BF-3904-4069-8DA1-CB8679EECEFE}" destId="{1DF07D9C-F9B8-430B-9FE2-8C80C85C9761}" srcOrd="1" destOrd="0" parTransId="{0BC25231-83EC-41E8-B812-89C3CBF54C4B}" sibTransId="{EA6D1B0E-AF54-46D3-B85C-B9E5FC4B1955}"/>
    <dgm:cxn modelId="{309F0ABD-8353-4686-AEA7-647C10E5E73B}" type="presOf" srcId="{A30E34BF-3904-4069-8DA1-CB8679EECEFE}" destId="{ECDB2F33-7E51-46E5-B0B0-E687F6EAC0C3}" srcOrd="0" destOrd="0" presId="urn:microsoft.com/office/officeart/2018/2/layout/IconCircleList"/>
    <dgm:cxn modelId="{71315FA2-1DF8-45E7-B64B-720FE0AF7CB5}" type="presOf" srcId="{1DF07D9C-F9B8-430B-9FE2-8C80C85C9761}" destId="{C2465718-D186-4632-B2D4-D36E46A94E60}" srcOrd="0" destOrd="0" presId="urn:microsoft.com/office/officeart/2018/2/layout/IconCircleList"/>
    <dgm:cxn modelId="{35D436C4-EB39-416D-A1EF-8D5FDD28A8DC}" type="presParOf" srcId="{ECDB2F33-7E51-46E5-B0B0-E687F6EAC0C3}" destId="{0F3889CF-B2BE-43FD-8702-979D5FF1FE8E}" srcOrd="0" destOrd="0" presId="urn:microsoft.com/office/officeart/2018/2/layout/IconCircleList"/>
    <dgm:cxn modelId="{4F07E5D0-3EE2-4632-BA09-B6A792A2EC18}" type="presParOf" srcId="{0F3889CF-B2BE-43FD-8702-979D5FF1FE8E}" destId="{C35235A2-164A-46BA-B75F-5FB22F26ADF2}" srcOrd="0" destOrd="0" presId="urn:microsoft.com/office/officeart/2018/2/layout/IconCircleList"/>
    <dgm:cxn modelId="{EC2EA4D2-AD74-41D4-ADAE-4ABD4E2FAFBB}" type="presParOf" srcId="{C35235A2-164A-46BA-B75F-5FB22F26ADF2}" destId="{B03AC657-5F23-4339-ACD0-69A58ACAE325}" srcOrd="0" destOrd="0" presId="urn:microsoft.com/office/officeart/2018/2/layout/IconCircleList"/>
    <dgm:cxn modelId="{3BCC0E9A-555B-4DAA-B99C-167B56467B23}" type="presParOf" srcId="{C35235A2-164A-46BA-B75F-5FB22F26ADF2}" destId="{8906CFFB-1084-4F90-A2E1-E65ADBC7A3AB}" srcOrd="1" destOrd="0" presId="urn:microsoft.com/office/officeart/2018/2/layout/IconCircleList"/>
    <dgm:cxn modelId="{1ECE1D96-E75C-4884-BBF1-7EE297245371}" type="presParOf" srcId="{C35235A2-164A-46BA-B75F-5FB22F26ADF2}" destId="{526C9DE4-E38D-48B6-93B1-D91C366E8D23}" srcOrd="2" destOrd="0" presId="urn:microsoft.com/office/officeart/2018/2/layout/IconCircleList"/>
    <dgm:cxn modelId="{DBE467A1-51E8-4CCC-901D-356431191C5E}" type="presParOf" srcId="{C35235A2-164A-46BA-B75F-5FB22F26ADF2}" destId="{EA768718-569A-4927-9922-0EE2399CB499}" srcOrd="3" destOrd="0" presId="urn:microsoft.com/office/officeart/2018/2/layout/IconCircleList"/>
    <dgm:cxn modelId="{01B8DDC4-05AF-4699-9FAA-8F7F8E60337D}" type="presParOf" srcId="{0F3889CF-B2BE-43FD-8702-979D5FF1FE8E}" destId="{9F41781C-1F2D-4DE3-900F-DCD01270CB92}" srcOrd="1" destOrd="0" presId="urn:microsoft.com/office/officeart/2018/2/layout/IconCircleList"/>
    <dgm:cxn modelId="{EC231A48-5C07-47D9-985C-DB481D64B2AD}" type="presParOf" srcId="{0F3889CF-B2BE-43FD-8702-979D5FF1FE8E}" destId="{5B2C0306-3AEB-4B71-B3B5-94CB8AF7EF81}" srcOrd="2" destOrd="0" presId="urn:microsoft.com/office/officeart/2018/2/layout/IconCircleList"/>
    <dgm:cxn modelId="{5935141C-6EAF-4069-93A8-C56F2624A05D}" type="presParOf" srcId="{5B2C0306-3AEB-4B71-B3B5-94CB8AF7EF81}" destId="{A7BEBA96-F740-46C0-B259-6010BC53F198}" srcOrd="0" destOrd="0" presId="urn:microsoft.com/office/officeart/2018/2/layout/IconCircleList"/>
    <dgm:cxn modelId="{9BDF4655-06D6-4798-9D47-743917BCDAE0}" type="presParOf" srcId="{5B2C0306-3AEB-4B71-B3B5-94CB8AF7EF81}" destId="{8DA34D21-65C4-4C25-A36D-BFCCB0F027AE}" srcOrd="1" destOrd="0" presId="urn:microsoft.com/office/officeart/2018/2/layout/IconCircleList"/>
    <dgm:cxn modelId="{A6F82991-7DC1-4C7E-8B40-C87EE58EBE48}" type="presParOf" srcId="{5B2C0306-3AEB-4B71-B3B5-94CB8AF7EF81}" destId="{A6F6A2B9-8673-4844-A860-0557991AD671}" srcOrd="2" destOrd="0" presId="urn:microsoft.com/office/officeart/2018/2/layout/IconCircleList"/>
    <dgm:cxn modelId="{20164604-F715-4E9A-9C86-18DA3FE84111}" type="presParOf" srcId="{5B2C0306-3AEB-4B71-B3B5-94CB8AF7EF81}" destId="{C2465718-D186-4632-B2D4-D36E46A94E6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6D9246-ED6B-42CC-AF91-FBC2B56C8E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50CF591-2812-4E0B-A340-C54F6D084D17}">
      <dgm:prSet/>
      <dgm:spPr/>
      <dgm:t>
        <a:bodyPr/>
        <a:lstStyle/>
        <a:p>
          <a:r>
            <a:rPr lang="en-IE"/>
            <a:t>Innovation also </a:t>
          </a:r>
          <a:r>
            <a:rPr lang="en-IE" b="1"/>
            <a:t>benefits people other than the student</a:t>
          </a:r>
          <a:r>
            <a:rPr lang="en-IE"/>
            <a:t>; it has value beyond meeting the requirements of a classroom exercise. The town s' people who tend the new garden in the public park and the teenagers who attend the rewritten Shakespeare play benefit from students’ efforts, for example.</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FB9FC3B1-06A9-4E1D-9D0A-81B27E2BA368}" type="pres">
      <dgm:prSet presAssocID="{986D9246-ED6B-42CC-AF91-FBC2B56C8EA9}" presName="linear" presStyleCnt="0">
        <dgm:presLayoutVars>
          <dgm:animLvl val="lvl"/>
          <dgm:resizeHandles val="exact"/>
        </dgm:presLayoutVars>
      </dgm:prSet>
      <dgm:spPr/>
      <dgm:t>
        <a:bodyPr/>
        <a:lstStyle/>
        <a:p>
          <a:endParaRPr lang="en-US"/>
        </a:p>
      </dgm:t>
    </dgm:pt>
    <dgm:pt modelId="{3483016A-9297-464F-8166-4E30BBFE29CC}" type="pres">
      <dgm:prSet presAssocID="{C50CF591-2812-4E0B-A340-C54F6D084D17}" presName="parentText" presStyleLbl="node1" presStyleIdx="0" presStyleCnt="2">
        <dgm:presLayoutVars>
          <dgm:chMax val="0"/>
          <dgm:bulletEnabled val="1"/>
        </dgm:presLayoutVars>
      </dgm:prSet>
      <dgm:spPr/>
      <dgm:t>
        <a:bodyPr/>
        <a:lstStyle/>
        <a:p>
          <a:endParaRPr lang="en-US"/>
        </a:p>
      </dgm:t>
    </dgm:pt>
    <dgm:pt modelId="{3C3E6259-8D9B-479C-897F-498263A30107}" type="pres">
      <dgm:prSet presAssocID="{146C87F9-75E5-4C9A-AD96-695E413612D1}" presName="spacer" presStyleCnt="0"/>
      <dgm:spPr/>
    </dgm:pt>
    <dgm:pt modelId="{2A7C2CC2-9555-425C-B8CA-9BC95A62FB7F}" type="pres">
      <dgm:prSet presAssocID="{F2B0048E-1D7B-4F02-BAFF-46C4CD1358CE}" presName="parentText" presStyleLbl="node1" presStyleIdx="1" presStyleCnt="2">
        <dgm:presLayoutVars>
          <dgm:chMax val="0"/>
          <dgm:bulletEnabled val="1"/>
        </dgm:presLayoutVars>
      </dgm:prSet>
      <dgm:spPr/>
      <dgm:t>
        <a:bodyPr/>
        <a:lstStyle/>
        <a:p>
          <a:endParaRPr lang="en-US"/>
        </a:p>
      </dgm:t>
    </dgm:pt>
  </dgm:ptLst>
  <dgm:cxnLst>
    <dgm:cxn modelId="{3FF78B70-EE46-4810-8034-1D2697D0F90A}" type="presOf" srcId="{C50CF591-2812-4E0B-A340-C54F6D084D17}" destId="{3483016A-9297-464F-8166-4E30BBFE29CC}" srcOrd="0" destOrd="0" presId="urn:microsoft.com/office/officeart/2005/8/layout/vList2"/>
    <dgm:cxn modelId="{8A79B4D9-BEFB-4CF7-AA5C-A5F6F9361215}" srcId="{986D9246-ED6B-42CC-AF91-FBC2B56C8EA9}" destId="{F2B0048E-1D7B-4F02-BAFF-46C4CD1358CE}" srcOrd="1" destOrd="0" parTransId="{65A51335-20F1-4B78-BF1C-CDDF67131167}" sibTransId="{04D971B0-65AE-4B25-B47B-E94F9BDAA137}"/>
    <dgm:cxn modelId="{E6237822-D851-4464-9ED6-1676BF91F615}" type="presOf" srcId="{986D9246-ED6B-42CC-AF91-FBC2B56C8EA9}" destId="{FB9FC3B1-06A9-4E1D-9D0A-81B27E2BA368}" srcOrd="0" destOrd="0" presId="urn:microsoft.com/office/officeart/2005/8/layout/vList2"/>
    <dgm:cxn modelId="{317D7B04-76EC-47C1-B3EA-6C5C4A427725}" type="presOf" srcId="{F2B0048E-1D7B-4F02-BAFF-46C4CD1358CE}" destId="{2A7C2CC2-9555-425C-B8CA-9BC95A62FB7F}" srcOrd="0" destOrd="0" presId="urn:microsoft.com/office/officeart/2005/8/layout/vList2"/>
    <dgm:cxn modelId="{CC898CF7-762E-44E7-927D-46D0CD816666}" srcId="{986D9246-ED6B-42CC-AF91-FBC2B56C8EA9}" destId="{C50CF591-2812-4E0B-A340-C54F6D084D17}" srcOrd="0" destOrd="0" parTransId="{3BD6F34B-13F5-41CA-9379-4EE1C464FCD3}" sibTransId="{146C87F9-75E5-4C9A-AD96-695E413612D1}"/>
    <dgm:cxn modelId="{12D6ED09-4963-41CA-90A8-613F780DE3A3}" type="presParOf" srcId="{FB9FC3B1-06A9-4E1D-9D0A-81B27E2BA368}" destId="{3483016A-9297-464F-8166-4E30BBFE29CC}" srcOrd="0" destOrd="0" presId="urn:microsoft.com/office/officeart/2005/8/layout/vList2"/>
    <dgm:cxn modelId="{3F5F81B8-B1F5-487D-AB42-57E98D51D026}" type="presParOf" srcId="{FB9FC3B1-06A9-4E1D-9D0A-81B27E2BA368}" destId="{3C3E6259-8D9B-479C-897F-498263A30107}" srcOrd="1" destOrd="0" presId="urn:microsoft.com/office/officeart/2005/8/layout/vList2"/>
    <dgm:cxn modelId="{5D177CF4-CEAB-41A5-9CC1-FAEDFD12B85F}" type="presParOf" srcId="{FB9FC3B1-06A9-4E1D-9D0A-81B27E2BA368}" destId="{2A7C2CC2-9555-425C-B8CA-9BC95A62FB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a:t>It is considered ICT use if the students </a:t>
          </a:r>
          <a:r>
            <a:rPr lang="en-IE" b="1"/>
            <a:t>are required</a:t>
          </a:r>
          <a:r>
            <a:rPr lang="en-IE"/>
            <a:t> to use ICT or </a:t>
          </a:r>
          <a:r>
            <a:rPr lang="en-IE" b="1"/>
            <a:t>can use ICT</a:t>
          </a:r>
          <a:r>
            <a:rPr lang="en-IE"/>
            <a:t> to complete an activity.</a:t>
          </a:r>
          <a:endParaRPr lang="en-US"/>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t>
        <a:bodyPr/>
        <a:lstStyle/>
        <a:p>
          <a:endParaRPr lang="en-US"/>
        </a:p>
      </dgm:t>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t>
        <a:bodyPr/>
        <a:lstStyle/>
        <a:p>
          <a:endParaRPr lang="en-US"/>
        </a:p>
      </dgm:t>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t>
        <a:bodyPr/>
        <a:lstStyle/>
        <a:p>
          <a:endParaRPr lang="en-US"/>
        </a:p>
      </dgm:t>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t>
        <a:bodyPr/>
        <a:lstStyle/>
        <a:p>
          <a:endParaRPr lang="en-US"/>
        </a:p>
      </dgm:t>
    </dgm:pt>
  </dgm:ptLst>
  <dgm:cxnLst>
    <dgm:cxn modelId="{1F0B8A8F-AECD-4A35-8480-16B900566127}" srcId="{B82154E0-2E5E-4EEF-AD70-45A19A46C957}" destId="{105E963F-1E72-4A73-8342-2D027871969B}" srcOrd="1" destOrd="0" parTransId="{A16ACCAA-C722-45BC-974D-8291BFB5315C}" sibTransId="{19071174-CED2-421D-A680-315F1A357043}"/>
    <dgm:cxn modelId="{FECF6BAB-BEE8-4CD1-B49E-78FDD1AD6C17}" srcId="{B82154E0-2E5E-4EEF-AD70-45A19A46C957}" destId="{3F9B33C0-B184-4E78-8386-700FA2995707}" srcOrd="2" destOrd="0" parTransId="{C71C332C-D671-436B-92C7-791F13085010}" sibTransId="{ECFA2F11-D11E-46A0-BB43-955CCA2C49A1}"/>
    <dgm:cxn modelId="{F3BD6004-02AA-4A71-8CCE-76A8C974B2B7}" srcId="{B82154E0-2E5E-4EEF-AD70-45A19A46C957}" destId="{24F06408-81BD-4A5A-919E-DE1E77D613F4}" srcOrd="0" destOrd="0" parTransId="{5A36CC66-9C2D-4976-B25E-B399EAF152DF}" sibTransId="{7150DCE4-BCFD-479C-861F-CA49BBCE8BF7}"/>
    <dgm:cxn modelId="{4F4B6A7D-A74C-4247-BE00-A70B7F073ABD}" type="presOf" srcId="{105E963F-1E72-4A73-8342-2D027871969B}" destId="{A683BF78-FFA2-4996-94D9-892768964D38}" srcOrd="0" destOrd="0" presId="urn:microsoft.com/office/officeart/2005/8/layout/process4"/>
    <dgm:cxn modelId="{3EAAFD65-C8EE-4403-B4AC-998C80AF0EC1}" type="presOf" srcId="{B82154E0-2E5E-4EEF-AD70-45A19A46C957}" destId="{3F9EB6CE-649D-4235-931C-94D01D59DF25}" srcOrd="0" destOrd="0" presId="urn:microsoft.com/office/officeart/2005/8/layout/process4"/>
    <dgm:cxn modelId="{3FB51901-C8A3-4504-BCC3-84ABC7465321}" type="presOf" srcId="{3F9B33C0-B184-4E78-8386-700FA2995707}" destId="{17F9AE55-063C-42DD-8DFF-9D0406F407C8}" srcOrd="0" destOrd="0" presId="urn:microsoft.com/office/officeart/2005/8/layout/process4"/>
    <dgm:cxn modelId="{84821333-DE27-4D3B-9BBF-FE24655CE044}" type="presOf" srcId="{24F06408-81BD-4A5A-919E-DE1E77D613F4}" destId="{04EBCE93-468F-4299-8745-2883F621CB69}" srcOrd="0" destOrd="0" presId="urn:microsoft.com/office/officeart/2005/8/layout/process4"/>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CCBFB35-4EE9-4CBF-A771-FF5F55739D50}">
      <dgm:prSet/>
      <dgm:spPr/>
      <dgm:t>
        <a:bodyPr/>
        <a:lstStyle/>
        <a:p>
          <a:r>
            <a:rPr lang="en-US"/>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r>
            <a:rPr lang="en-US"/>
            <a:t>We often ask students to answer questions such as What? Who? How? and How Much?, when in reality we need to move beyond these questions that typically have one right answer.  </a:t>
          </a: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t>
        <a:bodyPr/>
        <a:lstStyle/>
        <a:p>
          <a:endParaRPr lang="en-US"/>
        </a:p>
      </dgm:t>
    </dgm:pt>
    <dgm:pt modelId="{1289FFFC-9308-4103-8F18-A38A263EC1C2}" type="pres">
      <dgm:prSet presAssocID="{E0545656-CBD4-4B5C-B472-7ABC48C4492A}" presName="dummyMaxCanvas" presStyleCnt="0">
        <dgm:presLayoutVars/>
      </dgm:prSet>
      <dgm:spPr/>
    </dgm:pt>
    <dgm:pt modelId="{6DDC4F33-0839-4DA9-A19C-D1F71713A35D}" type="pres">
      <dgm:prSet presAssocID="{E0545656-CBD4-4B5C-B472-7ABC48C4492A}" presName="TwoNodes_1" presStyleLbl="node1" presStyleIdx="0" presStyleCnt="2">
        <dgm:presLayoutVars>
          <dgm:bulletEnabled val="1"/>
        </dgm:presLayoutVars>
      </dgm:prSet>
      <dgm:spPr/>
      <dgm:t>
        <a:bodyPr/>
        <a:lstStyle/>
        <a:p>
          <a:endParaRPr lang="en-US"/>
        </a:p>
      </dgm:t>
    </dgm:pt>
    <dgm:pt modelId="{92E10001-9537-451D-91E4-B69B827A4115}" type="pres">
      <dgm:prSet presAssocID="{E0545656-CBD4-4B5C-B472-7ABC48C4492A}" presName="TwoNodes_2" presStyleLbl="node1" presStyleIdx="1" presStyleCnt="2">
        <dgm:presLayoutVars>
          <dgm:bulletEnabled val="1"/>
        </dgm:presLayoutVars>
      </dgm:prSet>
      <dgm:spPr/>
      <dgm:t>
        <a:bodyPr/>
        <a:lstStyle/>
        <a:p>
          <a:endParaRPr lang="en-US"/>
        </a:p>
      </dgm:t>
    </dgm:pt>
    <dgm:pt modelId="{4CB070A0-B9FD-4022-A6A4-A7FF9B86DB36}" type="pres">
      <dgm:prSet presAssocID="{E0545656-CBD4-4B5C-B472-7ABC48C4492A}" presName="TwoConn_1-2" presStyleLbl="fgAccFollowNode1" presStyleIdx="0" presStyleCnt="1">
        <dgm:presLayoutVars>
          <dgm:bulletEnabled val="1"/>
        </dgm:presLayoutVars>
      </dgm:prSet>
      <dgm:spPr/>
      <dgm:t>
        <a:bodyPr/>
        <a:lstStyle/>
        <a:p>
          <a:endParaRPr lang="en-US"/>
        </a:p>
      </dgm:t>
    </dgm:pt>
    <dgm:pt modelId="{9583DDF0-6B7E-4DFC-91CD-39076D6E37C2}" type="pres">
      <dgm:prSet presAssocID="{E0545656-CBD4-4B5C-B472-7ABC48C4492A}" presName="TwoNodes_1_text" presStyleLbl="node1" presStyleIdx="1" presStyleCnt="2">
        <dgm:presLayoutVars>
          <dgm:bulletEnabled val="1"/>
        </dgm:presLayoutVars>
      </dgm:prSet>
      <dgm:spPr/>
      <dgm:t>
        <a:bodyPr/>
        <a:lstStyle/>
        <a:p>
          <a:endParaRPr lang="en-US"/>
        </a:p>
      </dgm:t>
    </dgm:pt>
    <dgm:pt modelId="{0A828BA2-ED1F-4A74-A36E-DDD9BCB0779E}" type="pres">
      <dgm:prSet presAssocID="{E0545656-CBD4-4B5C-B472-7ABC48C4492A}" presName="TwoNodes_2_text" presStyleLbl="node1" presStyleIdx="1" presStyleCnt="2">
        <dgm:presLayoutVars>
          <dgm:bulletEnabled val="1"/>
        </dgm:presLayoutVars>
      </dgm:prSet>
      <dgm:spPr/>
      <dgm:t>
        <a:bodyPr/>
        <a:lstStyle/>
        <a:p>
          <a:endParaRPr lang="en-US"/>
        </a:p>
      </dgm:t>
    </dgm:pt>
  </dgm:ptLst>
  <dgm:cxnLst>
    <dgm:cxn modelId="{3907AE50-01DB-4367-8CB3-815150CE07B6}" type="presOf" srcId="{E0545656-CBD4-4B5C-B472-7ABC48C4492A}" destId="{35AAFF2A-D260-4AEC-AB5D-C60632CC3ED9}" srcOrd="0" destOrd="0" presId="urn:microsoft.com/office/officeart/2005/8/layout/vProcess5"/>
    <dgm:cxn modelId="{CDAF84E0-B086-40CD-8FE2-BD657EC597E0}" type="presOf" srcId="{ACCBFB35-4EE9-4CBF-A771-FF5F55739D50}" destId="{6DDC4F33-0839-4DA9-A19C-D1F71713A35D}" srcOrd="0" destOrd="0" presId="urn:microsoft.com/office/officeart/2005/8/layout/vProcess5"/>
    <dgm:cxn modelId="{91D70BC5-EB5A-4172-BBF2-BE78AF4ADEB1}" srcId="{E0545656-CBD4-4B5C-B472-7ABC48C4492A}" destId="{18DC7F24-DE3C-4073-AAFA-7090D266F661}" srcOrd="1" destOrd="0" parTransId="{AC71B079-BD8B-45E7-9A80-4BEC903F4076}" sibTransId="{5AAF55DF-F9EE-40DC-B4CC-05ECD81B34FC}"/>
    <dgm:cxn modelId="{3A30E1A6-126D-4E9B-A64E-AFA575631077}" type="presOf" srcId="{18DC7F24-DE3C-4073-AAFA-7090D266F661}" destId="{92E10001-9537-451D-91E4-B69B827A4115}" srcOrd="0" destOrd="0" presId="urn:microsoft.com/office/officeart/2005/8/layout/vProcess5"/>
    <dgm:cxn modelId="{CCCA7194-7727-4C86-8191-616D8F7BF5F1}" type="presOf" srcId="{ACCBFB35-4EE9-4CBF-A771-FF5F55739D50}" destId="{9583DDF0-6B7E-4DFC-91CD-39076D6E37C2}" srcOrd="1" destOrd="0" presId="urn:microsoft.com/office/officeart/2005/8/layout/vProcess5"/>
    <dgm:cxn modelId="{988F895A-34CD-4B8B-B3E4-6D4F4E962B82}" type="presOf" srcId="{18DC7F24-DE3C-4073-AAFA-7090D266F661}" destId="{0A828BA2-ED1F-4A74-A36E-DDD9BCB0779E}" srcOrd="1" destOrd="0" presId="urn:microsoft.com/office/officeart/2005/8/layout/vProcess5"/>
    <dgm:cxn modelId="{A79197DD-40CF-4A58-97A6-B279A02A15EE}" type="presOf" srcId="{057E10E2-FADD-4D41-B662-0F99807DADF6}" destId="{4CB070A0-B9FD-4022-A6A4-A7FF9B86DB36}"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2BCA5141-3D89-4E50-8645-57FC1C7D9B0B}" type="presParOf" srcId="{35AAFF2A-D260-4AEC-AB5D-C60632CC3ED9}" destId="{1289FFFC-9308-4103-8F18-A38A263EC1C2}" srcOrd="0" destOrd="0" presId="urn:microsoft.com/office/officeart/2005/8/layout/vProcess5"/>
    <dgm:cxn modelId="{2D67A7DE-4E59-4EFC-9566-3A929B610884}" type="presParOf" srcId="{35AAFF2A-D260-4AEC-AB5D-C60632CC3ED9}" destId="{6DDC4F33-0839-4DA9-A19C-D1F71713A35D}" srcOrd="1" destOrd="0" presId="urn:microsoft.com/office/officeart/2005/8/layout/vProcess5"/>
    <dgm:cxn modelId="{791039F0-7B86-424B-B18A-35F2B4BC2477}" type="presParOf" srcId="{35AAFF2A-D260-4AEC-AB5D-C60632CC3ED9}" destId="{92E10001-9537-451D-91E4-B69B827A4115}" srcOrd="2" destOrd="0" presId="urn:microsoft.com/office/officeart/2005/8/layout/vProcess5"/>
    <dgm:cxn modelId="{E816CA6C-04C4-48A4-A6FE-B20E8B1BF6C2}" type="presParOf" srcId="{35AAFF2A-D260-4AEC-AB5D-C60632CC3ED9}" destId="{4CB070A0-B9FD-4022-A6A4-A7FF9B86DB36}" srcOrd="3" destOrd="0" presId="urn:microsoft.com/office/officeart/2005/8/layout/vProcess5"/>
    <dgm:cxn modelId="{DF21CFB3-CBE8-4F0F-9026-4E7B1871109B}" type="presParOf" srcId="{35AAFF2A-D260-4AEC-AB5D-C60632CC3ED9}" destId="{9583DDF0-6B7E-4DFC-91CD-39076D6E37C2}" srcOrd="4" destOrd="0" presId="urn:microsoft.com/office/officeart/2005/8/layout/vProcess5"/>
    <dgm:cxn modelId="{BB5BB0B8-560B-44A6-B744-78E6A654C128}" type="presParOf" srcId="{35AAFF2A-D260-4AEC-AB5D-C60632CC3ED9}" destId="{0A828BA2-ED1F-4A74-A36E-DDD9BCB077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dgm:spPr/>
      <dgm:t>
        <a:bodyPr/>
        <a:lstStyle/>
        <a:p>
          <a:endParaRPr lang="en-US"/>
        </a:p>
      </dgm:t>
    </dgm:pt>
    <dgm:pt modelId="{1D7555FC-6FB8-4939-9F79-38D9DE8365F2}">
      <dgm:prSet/>
      <dgm:spPr/>
      <dgm:t>
        <a:bodyPr/>
        <a:lstStyle/>
        <a:p>
          <a:r>
            <a:rPr lang="en-US"/>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t>
        <a:bodyPr/>
        <a:lstStyle/>
        <a:p>
          <a:endParaRPr lang="en-US"/>
        </a:p>
      </dgm:t>
    </dgm:pt>
    <dgm:pt modelId="{2FAF6226-E78C-458D-BA02-2EA111E0AD2B}" type="pres">
      <dgm:prSet presAssocID="{1D7555FC-6FB8-4939-9F79-38D9DE8365F2}" presName="node" presStyleLbl="node1" presStyleIdx="0" presStyleCnt="3">
        <dgm:presLayoutVars>
          <dgm:bulletEnabled val="1"/>
        </dgm:presLayoutVars>
      </dgm:prSet>
      <dgm:spPr/>
      <dgm:t>
        <a:bodyPr/>
        <a:lstStyle/>
        <a:p>
          <a:endParaRPr lang="en-US"/>
        </a:p>
      </dgm:t>
    </dgm:pt>
    <dgm:pt modelId="{87B6FCA0-BAA6-4AB1-B948-7DE4A82433E9}" type="pres">
      <dgm:prSet presAssocID="{02CABA7C-6B9B-4BD2-B14B-F3B96B767EC2}" presName="sibTrans" presStyleLbl="sibTrans2D1" presStyleIdx="0" presStyleCnt="2"/>
      <dgm:spPr/>
      <dgm:t>
        <a:bodyPr/>
        <a:lstStyle/>
        <a:p>
          <a:endParaRPr lang="en-US"/>
        </a:p>
      </dgm:t>
    </dgm:pt>
    <dgm:pt modelId="{860792AE-B0D3-4BC0-B851-A8DDA6B107C7}" type="pres">
      <dgm:prSet presAssocID="{02CABA7C-6B9B-4BD2-B14B-F3B96B767EC2}" presName="connectorText" presStyleLbl="sibTrans2D1" presStyleIdx="0" presStyleCnt="2"/>
      <dgm:spPr/>
      <dgm:t>
        <a:bodyPr/>
        <a:lstStyle/>
        <a:p>
          <a:endParaRPr lang="en-US"/>
        </a:p>
      </dgm:t>
    </dgm:pt>
    <dgm:pt modelId="{71866042-EBAE-4785-8031-FB49F4A0F75D}" type="pres">
      <dgm:prSet presAssocID="{6E137D84-DD82-4C20-B52B-FFAFE6662C83}" presName="node" presStyleLbl="node1" presStyleIdx="1" presStyleCnt="3">
        <dgm:presLayoutVars>
          <dgm:bulletEnabled val="1"/>
        </dgm:presLayoutVars>
      </dgm:prSet>
      <dgm:spPr/>
      <dgm:t>
        <a:bodyPr/>
        <a:lstStyle/>
        <a:p>
          <a:endParaRPr lang="en-US"/>
        </a:p>
      </dgm:t>
    </dgm:pt>
    <dgm:pt modelId="{8B07A1BF-DDD4-41EB-B653-DE9A9A33A35A}" type="pres">
      <dgm:prSet presAssocID="{2BEFAA94-1D1C-4CDD-824F-DC66B30A3ADA}" presName="sibTrans" presStyleLbl="sibTrans2D1" presStyleIdx="1" presStyleCnt="2"/>
      <dgm:spPr/>
      <dgm:t>
        <a:bodyPr/>
        <a:lstStyle/>
        <a:p>
          <a:endParaRPr lang="en-US"/>
        </a:p>
      </dgm:t>
    </dgm:pt>
    <dgm:pt modelId="{87F0AF62-63F3-45E2-8170-C460554B7109}" type="pres">
      <dgm:prSet presAssocID="{2BEFAA94-1D1C-4CDD-824F-DC66B30A3ADA}" presName="connectorText" presStyleLbl="sibTrans2D1" presStyleIdx="1" presStyleCnt="2"/>
      <dgm:spPr/>
      <dgm:t>
        <a:bodyPr/>
        <a:lstStyle/>
        <a:p>
          <a:endParaRPr lang="en-US"/>
        </a:p>
      </dgm:t>
    </dgm:pt>
    <dgm:pt modelId="{4FF712A9-62F8-4D0C-817B-355DB0902386}" type="pres">
      <dgm:prSet presAssocID="{38529BFC-3C88-4952-9C9A-FAD4ECD62D38}" presName="node" presStyleLbl="node1" presStyleIdx="2" presStyleCnt="3">
        <dgm:presLayoutVars>
          <dgm:bulletEnabled val="1"/>
        </dgm:presLayoutVars>
      </dgm:prSet>
      <dgm:spPr/>
      <dgm:t>
        <a:bodyPr/>
        <a:lstStyle/>
        <a:p>
          <a:endParaRPr lang="en-US"/>
        </a:p>
      </dgm:t>
    </dgm:pt>
  </dgm:ptLst>
  <dgm:cxnLst>
    <dgm:cxn modelId="{55AC9E89-5C11-4FF3-8BF9-CF3D300939A6}" type="presOf" srcId="{02CABA7C-6B9B-4BD2-B14B-F3B96B767EC2}" destId="{860792AE-B0D3-4BC0-B851-A8DDA6B107C7}" srcOrd="1"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E130E839-6F93-4F18-8F39-781083F4AE08}" srcId="{30EABD97-5895-4F06-839C-1E09142699B8}" destId="{38529BFC-3C88-4952-9C9A-FAD4ECD62D38}" srcOrd="2" destOrd="0" parTransId="{F74D6ABB-6126-44EC-986D-689981092407}" sibTransId="{9FE3D148-BFF0-4DCD-AC94-AFAFA1023B68}"/>
    <dgm:cxn modelId="{16D39C7C-8690-4E0F-ABFE-5B99ADF78534}" type="presOf" srcId="{1D7555FC-6FB8-4939-9F79-38D9DE8365F2}" destId="{2FAF6226-E78C-458D-BA02-2EA111E0AD2B}" srcOrd="0" destOrd="0" presId="urn:microsoft.com/office/officeart/2005/8/layout/process1"/>
    <dgm:cxn modelId="{077A5404-D51A-4151-AEDB-A7A7D2CCF686}" srcId="{30EABD97-5895-4F06-839C-1E09142699B8}" destId="{1D7555FC-6FB8-4939-9F79-38D9DE8365F2}" srcOrd="0" destOrd="0" parTransId="{7AB263A9-7C9E-4387-BDE5-842F43F285E6}" sibTransId="{02CABA7C-6B9B-4BD2-B14B-F3B96B767EC2}"/>
    <dgm:cxn modelId="{FD659883-D0BA-4D8F-B5B4-8228672614D5}" type="presOf" srcId="{30EABD97-5895-4F06-839C-1E09142699B8}" destId="{B42CB89C-4520-4FA1-85AA-4E72C2ABEB3F}"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0E8DCD1A-E55E-44A4-ABAE-3A6CC9A9F253}" type="presOf" srcId="{02CABA7C-6B9B-4BD2-B14B-F3B96B767EC2}" destId="{87B6FCA0-BAA6-4AB1-B948-7DE4A82433E9}" srcOrd="0" destOrd="0" presId="urn:microsoft.com/office/officeart/2005/8/layout/process1"/>
    <dgm:cxn modelId="{DF013847-420A-444A-A679-51CF26B06AB8}" srcId="{30EABD97-5895-4F06-839C-1E09142699B8}" destId="{6E137D84-DD82-4C20-B52B-FFAFE6662C83}" srcOrd="1" destOrd="0" parTransId="{373F8C20-582C-41CD-8CD3-203F103EBF47}" sibTransId="{2BEFAA94-1D1C-4CDD-824F-DC66B30A3ADA}"/>
    <dgm:cxn modelId="{246C70F3-1AF3-44D4-9C74-D1941C842E03}" type="presOf" srcId="{38529BFC-3C88-4952-9C9A-FAD4ECD62D38}" destId="{4FF712A9-62F8-4D0C-817B-355DB0902386}" srcOrd="0"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t>
        <a:bodyPr/>
        <a:lstStyle/>
        <a:p>
          <a:endParaRPr lang="en-US"/>
        </a:p>
      </dgm:t>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t>
        <a:bodyPr/>
        <a:lstStyle/>
        <a:p>
          <a:endParaRPr lang="en-US"/>
        </a:p>
      </dgm:t>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t>
        <a:bodyPr/>
        <a:lstStyle/>
        <a:p>
          <a:endParaRPr lang="en-US"/>
        </a:p>
      </dgm:t>
    </dgm:pt>
    <dgm:pt modelId="{538A2327-D725-4105-8056-9BDF786682FC}" type="pres">
      <dgm:prSet presAssocID="{FC215289-9167-4873-9470-346E43DF4B3B}" presName="hierChild2" presStyleCnt="0"/>
      <dgm:spPr/>
    </dgm:pt>
  </dgm:ptLst>
  <dgm:cxnLst>
    <dgm:cxn modelId="{BE503A1E-ED04-4FCB-870A-3B56FB53140B}" type="presOf" srcId="{40DA4A01-59E7-45AF-A897-C003F8FDA801}" destId="{7E12B6D8-1305-4670-888B-328EC9054C29}" srcOrd="0" destOrd="0" presId="urn:microsoft.com/office/officeart/2005/8/layout/hierarchy1"/>
    <dgm:cxn modelId="{E6E00029-C546-41CA-93C9-D476B0EFD093}" type="presOf" srcId="{FC215289-9167-4873-9470-346E43DF4B3B}" destId="{B35B8464-E0BF-4A49-9EF4-027AF7EAD865}" srcOrd="0" destOrd="0" presId="urn:microsoft.com/office/officeart/2005/8/layout/hierarchy1"/>
    <dgm:cxn modelId="{C22AF716-990E-4ECB-8D04-930DCD1299FA}" srcId="{40DA4A01-59E7-45AF-A897-C003F8FDA801}" destId="{44586902-3F97-4AC1-BE33-92EA0C4B525B}" srcOrd="0" destOrd="0" parTransId="{026B7CC0-4BF5-4794-964C-06801AAE663C}" sibTransId="{06B43353-866B-4AE2-A9D1-694BFB8BDFF1}"/>
    <dgm:cxn modelId="{DDDD816F-CFF1-4C51-B8EB-1142C169495C}" type="presOf" srcId="{44586902-3F97-4AC1-BE33-92EA0C4B525B}" destId="{B09152CB-1CFF-4200-88B5-2FB77B1A40A4}" srcOrd="0" destOrd="0" presId="urn:microsoft.com/office/officeart/2005/8/layout/hierarchy1"/>
    <dgm:cxn modelId="{7E41C807-B18D-4382-AB85-8E83C9F6631F}" srcId="{40DA4A01-59E7-45AF-A897-C003F8FDA801}" destId="{FC215289-9167-4873-9470-346E43DF4B3B}" srcOrd="1" destOrd="0" parTransId="{94C54292-09B9-42D4-8397-79D5C644CDF5}" sibTransId="{736C04B1-3C10-430A-B757-080DC5F8EFFF}"/>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a:t>Interpretation</a:t>
          </a:r>
          <a:r>
            <a:rPr lang="en-IE" b="1">
              <a:latin typeface="Gill Sans MT"/>
            </a:rPr>
            <a:t>:</a:t>
          </a:r>
          <a:r>
            <a:rPr lang="en-IE">
              <a:latin typeface="Gill Sans MT"/>
            </a:rPr>
            <a:t> </a:t>
          </a:r>
          <a:r>
            <a:rPr lang="en-IE"/>
            <a:t>means drawing inferences beyond the literal meaning. For example, students might read a description of a historical period and infer why people who lived then behaved the way they did.</a:t>
          </a:r>
          <a:endParaRPr lang="en-US">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a:t>Analysis</a:t>
          </a:r>
          <a:r>
            <a:rPr lang="en-IE" b="1">
              <a:latin typeface="Gill Sans MT"/>
            </a:rPr>
            <a:t>:</a:t>
          </a:r>
          <a:r>
            <a:rPr lang="en-IE"/>
            <a:t> means identifying the parts of a whole and their relationships to each other. For example, students might investigate local environmental factors to determine which are most likely to affect migrating birds.</a:t>
          </a:r>
          <a:endParaRPr lang="en-US"/>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t>
        <a:bodyPr/>
        <a:lstStyle/>
        <a:p>
          <a:endParaRPr lang="en-US"/>
        </a:p>
      </dgm:t>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t>
        <a:bodyPr/>
        <a:lstStyle/>
        <a:p>
          <a:endParaRPr lang="en-US"/>
        </a:p>
      </dgm:t>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t>
        <a:bodyPr/>
        <a:lstStyle/>
        <a:p>
          <a:endParaRPr lang="en-US"/>
        </a:p>
      </dgm:t>
    </dgm:pt>
  </dgm:ptLst>
  <dgm:cxnLst>
    <dgm:cxn modelId="{938A5502-BCA5-45CC-866D-CFB54769F8F2}" type="presOf" srcId="{DD306950-4C35-408B-B54C-38873109B15D}" destId="{F13FD542-6225-4889-B257-C034FDB1D554}" srcOrd="0" destOrd="0" presId="urn:microsoft.com/office/officeart/2005/8/layout/chevron1"/>
    <dgm:cxn modelId="{B9148C71-8C93-4805-8319-1C085BF41812}" srcId="{8620A8AD-B20E-48BD-BAFF-393BC1297155}" destId="{8FCB949A-4678-4A84-8FE4-F2A5D3F67006}" srcOrd="1" destOrd="0" parTransId="{8E8941BC-E6D3-41DF-B373-30609A3234CD}" sibTransId="{F0385DF7-0E4B-41E7-BB87-FE8B0F82E021}"/>
    <dgm:cxn modelId="{72867E07-A9B5-43FC-B78E-4A54FE5AF8B8}" srcId="{8620A8AD-B20E-48BD-BAFF-393BC1297155}" destId="{DD306950-4C35-408B-B54C-38873109B15D}" srcOrd="0" destOrd="0" parTransId="{50D72324-79E9-422A-8CB5-88F00A6F47E8}" sibTransId="{F4DCE792-CE98-4689-BD2F-ED6920174A75}"/>
    <dgm:cxn modelId="{3D1CB4BD-5483-490A-8FAF-872A9D68E5A4}" type="presOf" srcId="{8FCB949A-4678-4A84-8FE4-F2A5D3F67006}" destId="{49B69048-56B1-44C2-B461-152E5D8647F1}" srcOrd="0" destOrd="0" presId="urn:microsoft.com/office/officeart/2005/8/layout/chevron1"/>
    <dgm:cxn modelId="{7875D661-9A13-45DC-ABA1-CAC15BFC4C98}" type="presOf" srcId="{8620A8AD-B20E-48BD-BAFF-393BC1297155}" destId="{9CCE5392-BAED-40DD-9A52-A02ED12BB053}"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a:t>Synthesis</a:t>
          </a:r>
          <a:r>
            <a:rPr lang="en-IE" b="1">
              <a:latin typeface="Gill Sans MT"/>
            </a:rPr>
            <a:t>:</a:t>
          </a:r>
          <a:r>
            <a:rPr lang="en-IE"/>
            <a:t> means identifying the relationships between two or more ideas.</a:t>
          </a:r>
          <a:r>
            <a:rPr lang="en-IE">
              <a:latin typeface="Gill Sans MT"/>
            </a:rPr>
            <a:t> </a:t>
          </a:r>
          <a:r>
            <a:rPr lang="en-IE"/>
            <a:t>For example, students might be required to compare and contrast perspectives from multiple sources.</a:t>
          </a:r>
          <a:endParaRPr lang="en-US">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a:t>Evaluation</a:t>
          </a:r>
          <a:r>
            <a:rPr lang="en-IE" b="1">
              <a:latin typeface="Gill Sans MT"/>
            </a:rPr>
            <a:t>:</a:t>
          </a:r>
          <a:r>
            <a:rPr lang="en-IE"/>
            <a:t> means judging the quality, credibility, or importance of data, ideas, or events. For example, students might read different accounts of an historical event and determine which ones they find most credible.</a:t>
          </a:r>
          <a:endParaRPr lang="en-US"/>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t>
        <a:bodyPr/>
        <a:lstStyle/>
        <a:p>
          <a:endParaRPr lang="en-US"/>
        </a:p>
      </dgm:t>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t>
        <a:bodyPr/>
        <a:lstStyle/>
        <a:p>
          <a:endParaRPr lang="en-US"/>
        </a:p>
      </dgm:t>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t>
        <a:bodyPr/>
        <a:lstStyle/>
        <a:p>
          <a:endParaRPr lang="en-US"/>
        </a:p>
      </dgm:t>
    </dgm:pt>
  </dgm:ptLst>
  <dgm:cxnLst>
    <dgm:cxn modelId="{895A848F-C0EF-40DB-9698-5D787B8B9279}" type="presOf" srcId="{0D223134-6A0B-42D0-AD34-A2175556A456}" destId="{199D63F9-1FAE-4184-96F4-5F0764F62542}" srcOrd="0" destOrd="0" presId="urn:microsoft.com/office/officeart/2005/8/layout/chevron1"/>
    <dgm:cxn modelId="{9E6E18C0-3262-4C81-A115-A345160C430F}" type="presOf" srcId="{D9348EBF-1967-4E0F-9750-1636F0112663}" destId="{00C8AC1A-5710-4F92-BD6B-DEC00722370B}"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C1B78531-418C-4ED6-9938-E9B4048B1B7A}" type="presOf" srcId="{71574225-C2E8-4D6E-97FE-AE98603C2C56}" destId="{C22B094E-BC2E-4426-8BDC-572F9700F66C}"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t>
        <a:bodyPr/>
        <a:lstStyle/>
        <a:p>
          <a:endParaRPr lang="en-US"/>
        </a:p>
      </dgm:t>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t>
        <a:bodyPr/>
        <a:lstStyle/>
        <a:p>
          <a:endParaRPr lang="en-US"/>
        </a:p>
      </dgm:t>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t>
        <a:bodyPr/>
        <a:lstStyle/>
        <a:p>
          <a:endParaRPr lang="en-US"/>
        </a:p>
      </dgm:t>
    </dgm:pt>
  </dgm:ptLst>
  <dgm:cxnLst>
    <dgm:cxn modelId="{DAC0C313-52C2-4D53-AEDB-3962892CF829}" type="presOf" srcId="{B4D5D4CF-F977-4BA2-A5AB-3AE4616D2A6E}" destId="{E1451BA7-379F-4E35-AA4F-1B224B944B5E}"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DED1595-1746-47C4-8C32-3FDAFDEA9756}" type="presOf" srcId="{636554A8-19F3-4F18-96FF-ACFA105C8C68}" destId="{7F5F1F52-A547-4841-8676-3B5931A239DF}"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D76269-8A57-41B9-B86B-1E1B18EE7C66}" type="doc">
      <dgm:prSet loTypeId="urn:microsoft.com/office/officeart/2005/8/layout/hierarchy2" loCatId="hierarchy" qsTypeId="urn:microsoft.com/office/officeart/2005/8/quickstyle/simple4" qsCatId="simple" csTypeId="urn:microsoft.com/office/officeart/2005/8/colors/accent6_2" csCatId="accent6"/>
      <dgm:spPr/>
      <dgm:t>
        <a:bodyPr/>
        <a:lstStyle/>
        <a:p>
          <a:endParaRPr lang="en-US"/>
        </a:p>
      </dgm:t>
    </dgm:pt>
    <dgm:pt modelId="{21084CD4-B1D0-46F3-A67C-84731DE034EB}">
      <dgm:prSet custT="1"/>
      <dgm:spPr/>
      <dgm:t>
        <a:bodyPr/>
        <a:lstStyle/>
        <a:p>
          <a:r>
            <a:rPr lang="en-IE" sz="900"/>
            <a:t>Learning activities that require problem-solving do NOT give students all the information they need to complete the task or specify the whole procedure they must follow to arrive at a solution.</a:t>
          </a:r>
          <a:endParaRPr lang="en-US" sz="900"/>
        </a:p>
      </dgm:t>
    </dgm:pt>
    <dgm:pt modelId="{4CF43EFA-9E06-4A51-B465-890458CE1FF2}" type="parTrans" cxnId="{5F6C62DD-7352-4921-9C47-6AAC8C835C29}">
      <dgm:prSet/>
      <dgm:spPr/>
      <dgm:t>
        <a:bodyPr/>
        <a:lstStyle/>
        <a:p>
          <a:endParaRPr lang="en-US" sz="900"/>
        </a:p>
      </dgm:t>
    </dgm:pt>
    <dgm:pt modelId="{EF64074E-D36A-4456-B368-12F63DA94F7D}" type="sibTrans" cxnId="{5F6C62DD-7352-4921-9C47-6AAC8C835C29}">
      <dgm:prSet/>
      <dgm:spPr/>
      <dgm:t>
        <a:bodyPr/>
        <a:lstStyle/>
        <a:p>
          <a:endParaRPr lang="en-US" sz="900"/>
        </a:p>
      </dgm:t>
    </dgm:pt>
    <dgm:pt modelId="{02D47FDC-0364-4B57-92BD-E283FD3CD6E1}">
      <dgm:prSet custT="1"/>
      <dgm:spPr/>
      <dgm:t>
        <a:bodyPr/>
        <a:lstStyle/>
        <a:p>
          <a:r>
            <a:rPr lang="en-IE" sz="900"/>
            <a:t>Often, problem-solving tasks require students do some or all of the following:</a:t>
          </a:r>
          <a:endParaRPr lang="en-US" sz="900"/>
        </a:p>
      </dgm:t>
    </dgm:pt>
    <dgm:pt modelId="{85B5B055-BAAF-409E-AD8A-EFAA92A30074}" type="parTrans" cxnId="{ED089D8A-72F2-410F-840A-7DF780E86ADD}">
      <dgm:prSet/>
      <dgm:spPr/>
      <dgm:t>
        <a:bodyPr/>
        <a:lstStyle/>
        <a:p>
          <a:endParaRPr lang="en-US" sz="900"/>
        </a:p>
      </dgm:t>
    </dgm:pt>
    <dgm:pt modelId="{E225A9C4-2916-40BB-9D9F-D71A04ECB381}" type="sibTrans" cxnId="{ED089D8A-72F2-410F-840A-7DF780E86ADD}">
      <dgm:prSet/>
      <dgm:spPr/>
      <dgm:t>
        <a:bodyPr/>
        <a:lstStyle/>
        <a:p>
          <a:endParaRPr lang="en-US" sz="900"/>
        </a:p>
      </dgm:t>
    </dgm:pt>
    <dgm:pt modelId="{E5FF5E0A-B8BF-44D8-97C8-294B59BD3C82}">
      <dgm:prSet custT="1"/>
      <dgm:spPr/>
      <dgm:t>
        <a:bodyPr/>
        <a:lstStyle/>
        <a:p>
          <a:r>
            <a:rPr lang="en-IE" sz="900"/>
            <a:t>Investigate the parameters of the problem to guide their approach.</a:t>
          </a:r>
          <a:endParaRPr lang="en-US" sz="900"/>
        </a:p>
      </dgm:t>
    </dgm:pt>
    <dgm:pt modelId="{9A0834E2-FACE-4EE0-ADDE-BBE5C0914093}" type="parTrans" cxnId="{A807742A-FD51-419C-B103-26BCEE026679}">
      <dgm:prSet custT="1"/>
      <dgm:spPr/>
      <dgm:t>
        <a:bodyPr/>
        <a:lstStyle/>
        <a:p>
          <a:endParaRPr lang="en-US" sz="900"/>
        </a:p>
      </dgm:t>
    </dgm:pt>
    <dgm:pt modelId="{B3FCE1EA-BA02-4F08-B513-D277C00932EA}" type="sibTrans" cxnId="{A807742A-FD51-419C-B103-26BCEE026679}">
      <dgm:prSet/>
      <dgm:spPr/>
      <dgm:t>
        <a:bodyPr/>
        <a:lstStyle/>
        <a:p>
          <a:endParaRPr lang="en-US" sz="900"/>
        </a:p>
      </dgm:t>
    </dgm:pt>
    <dgm:pt modelId="{70644630-56CF-4D66-8AB8-05E1D083C4A6}">
      <dgm:prSet custT="1"/>
      <dgm:spPr/>
      <dgm:t>
        <a:bodyPr/>
        <a:lstStyle/>
        <a:p>
          <a:r>
            <a:rPr lang="en-IE" sz="900"/>
            <a:t>Generate ideas and alternatives.</a:t>
          </a:r>
          <a:endParaRPr lang="en-US" sz="900"/>
        </a:p>
      </dgm:t>
    </dgm:pt>
    <dgm:pt modelId="{0FD69F49-2085-4AB2-9B4B-F82F2E627171}" type="parTrans" cxnId="{5D84CCEE-ABB1-41DE-84BC-298E816002FF}">
      <dgm:prSet custT="1"/>
      <dgm:spPr/>
      <dgm:t>
        <a:bodyPr/>
        <a:lstStyle/>
        <a:p>
          <a:endParaRPr lang="en-US" sz="900"/>
        </a:p>
      </dgm:t>
    </dgm:pt>
    <dgm:pt modelId="{4DE8045B-5773-4673-A65C-D059CE0F9AF0}" type="sibTrans" cxnId="{5D84CCEE-ABB1-41DE-84BC-298E816002FF}">
      <dgm:prSet/>
      <dgm:spPr/>
      <dgm:t>
        <a:bodyPr/>
        <a:lstStyle/>
        <a:p>
          <a:endParaRPr lang="en-US" sz="900"/>
        </a:p>
      </dgm:t>
    </dgm:pt>
    <dgm:pt modelId="{8A27DF97-89F1-4A95-917B-F12368A26C9B}">
      <dgm:prSet custT="1"/>
      <dgm:spPr/>
      <dgm:t>
        <a:bodyPr/>
        <a:lstStyle/>
        <a:p>
          <a:r>
            <a:rPr lang="en-IE" sz="900"/>
            <a:t>Devise their own approach, or explore several possible procedures that might be appropriate to the situation</a:t>
          </a:r>
          <a:endParaRPr lang="en-US" sz="900"/>
        </a:p>
      </dgm:t>
    </dgm:pt>
    <dgm:pt modelId="{104CEF06-A707-4D34-B393-0F247D3C7E82}" type="parTrans" cxnId="{80954D19-5F78-4C23-A715-D53D40235D08}">
      <dgm:prSet custT="1"/>
      <dgm:spPr/>
      <dgm:t>
        <a:bodyPr/>
        <a:lstStyle/>
        <a:p>
          <a:endParaRPr lang="en-US" sz="900"/>
        </a:p>
      </dgm:t>
    </dgm:pt>
    <dgm:pt modelId="{FF6153E1-AF9F-4980-8A63-0DCBC36A6C64}" type="sibTrans" cxnId="{80954D19-5F78-4C23-A715-D53D40235D08}">
      <dgm:prSet/>
      <dgm:spPr/>
      <dgm:t>
        <a:bodyPr/>
        <a:lstStyle/>
        <a:p>
          <a:endParaRPr lang="en-US" sz="900"/>
        </a:p>
      </dgm:t>
    </dgm:pt>
    <dgm:pt modelId="{C0D05CA6-A769-40A0-A781-A8475C232B5A}">
      <dgm:prSet custT="1"/>
      <dgm:spPr/>
      <dgm:t>
        <a:bodyPr/>
        <a:lstStyle/>
        <a:p>
          <a:r>
            <a:rPr lang="en-IE" sz="900"/>
            <a:t>Design a coherent solution.</a:t>
          </a:r>
          <a:endParaRPr lang="en-US" sz="900"/>
        </a:p>
      </dgm:t>
    </dgm:pt>
    <dgm:pt modelId="{3E986829-794F-4C1A-999A-C7B92FD314ED}" type="parTrans" cxnId="{482139C9-C886-4C99-816C-FFD17EB69470}">
      <dgm:prSet custT="1"/>
      <dgm:spPr/>
      <dgm:t>
        <a:bodyPr/>
        <a:lstStyle/>
        <a:p>
          <a:endParaRPr lang="en-US" sz="900"/>
        </a:p>
      </dgm:t>
    </dgm:pt>
    <dgm:pt modelId="{9614A13C-2164-4A2F-9A20-8F64ECB014FD}" type="sibTrans" cxnId="{482139C9-C886-4C99-816C-FFD17EB69470}">
      <dgm:prSet/>
      <dgm:spPr/>
      <dgm:t>
        <a:bodyPr/>
        <a:lstStyle/>
        <a:p>
          <a:endParaRPr lang="en-US" sz="900"/>
        </a:p>
      </dgm:t>
    </dgm:pt>
    <dgm:pt modelId="{84941A24-C78F-48F4-ADB0-387B9D89E705}">
      <dgm:prSet custT="1"/>
      <dgm:spPr/>
      <dgm:t>
        <a:bodyPr/>
        <a:lstStyle/>
        <a:p>
          <a:r>
            <a:rPr lang="en-IE" sz="900"/>
            <a:t>Test the solution and iterate on improvements to satisfy the requirements of the problem.</a:t>
          </a:r>
          <a:endParaRPr lang="en-US" sz="900"/>
        </a:p>
      </dgm:t>
    </dgm:pt>
    <dgm:pt modelId="{75FC170C-5686-49F3-86F8-794D19EEE8D1}" type="parTrans" cxnId="{E31A8EA4-9267-4ED6-AD60-69EBBC077DF0}">
      <dgm:prSet custT="1"/>
      <dgm:spPr/>
      <dgm:t>
        <a:bodyPr/>
        <a:lstStyle/>
        <a:p>
          <a:endParaRPr lang="en-US" sz="900"/>
        </a:p>
      </dgm:t>
    </dgm:pt>
    <dgm:pt modelId="{D79E8DA1-2769-4F03-A2D4-12639226C477}" type="sibTrans" cxnId="{E31A8EA4-9267-4ED6-AD60-69EBBC077DF0}">
      <dgm:prSet/>
      <dgm:spPr/>
      <dgm:t>
        <a:bodyPr/>
        <a:lstStyle/>
        <a:p>
          <a:endParaRPr lang="en-US" sz="900"/>
        </a:p>
      </dgm:t>
    </dgm:pt>
    <dgm:pt modelId="{ED1A479C-F58E-445E-90C5-991632122AFA}" type="pres">
      <dgm:prSet presAssocID="{89D76269-8A57-41B9-B86B-1E1B18EE7C66}" presName="diagram" presStyleCnt="0">
        <dgm:presLayoutVars>
          <dgm:chPref val="1"/>
          <dgm:dir/>
          <dgm:animOne val="branch"/>
          <dgm:animLvl val="lvl"/>
          <dgm:resizeHandles val="exact"/>
        </dgm:presLayoutVars>
      </dgm:prSet>
      <dgm:spPr/>
      <dgm:t>
        <a:bodyPr/>
        <a:lstStyle/>
        <a:p>
          <a:endParaRPr lang="en-US"/>
        </a:p>
      </dgm:t>
    </dgm:pt>
    <dgm:pt modelId="{A476D73B-0808-487B-9813-7F5D0F9B84EB}" type="pres">
      <dgm:prSet presAssocID="{21084CD4-B1D0-46F3-A67C-84731DE034EB}" presName="root1" presStyleCnt="0"/>
      <dgm:spPr/>
    </dgm:pt>
    <dgm:pt modelId="{7B2E9071-55A2-4426-8937-26327FE7F161}" type="pres">
      <dgm:prSet presAssocID="{21084CD4-B1D0-46F3-A67C-84731DE034EB}" presName="LevelOneTextNode" presStyleLbl="node0" presStyleIdx="0" presStyleCnt="2">
        <dgm:presLayoutVars>
          <dgm:chPref val="3"/>
        </dgm:presLayoutVars>
      </dgm:prSet>
      <dgm:spPr/>
      <dgm:t>
        <a:bodyPr/>
        <a:lstStyle/>
        <a:p>
          <a:endParaRPr lang="en-US"/>
        </a:p>
      </dgm:t>
    </dgm:pt>
    <dgm:pt modelId="{94890DF3-2EA9-4E09-80A6-53C682D12AA3}" type="pres">
      <dgm:prSet presAssocID="{21084CD4-B1D0-46F3-A67C-84731DE034EB}" presName="level2hierChild" presStyleCnt="0"/>
      <dgm:spPr/>
    </dgm:pt>
    <dgm:pt modelId="{4D7D1131-A20A-4656-BE13-D5C493136574}" type="pres">
      <dgm:prSet presAssocID="{02D47FDC-0364-4B57-92BD-E283FD3CD6E1}" presName="root1" presStyleCnt="0"/>
      <dgm:spPr/>
    </dgm:pt>
    <dgm:pt modelId="{2748E5CA-FE41-402A-9BD9-CA9FC7B2F59C}" type="pres">
      <dgm:prSet presAssocID="{02D47FDC-0364-4B57-92BD-E283FD3CD6E1}" presName="LevelOneTextNode" presStyleLbl="node0" presStyleIdx="1" presStyleCnt="2">
        <dgm:presLayoutVars>
          <dgm:chPref val="3"/>
        </dgm:presLayoutVars>
      </dgm:prSet>
      <dgm:spPr/>
      <dgm:t>
        <a:bodyPr/>
        <a:lstStyle/>
        <a:p>
          <a:endParaRPr lang="en-US"/>
        </a:p>
      </dgm:t>
    </dgm:pt>
    <dgm:pt modelId="{643E1D4C-95EA-4A5B-AD83-D83B2E35AB0B}" type="pres">
      <dgm:prSet presAssocID="{02D47FDC-0364-4B57-92BD-E283FD3CD6E1}" presName="level2hierChild" presStyleCnt="0"/>
      <dgm:spPr/>
    </dgm:pt>
    <dgm:pt modelId="{10E34268-D21E-49EF-B563-9AFBFBCC0D80}" type="pres">
      <dgm:prSet presAssocID="{9A0834E2-FACE-4EE0-ADDE-BBE5C0914093}" presName="conn2-1" presStyleLbl="parChTrans1D2" presStyleIdx="0" presStyleCnt="5"/>
      <dgm:spPr/>
      <dgm:t>
        <a:bodyPr/>
        <a:lstStyle/>
        <a:p>
          <a:endParaRPr lang="en-US"/>
        </a:p>
      </dgm:t>
    </dgm:pt>
    <dgm:pt modelId="{CA1A1EB7-437F-4F97-B18F-3E1893776E61}" type="pres">
      <dgm:prSet presAssocID="{9A0834E2-FACE-4EE0-ADDE-BBE5C0914093}" presName="connTx" presStyleLbl="parChTrans1D2" presStyleIdx="0" presStyleCnt="5"/>
      <dgm:spPr/>
      <dgm:t>
        <a:bodyPr/>
        <a:lstStyle/>
        <a:p>
          <a:endParaRPr lang="en-US"/>
        </a:p>
      </dgm:t>
    </dgm:pt>
    <dgm:pt modelId="{14585119-CBC1-4B06-B6C9-15BC9EB3C764}" type="pres">
      <dgm:prSet presAssocID="{E5FF5E0A-B8BF-44D8-97C8-294B59BD3C82}" presName="root2" presStyleCnt="0"/>
      <dgm:spPr/>
    </dgm:pt>
    <dgm:pt modelId="{7A4498D5-A7A6-4A86-B677-B35D73221AF4}" type="pres">
      <dgm:prSet presAssocID="{E5FF5E0A-B8BF-44D8-97C8-294B59BD3C82}" presName="LevelTwoTextNode" presStyleLbl="node2" presStyleIdx="0" presStyleCnt="5">
        <dgm:presLayoutVars>
          <dgm:chPref val="3"/>
        </dgm:presLayoutVars>
      </dgm:prSet>
      <dgm:spPr/>
      <dgm:t>
        <a:bodyPr/>
        <a:lstStyle/>
        <a:p>
          <a:endParaRPr lang="en-US"/>
        </a:p>
      </dgm:t>
    </dgm:pt>
    <dgm:pt modelId="{5F506E08-7AEF-4DB9-A74A-C006E9598042}" type="pres">
      <dgm:prSet presAssocID="{E5FF5E0A-B8BF-44D8-97C8-294B59BD3C82}" presName="level3hierChild" presStyleCnt="0"/>
      <dgm:spPr/>
    </dgm:pt>
    <dgm:pt modelId="{A16F7EFB-603F-4037-8331-3DAB6C134EA6}" type="pres">
      <dgm:prSet presAssocID="{0FD69F49-2085-4AB2-9B4B-F82F2E627171}" presName="conn2-1" presStyleLbl="parChTrans1D2" presStyleIdx="1" presStyleCnt="5"/>
      <dgm:spPr/>
      <dgm:t>
        <a:bodyPr/>
        <a:lstStyle/>
        <a:p>
          <a:endParaRPr lang="en-US"/>
        </a:p>
      </dgm:t>
    </dgm:pt>
    <dgm:pt modelId="{4F3A0299-4B0F-4AE2-A9A5-456CF06097C0}" type="pres">
      <dgm:prSet presAssocID="{0FD69F49-2085-4AB2-9B4B-F82F2E627171}" presName="connTx" presStyleLbl="parChTrans1D2" presStyleIdx="1" presStyleCnt="5"/>
      <dgm:spPr/>
      <dgm:t>
        <a:bodyPr/>
        <a:lstStyle/>
        <a:p>
          <a:endParaRPr lang="en-US"/>
        </a:p>
      </dgm:t>
    </dgm:pt>
    <dgm:pt modelId="{1718BAB1-4FA1-4039-A7B3-EAD14899BA8C}" type="pres">
      <dgm:prSet presAssocID="{70644630-56CF-4D66-8AB8-05E1D083C4A6}" presName="root2" presStyleCnt="0"/>
      <dgm:spPr/>
    </dgm:pt>
    <dgm:pt modelId="{61FE36E2-885D-4165-A761-4C0441F92BB8}" type="pres">
      <dgm:prSet presAssocID="{70644630-56CF-4D66-8AB8-05E1D083C4A6}" presName="LevelTwoTextNode" presStyleLbl="node2" presStyleIdx="1" presStyleCnt="5">
        <dgm:presLayoutVars>
          <dgm:chPref val="3"/>
        </dgm:presLayoutVars>
      </dgm:prSet>
      <dgm:spPr/>
      <dgm:t>
        <a:bodyPr/>
        <a:lstStyle/>
        <a:p>
          <a:endParaRPr lang="en-US"/>
        </a:p>
      </dgm:t>
    </dgm:pt>
    <dgm:pt modelId="{CDCEB75E-31DB-499B-9DA5-A5B27F1A0C3F}" type="pres">
      <dgm:prSet presAssocID="{70644630-56CF-4D66-8AB8-05E1D083C4A6}" presName="level3hierChild" presStyleCnt="0"/>
      <dgm:spPr/>
    </dgm:pt>
    <dgm:pt modelId="{37E0B8B2-7970-413A-B642-2C55E5ACF02B}" type="pres">
      <dgm:prSet presAssocID="{104CEF06-A707-4D34-B393-0F247D3C7E82}" presName="conn2-1" presStyleLbl="parChTrans1D2" presStyleIdx="2" presStyleCnt="5"/>
      <dgm:spPr/>
      <dgm:t>
        <a:bodyPr/>
        <a:lstStyle/>
        <a:p>
          <a:endParaRPr lang="en-US"/>
        </a:p>
      </dgm:t>
    </dgm:pt>
    <dgm:pt modelId="{9CB4AD87-9533-4D26-AB60-42613F164778}" type="pres">
      <dgm:prSet presAssocID="{104CEF06-A707-4D34-B393-0F247D3C7E82}" presName="connTx" presStyleLbl="parChTrans1D2" presStyleIdx="2" presStyleCnt="5"/>
      <dgm:spPr/>
      <dgm:t>
        <a:bodyPr/>
        <a:lstStyle/>
        <a:p>
          <a:endParaRPr lang="en-US"/>
        </a:p>
      </dgm:t>
    </dgm:pt>
    <dgm:pt modelId="{F3A8E2B6-51D3-402E-802A-3F39D9365CFC}" type="pres">
      <dgm:prSet presAssocID="{8A27DF97-89F1-4A95-917B-F12368A26C9B}" presName="root2" presStyleCnt="0"/>
      <dgm:spPr/>
    </dgm:pt>
    <dgm:pt modelId="{CE2DB153-F28F-4F6D-8C5B-71494FFF076F}" type="pres">
      <dgm:prSet presAssocID="{8A27DF97-89F1-4A95-917B-F12368A26C9B}" presName="LevelTwoTextNode" presStyleLbl="node2" presStyleIdx="2" presStyleCnt="5">
        <dgm:presLayoutVars>
          <dgm:chPref val="3"/>
        </dgm:presLayoutVars>
      </dgm:prSet>
      <dgm:spPr/>
      <dgm:t>
        <a:bodyPr/>
        <a:lstStyle/>
        <a:p>
          <a:endParaRPr lang="en-US"/>
        </a:p>
      </dgm:t>
    </dgm:pt>
    <dgm:pt modelId="{BCB506B9-A2D5-413A-AA26-9D01E89456FB}" type="pres">
      <dgm:prSet presAssocID="{8A27DF97-89F1-4A95-917B-F12368A26C9B}" presName="level3hierChild" presStyleCnt="0"/>
      <dgm:spPr/>
    </dgm:pt>
    <dgm:pt modelId="{8193BDF8-AD4E-4A89-AF08-B761F7D1B330}" type="pres">
      <dgm:prSet presAssocID="{3E986829-794F-4C1A-999A-C7B92FD314ED}" presName="conn2-1" presStyleLbl="parChTrans1D2" presStyleIdx="3" presStyleCnt="5"/>
      <dgm:spPr/>
      <dgm:t>
        <a:bodyPr/>
        <a:lstStyle/>
        <a:p>
          <a:endParaRPr lang="en-US"/>
        </a:p>
      </dgm:t>
    </dgm:pt>
    <dgm:pt modelId="{0C82D67D-8047-45C1-9093-2033C99F5387}" type="pres">
      <dgm:prSet presAssocID="{3E986829-794F-4C1A-999A-C7B92FD314ED}" presName="connTx" presStyleLbl="parChTrans1D2" presStyleIdx="3" presStyleCnt="5"/>
      <dgm:spPr/>
      <dgm:t>
        <a:bodyPr/>
        <a:lstStyle/>
        <a:p>
          <a:endParaRPr lang="en-US"/>
        </a:p>
      </dgm:t>
    </dgm:pt>
    <dgm:pt modelId="{06122F5F-90E3-425F-855C-0CC75693FCCD}" type="pres">
      <dgm:prSet presAssocID="{C0D05CA6-A769-40A0-A781-A8475C232B5A}" presName="root2" presStyleCnt="0"/>
      <dgm:spPr/>
    </dgm:pt>
    <dgm:pt modelId="{53F92EF4-055E-43D6-BC2F-61D7FEDA269A}" type="pres">
      <dgm:prSet presAssocID="{C0D05CA6-A769-40A0-A781-A8475C232B5A}" presName="LevelTwoTextNode" presStyleLbl="node2" presStyleIdx="3" presStyleCnt="5">
        <dgm:presLayoutVars>
          <dgm:chPref val="3"/>
        </dgm:presLayoutVars>
      </dgm:prSet>
      <dgm:spPr/>
      <dgm:t>
        <a:bodyPr/>
        <a:lstStyle/>
        <a:p>
          <a:endParaRPr lang="en-US"/>
        </a:p>
      </dgm:t>
    </dgm:pt>
    <dgm:pt modelId="{59A4E6E9-8FF8-49EF-957D-2CD701F242D2}" type="pres">
      <dgm:prSet presAssocID="{C0D05CA6-A769-40A0-A781-A8475C232B5A}" presName="level3hierChild" presStyleCnt="0"/>
      <dgm:spPr/>
    </dgm:pt>
    <dgm:pt modelId="{356728B0-4A60-4FD6-A8AD-882366F94D9C}" type="pres">
      <dgm:prSet presAssocID="{75FC170C-5686-49F3-86F8-794D19EEE8D1}" presName="conn2-1" presStyleLbl="parChTrans1D2" presStyleIdx="4" presStyleCnt="5"/>
      <dgm:spPr/>
      <dgm:t>
        <a:bodyPr/>
        <a:lstStyle/>
        <a:p>
          <a:endParaRPr lang="en-US"/>
        </a:p>
      </dgm:t>
    </dgm:pt>
    <dgm:pt modelId="{6BB691DB-C1D5-4A02-AA0A-F2E468B9082E}" type="pres">
      <dgm:prSet presAssocID="{75FC170C-5686-49F3-86F8-794D19EEE8D1}" presName="connTx" presStyleLbl="parChTrans1D2" presStyleIdx="4" presStyleCnt="5"/>
      <dgm:spPr/>
      <dgm:t>
        <a:bodyPr/>
        <a:lstStyle/>
        <a:p>
          <a:endParaRPr lang="en-US"/>
        </a:p>
      </dgm:t>
    </dgm:pt>
    <dgm:pt modelId="{6CFD71AF-7029-44A9-9AD6-C8D242DA34DD}" type="pres">
      <dgm:prSet presAssocID="{84941A24-C78F-48F4-ADB0-387B9D89E705}" presName="root2" presStyleCnt="0"/>
      <dgm:spPr/>
    </dgm:pt>
    <dgm:pt modelId="{2A5CEDC7-44E5-420A-9188-1FFC13985D13}" type="pres">
      <dgm:prSet presAssocID="{84941A24-C78F-48F4-ADB0-387B9D89E705}" presName="LevelTwoTextNode" presStyleLbl="node2" presStyleIdx="4" presStyleCnt="5">
        <dgm:presLayoutVars>
          <dgm:chPref val="3"/>
        </dgm:presLayoutVars>
      </dgm:prSet>
      <dgm:spPr/>
      <dgm:t>
        <a:bodyPr/>
        <a:lstStyle/>
        <a:p>
          <a:endParaRPr lang="en-US"/>
        </a:p>
      </dgm:t>
    </dgm:pt>
    <dgm:pt modelId="{F1628CBA-1439-4F24-8E66-925E664D00CC}" type="pres">
      <dgm:prSet presAssocID="{84941A24-C78F-48F4-ADB0-387B9D89E705}" presName="level3hierChild" presStyleCnt="0"/>
      <dgm:spPr/>
    </dgm:pt>
  </dgm:ptLst>
  <dgm:cxnLst>
    <dgm:cxn modelId="{2A45549B-B285-4AF9-BB76-ABFB23AB8A89}" type="presOf" srcId="{9A0834E2-FACE-4EE0-ADDE-BBE5C0914093}" destId="{CA1A1EB7-437F-4F97-B18F-3E1893776E61}" srcOrd="1" destOrd="0" presId="urn:microsoft.com/office/officeart/2005/8/layout/hierarchy2"/>
    <dgm:cxn modelId="{80954D19-5F78-4C23-A715-D53D40235D08}" srcId="{02D47FDC-0364-4B57-92BD-E283FD3CD6E1}" destId="{8A27DF97-89F1-4A95-917B-F12368A26C9B}" srcOrd="2" destOrd="0" parTransId="{104CEF06-A707-4D34-B393-0F247D3C7E82}" sibTransId="{FF6153E1-AF9F-4980-8A63-0DCBC36A6C64}"/>
    <dgm:cxn modelId="{5F6C62DD-7352-4921-9C47-6AAC8C835C29}" srcId="{89D76269-8A57-41B9-B86B-1E1B18EE7C66}" destId="{21084CD4-B1D0-46F3-A67C-84731DE034EB}" srcOrd="0" destOrd="0" parTransId="{4CF43EFA-9E06-4A51-B465-890458CE1FF2}" sibTransId="{EF64074E-D36A-4456-B368-12F63DA94F7D}"/>
    <dgm:cxn modelId="{ED089D8A-72F2-410F-840A-7DF780E86ADD}" srcId="{89D76269-8A57-41B9-B86B-1E1B18EE7C66}" destId="{02D47FDC-0364-4B57-92BD-E283FD3CD6E1}" srcOrd="1" destOrd="0" parTransId="{85B5B055-BAAF-409E-AD8A-EFAA92A30074}" sibTransId="{E225A9C4-2916-40BB-9D9F-D71A04ECB381}"/>
    <dgm:cxn modelId="{A671E909-A420-464D-B912-EEB85C9DB762}" type="presOf" srcId="{C0D05CA6-A769-40A0-A781-A8475C232B5A}" destId="{53F92EF4-055E-43D6-BC2F-61D7FEDA269A}" srcOrd="0" destOrd="0" presId="urn:microsoft.com/office/officeart/2005/8/layout/hierarchy2"/>
    <dgm:cxn modelId="{BD8EA28B-F5FE-427E-987F-FBE5AEB971C6}" type="presOf" srcId="{104CEF06-A707-4D34-B393-0F247D3C7E82}" destId="{37E0B8B2-7970-413A-B642-2C55E5ACF02B}" srcOrd="0" destOrd="0" presId="urn:microsoft.com/office/officeart/2005/8/layout/hierarchy2"/>
    <dgm:cxn modelId="{959401A2-85C3-48F1-9C6C-098EC2AAE6B7}" type="presOf" srcId="{75FC170C-5686-49F3-86F8-794D19EEE8D1}" destId="{6BB691DB-C1D5-4A02-AA0A-F2E468B9082E}" srcOrd="1" destOrd="0" presId="urn:microsoft.com/office/officeart/2005/8/layout/hierarchy2"/>
    <dgm:cxn modelId="{483090A1-E2E5-4943-853F-F157AAF6E94E}" type="presOf" srcId="{E5FF5E0A-B8BF-44D8-97C8-294B59BD3C82}" destId="{7A4498D5-A7A6-4A86-B677-B35D73221AF4}" srcOrd="0" destOrd="0" presId="urn:microsoft.com/office/officeart/2005/8/layout/hierarchy2"/>
    <dgm:cxn modelId="{482139C9-C886-4C99-816C-FFD17EB69470}" srcId="{02D47FDC-0364-4B57-92BD-E283FD3CD6E1}" destId="{C0D05CA6-A769-40A0-A781-A8475C232B5A}" srcOrd="3" destOrd="0" parTransId="{3E986829-794F-4C1A-999A-C7B92FD314ED}" sibTransId="{9614A13C-2164-4A2F-9A20-8F64ECB014FD}"/>
    <dgm:cxn modelId="{08C3468E-998A-4640-A17F-5899BB5F5D30}" type="presOf" srcId="{3E986829-794F-4C1A-999A-C7B92FD314ED}" destId="{0C82D67D-8047-45C1-9093-2033C99F5387}" srcOrd="1" destOrd="0" presId="urn:microsoft.com/office/officeart/2005/8/layout/hierarchy2"/>
    <dgm:cxn modelId="{C8C3F44E-2796-4556-B802-4ABA49BD6B21}" type="presOf" srcId="{0FD69F49-2085-4AB2-9B4B-F82F2E627171}" destId="{A16F7EFB-603F-4037-8331-3DAB6C134EA6}" srcOrd="0" destOrd="0" presId="urn:microsoft.com/office/officeart/2005/8/layout/hierarchy2"/>
    <dgm:cxn modelId="{9B005342-3166-4909-8921-C071F41B8DCB}" type="presOf" srcId="{8A27DF97-89F1-4A95-917B-F12368A26C9B}" destId="{CE2DB153-F28F-4F6D-8C5B-71494FFF076F}" srcOrd="0" destOrd="0" presId="urn:microsoft.com/office/officeart/2005/8/layout/hierarchy2"/>
    <dgm:cxn modelId="{F269A5DB-2E78-436F-8C36-3E8B9763B890}" type="presOf" srcId="{9A0834E2-FACE-4EE0-ADDE-BBE5C0914093}" destId="{10E34268-D21E-49EF-B563-9AFBFBCC0D80}" srcOrd="0" destOrd="0" presId="urn:microsoft.com/office/officeart/2005/8/layout/hierarchy2"/>
    <dgm:cxn modelId="{548EF5C7-33A1-4CA6-9669-845B8A0C01BF}" type="presOf" srcId="{70644630-56CF-4D66-8AB8-05E1D083C4A6}" destId="{61FE36E2-885D-4165-A761-4C0441F92BB8}" srcOrd="0" destOrd="0" presId="urn:microsoft.com/office/officeart/2005/8/layout/hierarchy2"/>
    <dgm:cxn modelId="{B29FF0D6-5A8D-4AF1-9FDF-6129F34C280F}" type="presOf" srcId="{3E986829-794F-4C1A-999A-C7B92FD314ED}" destId="{8193BDF8-AD4E-4A89-AF08-B761F7D1B330}" srcOrd="0" destOrd="0" presId="urn:microsoft.com/office/officeart/2005/8/layout/hierarchy2"/>
    <dgm:cxn modelId="{17D545D4-5B28-4EF5-9E8F-B722674BA533}" type="presOf" srcId="{21084CD4-B1D0-46F3-A67C-84731DE034EB}" destId="{7B2E9071-55A2-4426-8937-26327FE7F161}" srcOrd="0" destOrd="0" presId="urn:microsoft.com/office/officeart/2005/8/layout/hierarchy2"/>
    <dgm:cxn modelId="{9D4F8C36-EC88-43B0-9449-0B0880FEC3A3}" type="presOf" srcId="{75FC170C-5686-49F3-86F8-794D19EEE8D1}" destId="{356728B0-4A60-4FD6-A8AD-882366F94D9C}" srcOrd="0" destOrd="0" presId="urn:microsoft.com/office/officeart/2005/8/layout/hierarchy2"/>
    <dgm:cxn modelId="{A807742A-FD51-419C-B103-26BCEE026679}" srcId="{02D47FDC-0364-4B57-92BD-E283FD3CD6E1}" destId="{E5FF5E0A-B8BF-44D8-97C8-294B59BD3C82}" srcOrd="0" destOrd="0" parTransId="{9A0834E2-FACE-4EE0-ADDE-BBE5C0914093}" sibTransId="{B3FCE1EA-BA02-4F08-B513-D277C00932EA}"/>
    <dgm:cxn modelId="{CEF835F8-A7C2-4449-9173-EA988729FFFE}" type="presOf" srcId="{84941A24-C78F-48F4-ADB0-387B9D89E705}" destId="{2A5CEDC7-44E5-420A-9188-1FFC13985D13}" srcOrd="0" destOrd="0" presId="urn:microsoft.com/office/officeart/2005/8/layout/hierarchy2"/>
    <dgm:cxn modelId="{85D65B78-8CCE-4F60-B32F-A9B676FAB8AF}" type="presOf" srcId="{104CEF06-A707-4D34-B393-0F247D3C7E82}" destId="{9CB4AD87-9533-4D26-AB60-42613F164778}" srcOrd="1" destOrd="0" presId="urn:microsoft.com/office/officeart/2005/8/layout/hierarchy2"/>
    <dgm:cxn modelId="{2518DA10-CBC1-4B62-BF65-F41632FE07EC}" type="presOf" srcId="{89D76269-8A57-41B9-B86B-1E1B18EE7C66}" destId="{ED1A479C-F58E-445E-90C5-991632122AFA}" srcOrd="0" destOrd="0" presId="urn:microsoft.com/office/officeart/2005/8/layout/hierarchy2"/>
    <dgm:cxn modelId="{F5CEBAA6-0C11-40A6-B94A-6E708AC5695E}" type="presOf" srcId="{0FD69F49-2085-4AB2-9B4B-F82F2E627171}" destId="{4F3A0299-4B0F-4AE2-A9A5-456CF06097C0}" srcOrd="1" destOrd="0" presId="urn:microsoft.com/office/officeart/2005/8/layout/hierarchy2"/>
    <dgm:cxn modelId="{5D84CCEE-ABB1-41DE-84BC-298E816002FF}" srcId="{02D47FDC-0364-4B57-92BD-E283FD3CD6E1}" destId="{70644630-56CF-4D66-8AB8-05E1D083C4A6}" srcOrd="1" destOrd="0" parTransId="{0FD69F49-2085-4AB2-9B4B-F82F2E627171}" sibTransId="{4DE8045B-5773-4673-A65C-D059CE0F9AF0}"/>
    <dgm:cxn modelId="{E31A8EA4-9267-4ED6-AD60-69EBBC077DF0}" srcId="{02D47FDC-0364-4B57-92BD-E283FD3CD6E1}" destId="{84941A24-C78F-48F4-ADB0-387B9D89E705}" srcOrd="4" destOrd="0" parTransId="{75FC170C-5686-49F3-86F8-794D19EEE8D1}" sibTransId="{D79E8DA1-2769-4F03-A2D4-12639226C477}"/>
    <dgm:cxn modelId="{574CB1C1-D89D-4A65-AFCF-7A07A33A4B19}" type="presOf" srcId="{02D47FDC-0364-4B57-92BD-E283FD3CD6E1}" destId="{2748E5CA-FE41-402A-9BD9-CA9FC7B2F59C}" srcOrd="0" destOrd="0" presId="urn:microsoft.com/office/officeart/2005/8/layout/hierarchy2"/>
    <dgm:cxn modelId="{9BAA1546-E9B2-4887-84F5-AF8781DABE5C}" type="presParOf" srcId="{ED1A479C-F58E-445E-90C5-991632122AFA}" destId="{A476D73B-0808-487B-9813-7F5D0F9B84EB}" srcOrd="0" destOrd="0" presId="urn:microsoft.com/office/officeart/2005/8/layout/hierarchy2"/>
    <dgm:cxn modelId="{3EE4044D-D8CE-4C7E-980E-F23D6CDBB3C5}" type="presParOf" srcId="{A476D73B-0808-487B-9813-7F5D0F9B84EB}" destId="{7B2E9071-55A2-4426-8937-26327FE7F161}" srcOrd="0" destOrd="0" presId="urn:microsoft.com/office/officeart/2005/8/layout/hierarchy2"/>
    <dgm:cxn modelId="{4FCC94C0-EF78-4CE5-A9F8-5AF9A6F77DC5}" type="presParOf" srcId="{A476D73B-0808-487B-9813-7F5D0F9B84EB}" destId="{94890DF3-2EA9-4E09-80A6-53C682D12AA3}" srcOrd="1" destOrd="0" presId="urn:microsoft.com/office/officeart/2005/8/layout/hierarchy2"/>
    <dgm:cxn modelId="{F83DE1FD-8E6F-4465-9F30-B267EBE498FC}" type="presParOf" srcId="{ED1A479C-F58E-445E-90C5-991632122AFA}" destId="{4D7D1131-A20A-4656-BE13-D5C493136574}" srcOrd="1" destOrd="0" presId="urn:microsoft.com/office/officeart/2005/8/layout/hierarchy2"/>
    <dgm:cxn modelId="{40F86658-ADB0-4F8E-84F1-3259DC2A275C}" type="presParOf" srcId="{4D7D1131-A20A-4656-BE13-D5C493136574}" destId="{2748E5CA-FE41-402A-9BD9-CA9FC7B2F59C}" srcOrd="0" destOrd="0" presId="urn:microsoft.com/office/officeart/2005/8/layout/hierarchy2"/>
    <dgm:cxn modelId="{8DB0F15B-64E5-411A-95E8-79110849F733}" type="presParOf" srcId="{4D7D1131-A20A-4656-BE13-D5C493136574}" destId="{643E1D4C-95EA-4A5B-AD83-D83B2E35AB0B}" srcOrd="1" destOrd="0" presId="urn:microsoft.com/office/officeart/2005/8/layout/hierarchy2"/>
    <dgm:cxn modelId="{382E83A3-DDE4-4CA5-9C2C-24291EADBD3D}" type="presParOf" srcId="{643E1D4C-95EA-4A5B-AD83-D83B2E35AB0B}" destId="{10E34268-D21E-49EF-B563-9AFBFBCC0D80}" srcOrd="0" destOrd="0" presId="urn:microsoft.com/office/officeart/2005/8/layout/hierarchy2"/>
    <dgm:cxn modelId="{05B3069B-A882-40CA-990A-164E58781C37}" type="presParOf" srcId="{10E34268-D21E-49EF-B563-9AFBFBCC0D80}" destId="{CA1A1EB7-437F-4F97-B18F-3E1893776E61}" srcOrd="0" destOrd="0" presId="urn:microsoft.com/office/officeart/2005/8/layout/hierarchy2"/>
    <dgm:cxn modelId="{E7BDC04D-30D4-472C-925B-26A3AF0B15F7}" type="presParOf" srcId="{643E1D4C-95EA-4A5B-AD83-D83B2E35AB0B}" destId="{14585119-CBC1-4B06-B6C9-15BC9EB3C764}" srcOrd="1" destOrd="0" presId="urn:microsoft.com/office/officeart/2005/8/layout/hierarchy2"/>
    <dgm:cxn modelId="{8F10C294-56A4-4BC4-839D-C8B3554A2555}" type="presParOf" srcId="{14585119-CBC1-4B06-B6C9-15BC9EB3C764}" destId="{7A4498D5-A7A6-4A86-B677-B35D73221AF4}" srcOrd="0" destOrd="0" presId="urn:microsoft.com/office/officeart/2005/8/layout/hierarchy2"/>
    <dgm:cxn modelId="{884EC8B5-425A-41C4-A0E0-7E7832AA98D4}" type="presParOf" srcId="{14585119-CBC1-4B06-B6C9-15BC9EB3C764}" destId="{5F506E08-7AEF-4DB9-A74A-C006E9598042}" srcOrd="1" destOrd="0" presId="urn:microsoft.com/office/officeart/2005/8/layout/hierarchy2"/>
    <dgm:cxn modelId="{FB424A44-10D4-4504-8297-9F288CD8F8C9}" type="presParOf" srcId="{643E1D4C-95EA-4A5B-AD83-D83B2E35AB0B}" destId="{A16F7EFB-603F-4037-8331-3DAB6C134EA6}" srcOrd="2" destOrd="0" presId="urn:microsoft.com/office/officeart/2005/8/layout/hierarchy2"/>
    <dgm:cxn modelId="{372E99D0-B7DC-42E5-8B54-CF3893B515F2}" type="presParOf" srcId="{A16F7EFB-603F-4037-8331-3DAB6C134EA6}" destId="{4F3A0299-4B0F-4AE2-A9A5-456CF06097C0}" srcOrd="0" destOrd="0" presId="urn:microsoft.com/office/officeart/2005/8/layout/hierarchy2"/>
    <dgm:cxn modelId="{D0DEE57E-78BD-4912-A742-E84285EFAD6D}" type="presParOf" srcId="{643E1D4C-95EA-4A5B-AD83-D83B2E35AB0B}" destId="{1718BAB1-4FA1-4039-A7B3-EAD14899BA8C}" srcOrd="3" destOrd="0" presId="urn:microsoft.com/office/officeart/2005/8/layout/hierarchy2"/>
    <dgm:cxn modelId="{012824F5-85F0-42AB-8895-1FA194BBBF09}" type="presParOf" srcId="{1718BAB1-4FA1-4039-A7B3-EAD14899BA8C}" destId="{61FE36E2-885D-4165-A761-4C0441F92BB8}" srcOrd="0" destOrd="0" presId="urn:microsoft.com/office/officeart/2005/8/layout/hierarchy2"/>
    <dgm:cxn modelId="{9F83AD1A-9612-4642-97F8-EC84D36BDDC0}" type="presParOf" srcId="{1718BAB1-4FA1-4039-A7B3-EAD14899BA8C}" destId="{CDCEB75E-31DB-499B-9DA5-A5B27F1A0C3F}" srcOrd="1" destOrd="0" presId="urn:microsoft.com/office/officeart/2005/8/layout/hierarchy2"/>
    <dgm:cxn modelId="{11854B36-2DE1-475D-A806-387FD475EC3A}" type="presParOf" srcId="{643E1D4C-95EA-4A5B-AD83-D83B2E35AB0B}" destId="{37E0B8B2-7970-413A-B642-2C55E5ACF02B}" srcOrd="4" destOrd="0" presId="urn:microsoft.com/office/officeart/2005/8/layout/hierarchy2"/>
    <dgm:cxn modelId="{A0ACAB50-6DC9-4944-8A23-4334D6543AC5}" type="presParOf" srcId="{37E0B8B2-7970-413A-B642-2C55E5ACF02B}" destId="{9CB4AD87-9533-4D26-AB60-42613F164778}" srcOrd="0" destOrd="0" presId="urn:microsoft.com/office/officeart/2005/8/layout/hierarchy2"/>
    <dgm:cxn modelId="{97B6665B-3B0B-4D58-A14A-43F3658CF7FD}" type="presParOf" srcId="{643E1D4C-95EA-4A5B-AD83-D83B2E35AB0B}" destId="{F3A8E2B6-51D3-402E-802A-3F39D9365CFC}" srcOrd="5" destOrd="0" presId="urn:microsoft.com/office/officeart/2005/8/layout/hierarchy2"/>
    <dgm:cxn modelId="{7EE6B0BE-9A9B-438E-87DF-CF97E57121C9}" type="presParOf" srcId="{F3A8E2B6-51D3-402E-802A-3F39D9365CFC}" destId="{CE2DB153-F28F-4F6D-8C5B-71494FFF076F}" srcOrd="0" destOrd="0" presId="urn:microsoft.com/office/officeart/2005/8/layout/hierarchy2"/>
    <dgm:cxn modelId="{2262AC0C-4030-4704-AFE5-EA08E1B0BFB5}" type="presParOf" srcId="{F3A8E2B6-51D3-402E-802A-3F39D9365CFC}" destId="{BCB506B9-A2D5-413A-AA26-9D01E89456FB}" srcOrd="1" destOrd="0" presId="urn:microsoft.com/office/officeart/2005/8/layout/hierarchy2"/>
    <dgm:cxn modelId="{604C6E3C-5DE7-4787-B640-C2CA59EACD4E}" type="presParOf" srcId="{643E1D4C-95EA-4A5B-AD83-D83B2E35AB0B}" destId="{8193BDF8-AD4E-4A89-AF08-B761F7D1B330}" srcOrd="6" destOrd="0" presId="urn:microsoft.com/office/officeart/2005/8/layout/hierarchy2"/>
    <dgm:cxn modelId="{8E424E1E-66D5-4373-873A-2317DA0F0969}" type="presParOf" srcId="{8193BDF8-AD4E-4A89-AF08-B761F7D1B330}" destId="{0C82D67D-8047-45C1-9093-2033C99F5387}" srcOrd="0" destOrd="0" presId="urn:microsoft.com/office/officeart/2005/8/layout/hierarchy2"/>
    <dgm:cxn modelId="{C3C722E3-EE2D-4BDA-AF06-C2FB55580C5B}" type="presParOf" srcId="{643E1D4C-95EA-4A5B-AD83-D83B2E35AB0B}" destId="{06122F5F-90E3-425F-855C-0CC75693FCCD}" srcOrd="7" destOrd="0" presId="urn:microsoft.com/office/officeart/2005/8/layout/hierarchy2"/>
    <dgm:cxn modelId="{85BCBBA9-68CF-4D43-9BAC-A7F73C8211F6}" type="presParOf" srcId="{06122F5F-90E3-425F-855C-0CC75693FCCD}" destId="{53F92EF4-055E-43D6-BC2F-61D7FEDA269A}" srcOrd="0" destOrd="0" presId="urn:microsoft.com/office/officeart/2005/8/layout/hierarchy2"/>
    <dgm:cxn modelId="{90194F5F-892C-48AF-B9D9-4164AB6E142F}" type="presParOf" srcId="{06122F5F-90E3-425F-855C-0CC75693FCCD}" destId="{59A4E6E9-8FF8-49EF-957D-2CD701F242D2}" srcOrd="1" destOrd="0" presId="urn:microsoft.com/office/officeart/2005/8/layout/hierarchy2"/>
    <dgm:cxn modelId="{F232BA5D-37C9-48B0-B9D7-5F29D2658F8A}" type="presParOf" srcId="{643E1D4C-95EA-4A5B-AD83-D83B2E35AB0B}" destId="{356728B0-4A60-4FD6-A8AD-882366F94D9C}" srcOrd="8" destOrd="0" presId="urn:microsoft.com/office/officeart/2005/8/layout/hierarchy2"/>
    <dgm:cxn modelId="{AFF3408F-6A98-457C-9E51-17680669902E}" type="presParOf" srcId="{356728B0-4A60-4FD6-A8AD-882366F94D9C}" destId="{6BB691DB-C1D5-4A02-AA0A-F2E468B9082E}" srcOrd="0" destOrd="0" presId="urn:microsoft.com/office/officeart/2005/8/layout/hierarchy2"/>
    <dgm:cxn modelId="{728108E9-EDF3-4BE8-A522-678E7DDD4351}" type="presParOf" srcId="{643E1D4C-95EA-4A5B-AD83-D83B2E35AB0B}" destId="{6CFD71AF-7029-44A9-9AD6-C8D242DA34DD}" srcOrd="9" destOrd="0" presId="urn:microsoft.com/office/officeart/2005/8/layout/hierarchy2"/>
    <dgm:cxn modelId="{04848853-75DD-487A-9AF0-AFD7930B01CE}" type="presParOf" srcId="{6CFD71AF-7029-44A9-9AD6-C8D242DA34DD}" destId="{2A5CEDC7-44E5-420A-9188-1FFC13985D13}" srcOrd="0" destOrd="0" presId="urn:microsoft.com/office/officeart/2005/8/layout/hierarchy2"/>
    <dgm:cxn modelId="{7A93CE8C-EE4C-4998-86A2-B129C5E75AC3}" type="presParOf" srcId="{6CFD71AF-7029-44A9-9AD6-C8D242DA34DD}" destId="{F1628CBA-1439-4F24-8E66-925E664D00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a:t>Students rewrote a story from the perspective of a character other than the narrator. </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a:t>Students learned about pedestrian safety by studying a map showing bus stops and pedestrian crossings.</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t>
        <a:bodyPr/>
        <a:lstStyle/>
        <a:p>
          <a:endParaRPr lang="en-US"/>
        </a:p>
      </dgm:t>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t>
        <a:bodyPr/>
        <a:lstStyle/>
        <a:p>
          <a:endParaRPr lang="en-US"/>
        </a:p>
      </dgm:t>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t>
        <a:bodyPr/>
        <a:lstStyle/>
        <a:p>
          <a:endParaRPr lang="en-US"/>
        </a:p>
      </dgm:t>
    </dgm:pt>
  </dgm:ptLst>
  <dgm:cxnLst>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8FAD9530-2DD7-4055-8A24-19E84277D4E5}" srcId="{EB6166F9-5173-49AE-A2DE-B87E0C394A18}" destId="{73D6CD06-CE85-49A6-AFDF-0D87FD3C652E}" srcOrd="1" destOrd="0" parTransId="{700939F1-3834-4AE2-A73E-CA6EA3920716}" sibTransId="{7E193E44-2CE8-49DB-BE63-11CB35CD7857}"/>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n-IE" sz="2400" kern="1200"/>
            <a:t>The final presentation IS considered interdependent if the students’ contributions must work together to tell a story or communicate an overarching idea; in this case, students’ individual pages must be designed as parts of a coherent whole.</a:t>
          </a:r>
          <a:endParaRPr lang="en-US" sz="2400" kern="120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n-IE" sz="2400" kern="12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kern="120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Students learned about pedestrian safety by studying a map showing bus stops and pedestrian crossings. No, Students were not addressing a defined challenge.</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Students rewrote a story from the perspective of a character other than the narrator. Yes, Students used the original story but were not instructed how to complete this task.</a:t>
          </a:r>
        </a:p>
      </dsp:txBody>
      <dsp:txXfrm rot="10800000">
        <a:off x="0" y="2123"/>
        <a:ext cx="7012370" cy="186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C657-5F23-4339-ACD0-69A58ACAE325}">
      <dsp:nvSpPr>
        <dsp:cNvPr id="0" name=""/>
        <dsp:cNvSpPr/>
      </dsp:nvSpPr>
      <dsp:spPr>
        <a:xfrm>
          <a:off x="6409" y="1109852"/>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6CFFB-1084-4F90-A2E1-E65ADBC7A3AB}">
      <dsp:nvSpPr>
        <dsp:cNvPr id="0" name=""/>
        <dsp:cNvSpPr/>
      </dsp:nvSpPr>
      <dsp:spPr>
        <a:xfrm>
          <a:off x="312701" y="1416144"/>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768718-569A-4927-9922-0EE2399CB499}">
      <dsp:nvSpPr>
        <dsp:cNvPr id="0" name=""/>
        <dsp:cNvSpPr/>
      </dsp:nvSpPr>
      <dsp:spPr>
        <a:xfrm>
          <a:off x="1777484"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r>
            <a:rPr lang="en-IE" sz="1100" b="1" kern="1200"/>
            <a:t>Innovation</a:t>
          </a:r>
          <a:r>
            <a:rPr lang="en-IE" sz="1100" kern="1200"/>
            <a:t> requires </a:t>
          </a:r>
          <a:r>
            <a:rPr lang="en-IE" sz="1100" b="1" kern="1200"/>
            <a:t>putting students’ ideas or solutions into practice in the real world</a:t>
          </a:r>
          <a:r>
            <a:rPr lang="en-IE" sz="1100" kern="1200"/>
            <a:t>. For example, it is innovation if students design and build a community garden on the grounds of their school; just designing the garden is NOT innovation.</a:t>
          </a:r>
          <a:endParaRPr lang="en-US" sz="1100" kern="1200"/>
        </a:p>
      </dsp:txBody>
      <dsp:txXfrm>
        <a:off x="1777484" y="1109852"/>
        <a:ext cx="3437969" cy="1458532"/>
      </dsp:txXfrm>
    </dsp:sp>
    <dsp:sp modelId="{A7BEBA96-F740-46C0-B259-6010BC53F198}">
      <dsp:nvSpPr>
        <dsp:cNvPr id="0" name=""/>
        <dsp:cNvSpPr/>
      </dsp:nvSpPr>
      <dsp:spPr>
        <a:xfrm>
          <a:off x="5814495" y="1109852"/>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34D21-65C4-4C25-A36D-BFCCB0F027AE}">
      <dsp:nvSpPr>
        <dsp:cNvPr id="0" name=""/>
        <dsp:cNvSpPr/>
      </dsp:nvSpPr>
      <dsp:spPr>
        <a:xfrm>
          <a:off x="6120786" y="1416144"/>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465718-D186-4632-B2D4-D36E46A94E60}">
      <dsp:nvSpPr>
        <dsp:cNvPr id="0" name=""/>
        <dsp:cNvSpPr/>
      </dsp:nvSpPr>
      <dsp:spPr>
        <a:xfrm>
          <a:off x="7585570"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90000"/>
            </a:lnSpc>
            <a:spcBef>
              <a:spcPct val="0"/>
            </a:spcBef>
            <a:spcAft>
              <a:spcPct val="35000"/>
            </a:spcAft>
          </a:pPr>
          <a:r>
            <a:rPr lang="en-IE" sz="1100" kern="120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sz="1100" kern="1200"/>
        </a:p>
      </dsp:txBody>
      <dsp:txXfrm>
        <a:off x="7585570" y="1109852"/>
        <a:ext cx="3437969" cy="1458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016A-9297-464F-8166-4E30BBFE29CC}">
      <dsp:nvSpPr>
        <dsp:cNvPr id="0" name=""/>
        <dsp:cNvSpPr/>
      </dsp:nvSpPr>
      <dsp:spPr>
        <a:xfrm>
          <a:off x="0" y="61005"/>
          <a:ext cx="7012370" cy="2260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IE" sz="2300" kern="1200"/>
            <a:t>Innovation also </a:t>
          </a:r>
          <a:r>
            <a:rPr lang="en-IE" sz="2300" b="1" kern="1200"/>
            <a:t>benefits people other than the student</a:t>
          </a:r>
          <a:r>
            <a:rPr lang="en-IE" sz="2300" kern="1200"/>
            <a:t>; it has value beyond meeting the requirements of a classroom exercise. The town s' people who tend the new garden in the public park and the teenagers who attend the rewritten Shakespeare play benefit from students’ efforts, for example.</a:t>
          </a:r>
          <a:endParaRPr lang="en-US" sz="2300" kern="1200"/>
        </a:p>
      </dsp:txBody>
      <dsp:txXfrm>
        <a:off x="110346" y="171351"/>
        <a:ext cx="6791678" cy="2039748"/>
      </dsp:txXfrm>
    </dsp:sp>
    <dsp:sp modelId="{2A7C2CC2-9555-425C-B8CA-9BC95A62FB7F}">
      <dsp:nvSpPr>
        <dsp:cNvPr id="0" name=""/>
        <dsp:cNvSpPr/>
      </dsp:nvSpPr>
      <dsp:spPr>
        <a:xfrm>
          <a:off x="0" y="2387685"/>
          <a:ext cx="7012370" cy="226044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IE" sz="23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300" kern="1200"/>
        </a:p>
      </dsp:txBody>
      <dsp:txXfrm>
        <a:off x="110346" y="2498031"/>
        <a:ext cx="6791678" cy="2039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E" sz="1600" kern="1200"/>
            <a:t>It is considered ICT use if the students </a:t>
          </a:r>
          <a:r>
            <a:rPr lang="en-IE" sz="1600" b="1" kern="1200"/>
            <a:t>are required</a:t>
          </a:r>
          <a:r>
            <a:rPr lang="en-IE" sz="1600" kern="1200"/>
            <a:t> to use ICT or </a:t>
          </a:r>
          <a:r>
            <a:rPr lang="en-IE" sz="1600" b="1" kern="1200"/>
            <a:t>can use ICT</a:t>
          </a:r>
          <a:r>
            <a:rPr lang="en-IE" sz="1600" kern="1200"/>
            <a:t> to complete an activity.</a:t>
          </a:r>
          <a:endParaRPr lang="en-US" sz="1600" kern="120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E" sz="1600" kern="120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E" sz="1600" kern="120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C4F33-0839-4DA9-A19C-D1F71713A35D}">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sp:txBody>
      <dsp:txXfrm>
        <a:off x="57908" y="57908"/>
        <a:ext cx="7669024" cy="1861296"/>
      </dsp:txXfrm>
    </dsp:sp>
    <dsp:sp modelId="{92E10001-9537-451D-91E4-B69B827A4115}">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We often ask students to answer questions such as What? Who? How? and How Much?, when in reality we need to move beyond these questions that typically have one right answer.  </a:t>
          </a:r>
        </a:p>
      </dsp:txBody>
      <dsp:txXfrm>
        <a:off x="1771883" y="2474379"/>
        <a:ext cx="6597611" cy="1861296"/>
      </dsp:txXfrm>
    </dsp:sp>
    <dsp:sp modelId="{4CB070A0-B9FD-4022-A6A4-A7FF9B86DB36}">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0">
            <a:lnSpc>
              <a:spcPct val="90000"/>
            </a:lnSpc>
            <a:spcBef>
              <a:spcPct val="0"/>
            </a:spcBef>
            <a:spcAft>
              <a:spcPct val="35000"/>
            </a:spcAft>
          </a:pPr>
          <a:r>
            <a:rPr lang="en-IE" sz="2100" b="1" kern="1200"/>
            <a:t>Interpretation</a:t>
          </a:r>
          <a:r>
            <a:rPr lang="en-IE" sz="2100" b="1" kern="1200">
              <a:latin typeface="Gill Sans MT"/>
            </a:rPr>
            <a:t>:</a:t>
          </a:r>
          <a:r>
            <a:rPr lang="en-IE" sz="2100" kern="1200">
              <a:latin typeface="Gill Sans MT"/>
            </a:rPr>
            <a:t> </a:t>
          </a:r>
          <a:r>
            <a:rPr lang="en-IE" sz="2100" kern="1200"/>
            <a:t>means drawing inferences beyond the literal meaning. For example, students might read a description of a historical period and infer why people who lived then behaved the way they did.</a:t>
          </a:r>
          <a:endParaRPr lang="en-US" sz="2100" kern="120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IE" sz="2100" b="1" kern="1200"/>
            <a:t>Analysis</a:t>
          </a:r>
          <a:r>
            <a:rPr lang="en-IE" sz="2100" b="1" kern="1200">
              <a:latin typeface="Gill Sans MT"/>
            </a:rPr>
            <a:t>:</a:t>
          </a:r>
          <a:r>
            <a:rPr lang="en-IE" sz="2100" kern="1200"/>
            <a:t> means identifying the parts of a whole and their relationships to each other. For example, students might investigate local environmental factors to determine which are most likely to affect migrating birds.</a:t>
          </a:r>
          <a:endParaRPr lang="en-US" sz="2100" kern="120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0">
            <a:lnSpc>
              <a:spcPct val="90000"/>
            </a:lnSpc>
            <a:spcBef>
              <a:spcPct val="0"/>
            </a:spcBef>
            <a:spcAft>
              <a:spcPct val="35000"/>
            </a:spcAft>
          </a:pPr>
          <a:r>
            <a:rPr lang="en-IE" sz="2100" b="1" kern="1200"/>
            <a:t>Synthesis</a:t>
          </a:r>
          <a:r>
            <a:rPr lang="en-IE" sz="2100" b="1" kern="1200">
              <a:latin typeface="Gill Sans MT"/>
            </a:rPr>
            <a:t>:</a:t>
          </a:r>
          <a:r>
            <a:rPr lang="en-IE" sz="2100" kern="1200"/>
            <a:t> means identifying the relationships between two or more ideas.</a:t>
          </a:r>
          <a:r>
            <a:rPr lang="en-IE" sz="2100" kern="1200">
              <a:latin typeface="Gill Sans MT"/>
            </a:rPr>
            <a:t> </a:t>
          </a:r>
          <a:r>
            <a:rPr lang="en-IE" sz="2100" kern="1200"/>
            <a:t>For example, students might be required to compare and contrast perspectives from multiple sources.</a:t>
          </a:r>
          <a:endParaRPr lang="en-US" sz="2100" kern="120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IE" sz="2100" b="1" kern="1200"/>
            <a:t>Evaluation</a:t>
          </a:r>
          <a:r>
            <a:rPr lang="en-IE" sz="2100" b="1" kern="1200">
              <a:latin typeface="Gill Sans MT"/>
            </a:rPr>
            <a:t>:</a:t>
          </a:r>
          <a:r>
            <a:rPr lang="en-IE" sz="2100" kern="1200"/>
            <a:t> means judging the quality, credibility, or importance of data, ideas, or events. For example, students might read different accounts of an historical event and determine which ones they find most credible.</a:t>
          </a:r>
          <a:endParaRPr lang="en-US" sz="2100" kern="120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9071-55A2-4426-8937-26327FE7F161}">
      <dsp:nvSpPr>
        <dsp:cNvPr id="0" name=""/>
        <dsp:cNvSpPr/>
      </dsp:nvSpPr>
      <dsp:spPr>
        <a:xfrm>
          <a:off x="1489168"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Learning activities that require problem-solving do NOT give students all the information they need to complete the task or specify the whole procedure they must follow to arrive at a solution.</a:t>
          </a:r>
          <a:endParaRPr lang="en-US" sz="900" kern="1200"/>
        </a:p>
      </dsp:txBody>
      <dsp:txXfrm>
        <a:off x="1513783" y="992481"/>
        <a:ext cx="1631617" cy="791193"/>
      </dsp:txXfrm>
    </dsp:sp>
    <dsp:sp modelId="{2748E5CA-FE41-402A-9BD9-CA9FC7B2F59C}">
      <dsp:nvSpPr>
        <dsp:cNvPr id="0" name=""/>
        <dsp:cNvSpPr/>
      </dsp:nvSpPr>
      <dsp:spPr>
        <a:xfrm>
          <a:off x="1489168"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Often, problem-solving tasks require students do some or all of the following:</a:t>
          </a:r>
          <a:endParaRPr lang="en-US" sz="900" kern="1200"/>
        </a:p>
      </dsp:txBody>
      <dsp:txXfrm>
        <a:off x="1513783" y="1958968"/>
        <a:ext cx="1631617" cy="791193"/>
      </dsp:txXfrm>
    </dsp:sp>
    <dsp:sp modelId="{10E34268-D21E-49EF-B563-9AFBFBCC0D80}">
      <dsp:nvSpPr>
        <dsp:cNvPr id="0" name=""/>
        <dsp:cNvSpPr/>
      </dsp:nvSpPr>
      <dsp:spPr>
        <a:xfrm rot="17350740">
          <a:off x="2482902" y="1372016"/>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455020" y="1336914"/>
        <a:ext cx="102328" cy="102328"/>
      </dsp:txXfrm>
    </dsp:sp>
    <dsp:sp modelId="{7A4498D5-A7A6-4A86-B677-B35D73221AF4}">
      <dsp:nvSpPr>
        <dsp:cNvPr id="0" name=""/>
        <dsp:cNvSpPr/>
      </dsp:nvSpPr>
      <dsp:spPr>
        <a:xfrm>
          <a:off x="3842354" y="1379"/>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Investigate the parameters of the problem to guide their approach.</a:t>
          </a:r>
          <a:endParaRPr lang="en-US" sz="900" kern="1200"/>
        </a:p>
      </dsp:txBody>
      <dsp:txXfrm>
        <a:off x="3866969" y="25994"/>
        <a:ext cx="1631617" cy="791193"/>
      </dsp:txXfrm>
    </dsp:sp>
    <dsp:sp modelId="{A16F7EFB-603F-4037-8331-3DAB6C134EA6}">
      <dsp:nvSpPr>
        <dsp:cNvPr id="0" name=""/>
        <dsp:cNvSpPr/>
      </dsp:nvSpPr>
      <dsp:spPr>
        <a:xfrm rot="18289469">
          <a:off x="2917513" y="1855259"/>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476751" y="1841888"/>
        <a:ext cx="58867" cy="58867"/>
      </dsp:txXfrm>
    </dsp:sp>
    <dsp:sp modelId="{61FE36E2-885D-4165-A761-4C0441F92BB8}">
      <dsp:nvSpPr>
        <dsp:cNvPr id="0" name=""/>
        <dsp:cNvSpPr/>
      </dsp:nvSpPr>
      <dsp:spPr>
        <a:xfrm>
          <a:off x="3842354"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Generate ideas and alternatives.</a:t>
          </a:r>
          <a:endParaRPr lang="en-US" sz="900" kern="1200"/>
        </a:p>
      </dsp:txBody>
      <dsp:txXfrm>
        <a:off x="3866969" y="992481"/>
        <a:ext cx="1631617" cy="791193"/>
      </dsp:txXfrm>
    </dsp:sp>
    <dsp:sp modelId="{37E0B8B2-7970-413A-B642-2C55E5ACF02B}">
      <dsp:nvSpPr>
        <dsp:cNvPr id="0" name=""/>
        <dsp:cNvSpPr/>
      </dsp:nvSpPr>
      <dsp:spPr>
        <a:xfrm>
          <a:off x="3170015" y="2338503"/>
          <a:ext cx="672338" cy="32124"/>
        </a:xfrm>
        <a:custGeom>
          <a:avLst/>
          <a:gdLst/>
          <a:ahLst/>
          <a:cxnLst/>
          <a:rect l="0" t="0" r="0" b="0"/>
          <a:pathLst>
            <a:path>
              <a:moveTo>
                <a:pt x="0" y="16062"/>
              </a:moveTo>
              <a:lnTo>
                <a:pt x="672338"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489376" y="2337757"/>
        <a:ext cx="33616" cy="33616"/>
      </dsp:txXfrm>
    </dsp:sp>
    <dsp:sp modelId="{CE2DB153-F28F-4F6D-8C5B-71494FFF076F}">
      <dsp:nvSpPr>
        <dsp:cNvPr id="0" name=""/>
        <dsp:cNvSpPr/>
      </dsp:nvSpPr>
      <dsp:spPr>
        <a:xfrm>
          <a:off x="3842354"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Devise their own approach, or explore several possible procedures that might be appropriate to the situation</a:t>
          </a:r>
          <a:endParaRPr lang="en-US" sz="900" kern="1200"/>
        </a:p>
      </dsp:txBody>
      <dsp:txXfrm>
        <a:off x="3866969" y="1958968"/>
        <a:ext cx="1631617" cy="791193"/>
      </dsp:txXfrm>
    </dsp:sp>
    <dsp:sp modelId="{8193BDF8-AD4E-4A89-AF08-B761F7D1B330}">
      <dsp:nvSpPr>
        <dsp:cNvPr id="0" name=""/>
        <dsp:cNvSpPr/>
      </dsp:nvSpPr>
      <dsp:spPr>
        <a:xfrm rot="3310531">
          <a:off x="2917513" y="2821747"/>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476751" y="2808375"/>
        <a:ext cx="58867" cy="58867"/>
      </dsp:txXfrm>
    </dsp:sp>
    <dsp:sp modelId="{53F92EF4-055E-43D6-BC2F-61D7FEDA269A}">
      <dsp:nvSpPr>
        <dsp:cNvPr id="0" name=""/>
        <dsp:cNvSpPr/>
      </dsp:nvSpPr>
      <dsp:spPr>
        <a:xfrm>
          <a:off x="3842354" y="2900840"/>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Design a coherent solution.</a:t>
          </a:r>
          <a:endParaRPr lang="en-US" sz="900" kern="1200"/>
        </a:p>
      </dsp:txBody>
      <dsp:txXfrm>
        <a:off x="3866969" y="2925455"/>
        <a:ext cx="1631617" cy="791193"/>
      </dsp:txXfrm>
    </dsp:sp>
    <dsp:sp modelId="{356728B0-4A60-4FD6-A8AD-882366F94D9C}">
      <dsp:nvSpPr>
        <dsp:cNvPr id="0" name=""/>
        <dsp:cNvSpPr/>
      </dsp:nvSpPr>
      <dsp:spPr>
        <a:xfrm rot="4249260">
          <a:off x="2482902" y="3304990"/>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455020" y="3269888"/>
        <a:ext cx="102328" cy="102328"/>
      </dsp:txXfrm>
    </dsp:sp>
    <dsp:sp modelId="{2A5CEDC7-44E5-420A-9188-1FFC13985D13}">
      <dsp:nvSpPr>
        <dsp:cNvPr id="0" name=""/>
        <dsp:cNvSpPr/>
      </dsp:nvSpPr>
      <dsp:spPr>
        <a:xfrm>
          <a:off x="3842354" y="3867327"/>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IE" sz="900" kern="1200"/>
            <a:t>Test the solution and iterate on improvements to satisfy the requirements of the problem.</a:t>
          </a:r>
          <a:endParaRPr lang="en-US" sz="900" kern="1200"/>
        </a:p>
      </dsp:txBody>
      <dsp:txXfrm>
        <a:off x="3866969" y="3891942"/>
        <a:ext cx="1631617" cy="791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a:t>Students learned about pedestrian safety by studying a map showing bus stops and pedestrian crossings.</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a:t>Students rewrote a story from the perspective of a character other than the narrator. </a:t>
          </a:r>
        </a:p>
      </dsp:txBody>
      <dsp:txXfrm rot="10800000">
        <a:off x="0" y="2123"/>
        <a:ext cx="7012370" cy="1863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7:30:03.019"/>
    </inkml:context>
    <inkml:brush xml:id="br0">
      <inkml:brushProperty name="width" value="0.05292" units="cm"/>
      <inkml:brushProperty name="height" value="0.05292" units="cm"/>
      <inkml:brushProperty name="color" value="#00B050"/>
    </inkml:brush>
  </inkml:definitions>
  <inkml:trace contextRef="#ctx0" brushRef="#br0">3696 10517 0,'25'0'31,"0"0"-15,-1 0-1,51 0 1,-50 0-16,-1 0 15,26 0 1,-25 0 15,74 0-15,-74 0 0,99 0-1,-50-25 1,1 25-1,49 0 1,-50-24 0,0 24-1,50 0 1,-49-25 0,-25 0-1,-1 25-15,1 0 16,-1 0-1,1 0 1,24 0 15,-24 0-15,0 0 0,-1 0 30,1 0-30,-1 0 0,1 0-1,-25 0 1,24 25-16,-24-25 31,0 0 0,49 0-31,-24 25 16,0-1 0,24-24 15,50 25-15,-74-25-1,-1 0 1,26 0-16,-26 25 15,-24-25-15,0 0 16,-25 25 78,25-25 265,0 0-343,24 0-1,26 0-15,-26 0 16,26 0 0,-1 0-1,-24 0 1,24 0 0,125-25-1,-100 25 1,-50 0-1,100-25 1,-99 0 15,49 25-31,124-49 32,-49-1-17,-25 25 1,223-74-1,-174 74 1,174-24 0,-223 49-1,-50 0 1,25-25 0,-74 25-1,-25 0 1,-50 25 734,0 0-750,-24-1 15,-26 1 1,26 0 0,-51 49 15,51-74-15,-26 25-1,50 0 1,25 0 171,25-25-77</inkml:trace>
  <inkml:trace contextRef="#ctx0" brushRef="#br0" timeOffset="7343.9816">3349 12080 0,'49'-25'47,"1"25"-16,-25 0-15,-1 0-1,1-25-15,25 25 16,-25 0 0,24 0-1,100 0 17,-74-25-17,-1 25 1,75 0-1,-100 0 1,100-24 0,-74 24-1,-1 0 1,0 0-16,1 0 16,-26 0-1,1 0 1,0 0-16,24 0 31,-24 0-31,24 0 31,25 24-15,-24-24 0,-26 0-1,1 0-15,0 25 16,-1-25-16,1 25 15,-1-25 1,26 25 0,-26-25-1,26 0 1,-1 0 0,-24 0-1,49 0 1,-24 0-1,-26 0 1,50 0 0,-49 0-1,-25 0 17,74 25-17,-49-25 1,24 24-1,25 1 1,-24-25 0,-26 0-1,100 0 1,-75 0 0,51 0-1,-76 0 1,1 0-1,74 0 1,-99 0 15,-1 0-31,51 0 32,-50 0-1</inkml:trace>
  <inkml:trace contextRef="#ctx0" brushRef="#br0" timeOffset="19274.2853">3398 13543 0,'0'-24'15,"25"24"79,0-25-78,24 25-1,1 0-15,24 0 32,1 0-17,-1 0 1,-24 0-1,99-25 1,-100 25 0,1 0-1,99 0 1,-75 0 0,1 0-1,73 0 1,-73 0-1,74 0 1,-50 0 15,-25 0-31,75 0 32,-124 0-17,0 0 1,0 0-1,24 0 17,1 0-17,-25 0 1,74 0 0,-25 0-1,1 25 1,24-25-1,-50 0 1,1 25 0,24-1-1,51 1 1,-76-25 15,26 0-15,-51 0-1,1 0 1,0 0 47,0 0 593,0 0-641,-1 0 1,26 0 0,0 0-1,-1 0 1,50 0 0,-24 0-1,-26 0 1,125 0-1,-124 0 1,-1 0 15,26 0-31,-50 0 32</inkml:trace>
  <inkml:trace contextRef="#ctx0" brushRef="#br0" timeOffset="48692.0566">3944 15776 0,'-50'0'47,"75"0"78,50 0-109,-26 0-16,26 0 15,-1-25 1,0 25 0,26 0-1,98 0 1,-148 0 15,24 0-15,25 0-1,-74 0 1,50 0 0,-26 0-1,1 0 1,-25 0 0,-25-25 546,24 25-515,1 0-47,25 0 16,-1 0-1,26 0 1,-1 0-1,1 0 1,-1 0 0,75 0-1,-50 0 1,124 0 0,-148 0-1,-26 0 1,51 0-1,-51 0 1,1 0 0,49 0-1,-49 0 1,24 0 0,75 0 15,-75 0-16,1 0 1,74 0 0,-100 0-1,1 0 1,24-25 0,-24 25-1,-1 0 1,-24 0-1,0 0 1,0 0 0,0-24 343,-1 24-328,51 0-31,-26 0 16,1 0 0,24 0-1,1 0 1,74 0-1,-75 0 1,25 0 0,75 0-1,173 0 32,-272 0-31,-26 0-1,26 0 1,-1 0 0,0 0-1,75 0 1,-74 0 0,-1 0-1,100 0 1,-100 0-1,25 0 1,75 0 0,-124 0-1,24 0 1,0 0 15,-24 0-15,-50-25 406,25 25-391,0 0 0,-1 0-15,1 0-1,25 0 1,24-25 0,-24 25-1,49 0 1,174 0 0,-75 0-1,224 0 1,-199 0-1,-24 0 1,198 0 0,-249 0-1,26 0 17,0 0-32,-50 0 15,25 0-15,-25 0 16,-50 0-1,0 0 1,1 0 0,24 0-1,-49 0 1,-25 0 0,24 0 327,-24 0-327,25 0 0,24 0-1,0 0 1,1 0-1,-1 0 1,75 0 0,-50 0-1,124 0 1,-148 0 0,24 0-1,-24 0 1,98 0-1,-74 0 1,1 0-16,-26 0 16,25 0-1,-24 0 1,24 0 0,0 0-1,-25 0 1,26 0-1,-26 0-15,1 0 16,-1 0-16,-24 0 16,24 0-1,-24 0 1,-1 0 0,26 0-1,-26 0-15,26 0 16,-26 0-1,1 0-15,-25 0 32,-1 0 280,26 0-296,24 0-1,1 0 1,-25 0 0,49 0-1,50 0 1,247 0 0,-123 0-1,75-25 1,470 0-1,-347 25 1,25 0 0,323 0-1,471 149 48,-1042-149-63,-50 25 15,-74 0 1,-49-25 0,-50 0-1,-1 0 407,1 0-406,25 0-1,24 0 1,75 0 0,-99-25-1,24 25 1,50-25 0,-49 0-1,-1 1 1,-49 24-16,0 0 15,24-25 1,1 25 0,-1-25-16,-24 25 15,25 0 1,-25-25 15,49 25-15,-49 0-1,74-25 1,-25 25 0,-24 0-1,74 0 1,-50 0 0,1 0-1,-25 0 1,-26 0-1,26 0 1,-25 0 0,0 0-1,24 0 17,1 0-17,-25 0 1,74 0-1,-74 0 1,24 0 0,26 0-1,-1 0 1,-24 0 0,-26 0-16,1 0 15,0 0 1,0 0-1,0-24 95,-1 24-95,1 0 1,0 0 0,25 0-1,-26 0 1,26 0 0,0 0 15,-25 0-16,-1 0-15,1 0 16,0 0 343,25 0-343,-1 0 0,1 0-1,24 0 1,-24 0-16,-1 0 16,1 24-1,24 1 1,-24 0-1,148-25 1,-123 0 0,-26 25-1,-24-25 32</inkml:trace>
  <inkml:trace contextRef="#ctx0" brushRef="#br0" timeOffset="55072.2249">1612 9500 0,'0'50'16,"0"-25"0,0-1-1,0 1 1,0 0 0,0 0-1,0 49 1,0-49-1,0 0 1,0 0-16,0-1 16,0 1-1,0 0 1,0 0 0,0 0-1,0 24 1,0 1-1,0-25 1,0 24 0,0-24 15,0 0-15,0 0-16,0 0 31,0-1-16,0 1-15,0 0 16,0 0-16,0 0 16,0 24-1,0-24 1,0 0 0,0 24-1,0-24 1,0 25-1,0 74 1,0-75 0,0 26-1,-25 24 17,25-25-32,-24-24 31,-1 99-16,0-99 1,25-1 0,0 1-16,-25-25 15,25 49-15,-25-49 16,25 0 0,0 24-1,-24 1 1,-26 24-1,50-24 1,-50-25 0,1 24-1,24-24 1,-25 0 0,1 0 15,24-25-16,0 24-15,25 1 16,0 0 0,0 0 15,-49 0 0,24-1-15,74 1 390,-24 0-390,0-25-1,0 25-15,0-25 16,-1 25 31,26-25 78,-50 24-110,25-24 1,-25 50 62,0-25-78,0 25 16,25-26-1,-25 26 548,0 0-547,0 24-1,0 0 1,0-24-1,24 24 1,1 100 0,-25-124-1,0 24 1,0 75 0,25-100-1,-25 1 1,25-25-16,-25 25 15,0-1 1,0-24-16,0 0 16,0 49-1,0 50 17,0-74-17,0 24 1,0-24-1,0 123 1,0-73 0,0 172-1,0-147 1,0 23 0,0 51-1,0-125 1,0-24-1,0-1 1,0-24 15,0 0-15,0 0 0,0 24 202,0-24-218,0 25 16,0-1 0,0 1-1,-25 0 1,25 24-1,0 1 1,0-1 0,0-49-1,0 24 1,0-24 0,0 25-1,0-25 1,0 24-1,0 1 1,0-1 0,0-24-1,25 25 17,-25-25-32,0-1 31,25 1-16,-25 25 1,0-25 0,24-25-1,1 74 1,0-49 0,0 0-1,24 24 1,1-24-1,0 25 1,-25-26 0,-1 1-1,26 0 17,-25-25-32,-25 25 31,49 0-16,-24-25 1,25 0 0,-1 25-1,1-25 1,-25 24 0,24-24-1,1 25 16,-25-25-15,0 0 0,-1 0-1,26 25 1,-25 0-16,0 0 31,-1-25-15,-24 49 15,25-49 47,0 0-31,74 0-47,-74-25 16,0 25-16,24 0 15,-49-24 17,25-1-32</inkml:trace>
  <inkml:trace contextRef="#ctx0" brushRef="#br0" timeOffset="57670.9374">2778 9376 0,'0'-25'16,"-25"1"15,-24 24-15,24-25-1,0 25 1,0-25-1,-49 25 17,-1-25-32,51 25 15,-1 0 17,-50 0-32,51 0 31,-1 0-16,-74 0 1,74 0 0,-25 0-1,25 0 1,-24 0 15,24 0 0,0 25 16,-24-25-31,24 25 0,0 0-16,-25-1 31,26 1-16,24 0 48,0 0-32,-25 0-15,25-1-1,0 1 64,-25 0-79,25 0 15,0 0 1,0-1-1,0 1 1,0 0 0,0 0 15,0 0-15,0-1-16,0 1 31,0 0-16,-25 25-15,25-26 16,0 1 0,0 0-1,0 0 17,0 0-17,0-1 1,0 1-1,0 0 17,0 0-17,0 0 17,0 0-17,0-1 1</inkml:trace>
  <inkml:trace contextRef="#ctx0" brushRef="#br0" timeOffset="60017.5094">1637 9649 0,'25'0'47,"-25"-25"-31,0 0 30,0 1-14,25 24 30,0 0 63,-1 0-78,1 0-31,-25-25-1,25 25 1,0 0 0,-25-25-1,25 25 1,-1 0-1,1 0 17,-25-25-17,25 25 1,0 0 15,0-25 0,24 1-31,26-26 16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53:31.681"/>
    </inkml:context>
    <inkml:brush xml:id="br0">
      <inkml:brushProperty name="width" value="0.05292" units="cm"/>
      <inkml:brushProperty name="height" value="0.05292" units="cm"/>
      <inkml:brushProperty name="color" value="#00B0F0"/>
    </inkml:brush>
  </inkml:definitions>
  <inkml:trace contextRef="#ctx0" brushRef="#br0">8186 13122 0,'24'0'63,"1"0"-48,25-25 1,-1 25 0,26 0-16,-1 0 15,50 0 1,-25 0 0,50 0-1,0 0 1,0 0-1,49 49-15,-24-49 16,24 25-16,1 0 16,49-25-1,0 25 1,50 25 0,322-1 15,-347-49-31,74 0 31,199 0-15,-249 0-1,224 0 1,-248 0 0,0 0-1,173 0 1,-247 25-1,-26 0 1,75 0 0,-173-25-1,-26 0 17,1 0-32</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56:37.679"/>
    </inkml:context>
    <inkml:brush xml:id="br0">
      <inkml:brushProperty name="width" value="0.05292" units="cm"/>
      <inkml:brushProperty name="height" value="0.05292" units="cm"/>
      <inkml:brushProperty name="color" value="#00B0F0"/>
    </inkml:brush>
  </inkml:definitions>
  <inkml:trace contextRef="#ctx0" brushRef="#br0">25623 19025 0</inkml:trace>
  <inkml:trace contextRef="#ctx0" brushRef="#br0" timeOffset="996.6515">12650 19000 0,'-24'-24'0,"-1"24"32,25-25-17,0 0 1</inkml:trace>
  <inkml:trace contextRef="#ctx0" brushRef="#br0" timeOffset="5306.5723">11782 11460 0,'0'-25'109,"25"25"-93,0 0-1,24 0 1,1 0 0,0 0-1,98-25 1,-73 25 0,-25 0-1,98 0 1,-73 0-1,-1 0 1,50 0 15,-74 0-15,49 0 0,-25 0-1,1 0 1,49 50-1,-50-50 1,1 25 0,24 24-1,-25-49 1,1 0 0,74 25-1,-100 0 1,1-25-1,49 25 17,-49-25-17,-1 0 1,50 0 0,-49 0-1,0 24 1,74-24-1,-50 0 1,75 25 0,-75 0-1,1-25 1,98 25 0,-98 0-1,-1-25 1,100 24-1,-100-24 1,25 0 15,75 0-15,-99 0 0,98 0-1,-98 0 1,-1 0-1,0 0 1,1 0-16,-1 0 16,-24 0-16,-1 0 15,1 0 1,0 0 0,-1 0-1,1 0 1</inkml:trace>
  <inkml:trace contextRef="#ctx0" brushRef="#br0" timeOffset="7338.3448">17835 11311 0,'24'0'46,"1"0"-30,0-25 0,25 25-1,-26 0 1,1 0 0,0 0-1,49 0 1,-24 0-1,24 0 1,50 0 0,-49 0-1,-1 0 1,75 0 0,-50 0-1,-24 0 1,24 0-1,-25 0 1,26 0-16,-26 0 16,0 0-1,26 0 1,-26 0 0,75 0-1,-99 0 1,-1 0-1,125 0 1,-125 0 0,26 25-1,49-25 1,-50 0 0,-24 25-1,49-25 1,-49 25 15,-1-25-31,50 0 31,-74 0-15,50 0 0,-26 0-1,1 0 1,49 24-1,-74-24 1,25 0 0,-26 0-16,26 0 15,-25 25 1,0-25-16,24 0 16,1 0-1,-25 0 1,-1 25 15,26-25-15</inkml:trace>
  <inkml:trace contextRef="#ctx0" brushRef="#br0" timeOffset="8853.3006">22051 11212 0,'-24'0'47,"48"0"109,26 0-140,-25 0-16,24 0 15,1 0 1,0 0 0,24 0-1,0 25 1,1-25-16,-1 0 16,1 24-1,49 1-15,-25-25 16,0 0-1,25 0 1,124 0 15,-124 0-15,-49 0 0,98 0-1,-123 0 1,-25 0-1,49 0 1,-49 0 0,0 0 15</inkml:trace>
  <inkml:trace contextRef="#ctx0" brushRef="#br0" timeOffset="10528.6191">26987 11137 0,'50'0'78,"0"0"-62,24 0-1,25 25-15,1 0 16,48 0 15,-24 24-15,25-24-16,0 0 15,25 0-15,-1 0 16,-24-1 0,124-24-1,49 0 1,-24 25-1,-50-25-15,-49 0 16,-75 0-16,24 0 16,-73 0-1,-1 0 1,-49 0 0,25 0-1,-25 0 1,-1 0-1,1 0 17</inkml:trace>
  <inkml:trace contextRef="#ctx0" brushRef="#br0" timeOffset="14616.7668">1389 12129 0,'25'0'16,"49"25"-1,1-25 1,24 25-1,-25 0 1,26 0-16,48 0 31,125 49-15,-99-24 0,-1-1-1,26 1-15,24 24 16,0-24-16,-49-1 15,74 1 1,-49 0 0,73-26-1,1 26 1,199 24 0,-224-49-1,347 0 1,-322 0-1,24 0 1,199-25 15,-272 24-15,24-24 0,223 25-1,-223-25 1,25 0-1,248 0 1,-223 0 0,173 0-1,-223 0 1,124 0 0,273-25-1,-372 1 1,-25-1 15,-99 0-15,-50 0-1,-74 25 407,49 0-406,0 0-1,1 0 1,24 0 0,0 0-1,75 0 1,-25 0 0,124 0-1,-100 0 1,1 0-1,99 0 1,-174 0 0,0 0-1,-24 0-15,24 0 16,0 0 0,0 0-1,0 0-15,1 0 16,-26 0-1,50-25 17,-50 25-17,1-24 1,-1 24-16,-24 0 16,-25 0-16,0-25 15,-1 25 1,-24-25 15</inkml:trace>
  <inkml:trace contextRef="#ctx0" brushRef="#br0" timeOffset="42364.7984">5680 15825 0,'50'-24'63,"-1"24"-48,26 0 1,-1-25-16,26 25 16,-1 0-1,25 0 1,0 0-1,-25-25 1,50 25 0,149 0-1,-125 0 1,150 0 0,-150 0-1,-24 0 1,223-25-1,-149 0 17,-74 25-17,99-49-15,-49 24 16,-1 25-16,25-25 16,1 0-1,-26 25 1,0 0-1,1-24 1,173-1 0,-223 25-1,74 0 1,75-25 0,-174 0-1,198 25 1,-173 0 15,0 0-31,0 0 31,0 0-31,24 0 16,-49 0-16,0 0 16,50 0-1,-1 0 1,-24 25-1,75-25 1,-150 0 0,25 0-1,0 0 1,-49 0 0,-25 0-1,0 0 48,24 0 218,26-25-265,73 25-1,-48-25 1,24 25-1,74-24-15,50 24 16,25-50 0,-25 0-1,50 25 1,347-24 0,-372 24-1,-25 25 1,223-25-1,-298 25 1,51 0 15,-175 0-15,26 0 0,49 50-1,-99-50 1,24 25-1,-24-25 126,-25 24-110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59:19.865"/>
    </inkml:context>
    <inkml:brush xml:id="br0">
      <inkml:brushProperty name="width" value="0.05292" units="cm"/>
      <inkml:brushProperty name="height" value="0.05292" units="cm"/>
      <inkml:brushProperty name="color" value="#00B0F0"/>
    </inkml:brush>
  </inkml:definitions>
  <inkml:trace contextRef="#ctx0" brushRef="#br0">23515 9872 0,'25'25'140,"-25"0"-124,24-25-16,-24 49 16,25-24-1,0 25 1,0 24 0,0-24-1,24 74 1,-24-74-1,0 24 1,24 0 0,-49-49-1,25 25 1,-25-1 0,25 1-1,-25-25 1,25 24-1,-25-24 17,0 0-17,0 0 1,0 0 0,0-1-1,0 1 1,0 0-1,0 25 17,0-26-17,0 1 1,0 0 0,0 0 15,0 0 0,0-1-15,0 1-1,25-25 48,0 0 31,-1 0-94,1-49 15,25-1 1,24-49-1,50-50 1,0-25 0,75-74-1,-51 25 1,51 0-16,-75 74 16,0 0-16,-50 75 15,-24-1 1,0 75-1,-50-24 1,0-1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9:00:47.934"/>
    </inkml:context>
    <inkml:brush xml:id="br0">
      <inkml:brushProperty name="width" value="0.05292" units="cm"/>
      <inkml:brushProperty name="height" value="0.05292" units="cm"/>
      <inkml:brushProperty name="color" value="#00B0F0"/>
    </inkml:brush>
  </inkml:definitions>
  <inkml:trace contextRef="#ctx0" brushRef="#br0">24408 11187 0,'0'25'47,"25"0"-16,-1-1 1,-24 1-17,0 0 1,25 0-1,-25 24 1,0-24 0,25 0-1,-25 0 1,25 0 0,-25-1-1,0 26-15,25-25 16,-25 0-1,0-1 1,24 1 0,-24 25-16,0-25 15,0 24 1,25-49 15,-25 25 0,0 0 16,0 0-47,0-1 63,25-24 46,0 0-15,-25-24-78,0-1-1,25 25-15,-25-25 16,24 0-1,1 0 1,-25 1 0,25 24-16,0-25 15,0 0 1,-1-25 0,1 50-1,-25-24 1,25-1-1,0 0 1,0-25 0,24 26-1,-49-1 1,0 0 0,25 0-1,-25 0 16,25 25 1,-25-24-17,25 24 1,-25-25 0,25 25 46,-25-25-46,24 25-1,-24-25 1,25 25 0,-25-25-1,0 1 1,25 24 15,-25-25 16,25 25-16,0 0-15,-25-25-1,24 25 1,1-25 78</inkml:trace>
  <inkml:trace contextRef="#ctx0" brushRef="#br0" timeOffset="64269.8205">23267 9525 0,'25'0'125,"-1"50"-125,1-1 16,-25 26 0,50-1-1,-1 25 1,-24 0-16,25-24 16,-1 24-1,26 50 1,-26-50 15,-49-49-15,50-1-1,-50-24 1,0 0 0,25 0-1,-25 0 1,0-1 93,25-48 16,24-26-109,-24-24-1,50-75 1,-1-25-16,50-24 16,-50 24-1,26 25 1,-51 50 0,1 0-16,-1 49 15,-24 1 1,0-1-1,0 25 1,24 0 0,-24 1-1,25-26 1,-25 25 0,-1 0-1,1 1 1,0-1-1</inkml:trace>
  <inkml:trace contextRef="#ctx0" brushRef="#br0" timeOffset="77246.1817">9029 10096 0,'0'0'0,"0"-25"47,0 0-31,50 25 0,-26 0 15,1 0-31,25 0 15,-25 0 1,24 0 0,1 0-1,49 25 1,0-25 0,-24 0-1,73 25 1,-48-25 15,-51 0-15,100 0-1,-50 0 1,1 0 0,73 0-1,-98 0 1,49 0-1,-50 0 1,-24 0 0,98 0-1,-123 0 1,25 0 0,-25 0-1,24 0-15,-24 0 31,25 0-15,-26 24 0,26-24-1,-25 25 1,0-25 0,24 0-1,1 25 1,49-25-1,-49 25 1,24-25 0,1 0-16,-26 0 15,1 0 1,-1 0 0,1 0-16,0 0 15,-1 25 1,75-1 15,-99 1-15,25-25-1,49 25 1,-74-25 0,0 25-1,24-25-15,-24 0 16,25 25-16,-26-25 15,1 24 1,0-24 0,49 0-1,-24 25 1,0-25 0,-26 0 15,26 25-16,-25-25-15,24 0 32,1 0-32,0 0 15,24 0-15,-24 25 16,-1-25 0,-24 0-1,25 0 1,-1 0-1,51 0 1,-76 0 0,1 0 31</inkml:trace>
  <inkml:trace contextRef="#ctx0" brushRef="#br0" timeOffset="95848.7186">14486 11683 0,'50'0'0,"-26"0"15,26 0 1,0 0 0,24 0-1,25 0 1,50 0 0,223 0-1,-173 0 1,24 0-1,50 0-15,-25 0 16,25 25-16,24-25 16,-24 25-1,25 49 1,-75-74 0,174 25-1,-199-25 1,-24 25 15,24-25-31,-49 0 0,-50 0 16,1 0-1,-51 0 1,-24 0 0,25 0 359,-1 0-360,50-25 1,25 0-16,-24 0 15,49 0 1,24 1 0,1-26-1,-1 25 1,1-24 0,-25 24-1,24 0-15,-24 0 16,-25 25-16,25-25 15,-25 25 1,0 0 0,-25 0-1,100 0 1,-125 0 0,1 25-1,49 0 1,-75-25-1,1 0 17,0 0-17,-26 0 1,-24 25 62</inkml:trace>
  <inkml:trace contextRef="#ctx0" brushRef="#br0" timeOffset="99284.4242">21555 10840 0,'-74'-25'16,"24"25"-1,1-25 1,24 0 0,-74-24-1,-50 24 1,50-25 0,-25 1-1,24-1 1,-173-24-1,174 24 1,-149-24 0,99 49-1,1-25 1,-175 1 0,174 24-1,-24 0 1,-125 0 15,149 25-31,50-25 31,-124 1-15,148-1 0,1 0-1,-100 0 1,100 25-1,-50-25 1,49 25 0,-24 0 312,-74 75-313,-100 74 1,-25-1-16,-74 1 16,74-25-1,25 0 1,25 25 0,25 0-1,-99 99 1,173-74-1,-25-1 1,50-24 0,-74 99-1,148-149 1,-49 75 0,49-124-1,26-26 1,24 26-1,0-25 17,0 0-17,0 24 1,0 1 0,24-25-1,26 24-15,0 26 16,24-26-1,0 26-15,1-51 16,24 51 0,0-26-1,0 1 1,100 99 0,-100-99-1,0-1 1,174 50 15,-99-74-31,198 25 31,-198-25-15,24-1 0,149-24-1,-148 0 1,-26 0-1,249-24 1,-199-26 0,25 25-1,273-124 1,-298 100 0,25-1-1,0-24 1,-49-1-16,49 1 15,-50-25 1,224-75 15,-223 75-15,272-75 0,-248 100-1,25-25 1,-74-75-1,-174 124 189,49 1-189,1-51 1,-25 26-16,49-50 15,1 0 1,-1-25 0,0 50-1,-24-25 1,99-149 0,-50 99-1,-25 26 1,26-125-1,-75 149 17,-25 49-17,0 26-15,0 24 16,0 0-16,-50-25 16,25 26-1,-49-1 1,24-25-1,-74-24 1,25 24 0,0-24-1,-224-1 1,174 51 0,25-1-1,-198-25 1,198 25 15,-25 25-31,-149 0 31,125 0-15,49 0 0,-149 0-1,174-24 1,-50 24-1,99-25 1,-24 0 0,24 0-1,25 0 1,1 1 0,24-1 15,0 0-16,0 0 1,0 0 15,0 1-15,0-1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7:31:25.686"/>
    </inkml:context>
    <inkml:brush xml:id="br0">
      <inkml:brushProperty name="width" value="0.05292" units="cm"/>
      <inkml:brushProperty name="height" value="0.05292" units="cm"/>
      <inkml:brushProperty name="color" value="#00B050"/>
    </inkml:brush>
  </inkml:definitions>
  <inkml:trace contextRef="#ctx0" brushRef="#br0">2530 9079 0,'25'-25'79,"24"25"-48,-24 0-16,25 0-15,24 0 16,1 0 0,24-25-1,0 25 1,50 0 0,49 0-16,1 0 15,-50 0 1,49 0-16,25 0 15,-24 0 1,-50 0 0,223 50-1,-199-26 1,51 1 15,-76-25-31,224 50 31,-198-50-15,124 25 0,-149-1-1,-25-24 1,148 25 0,-123-25-1,-49 0 1,172 0-1,-148 0 1,25 0 0,50 0 15,-100 0-31,75 0 16,-75-25-1,-25 25 16,149 0-15,-99 0 0,-24-24-1,172-1 1,-147 25 0,-26 0-1,50-25 1,-50 25-1,0 0 1,174-25 0,-124 25-1,-25 0 1,49 0 15,-98 0-31,98-25 31,-123 25-15,0 0 0,24 0-1,-49 0-15,0 0 16,-1 0-16,1 0 16,0 0-1,0 0 1,0 0-1,-1 0 1,1 0 0,0 0-1,25 0 1,-26 0 15</inkml:trace>
  <inkml:trace contextRef="#ctx0" brushRef="#br0" timeOffset="15821.326">18132 7193 0</inkml:trace>
  <inkml:trace contextRef="#ctx0" brushRef="#br0" timeOffset="16003.1661">18132 7193 0</inkml:trace>
  <inkml:trace contextRef="#ctx0" brushRef="#br0" timeOffset="16167.4065">18132 7193 0</inkml:trace>
  <inkml:trace contextRef="#ctx0" brushRef="#br0" timeOffset="26565.9618">23143 9550 0,'-50'0'15,"-123"0"1,-26-25 0,-24-25-1,173-24 1,50 49 15,50-198-15,49 124-1,25-1 1,-49 51 0,-51 49-1,1 25 32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03:50.886"/>
    </inkml:context>
    <inkml:brush xml:id="br0">
      <inkml:brushProperty name="width" value="0.05292" units="cm"/>
      <inkml:brushProperty name="height" value="0.05292" units="cm"/>
      <inkml:brushProperty name="color" value="#FF0000"/>
    </inkml:brush>
  </inkml:definitions>
  <inkml:trace contextRef="#ctx0" brushRef="#br0">25549 7615 0,'0'25'47,"0"0"0,0-1-31,25 1-16,-25 0 15,0 0 1,24 0 0,-24 24-1,0 1 1,0-25 0,25 49-1,0-49 1,-25 0-1,25 24 1,-25 1-16,0-25 16,0 0-16,25 24 15,-25-24 1,24 25 0,-24-26-1,0 26 1,0-25-1,0 0 1,25 24 0,-25-24-1,0 25 1,25-26 0,-25 1 15,0 0 0,25-50 110,-25 0-126,25 25 1,-1-49 0,-24 24-1,50-74 1,-25 0-1,25 24 1,-1 1 0,26-75-1,-75 74 1,99-49 0,-74 50-1,-1 0 1,1-1-1,0 26 1,-25 24 78</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06:37.768"/>
    </inkml:context>
    <inkml:brush xml:id="br0">
      <inkml:brushProperty name="width" value="0.05292" units="cm"/>
      <inkml:brushProperty name="height" value="0.05292" units="cm"/>
      <inkml:brushProperty name="color" value="#FF0000"/>
    </inkml:brush>
  </inkml:definitions>
  <inkml:trace contextRef="#ctx0" brushRef="#br0">25623 9252 0,'0'25'282,"0"0"-267,25 24 17,-25-24-17,25 0 1,-25 0-1,0 0 1,25-25 0,-1 49-1,-24-24 1,25 25 0,0-26-1,-25 26 1,25 0-16,0-1 15,-25-24 1,0 25 0,24-26-1,-24 1 1,0 0 0,25 0-1,-25 24 1,0-24 15,0 0-31,0 0 16,0 25-1,0-1 1,0-24 0,0 0-1,0 0 1,25-25 124,-25-25-77,25 25-63,0-50 16,-25 25-1,25 1 1,-1-26-16,26 25 15,-25-25 1,24-24 0,51-50 15,-26 0-15,25 25-1,-24 0-15,-1-1 16,0 51-16,-24-26 15,24 26 1,1-50 0,-26 49-1,26 0 1,-26 1-16,-24 24 16,0-25-1,0 50 1</inkml:trace>
  <inkml:trace contextRef="#ctx0" brushRef="#br0" timeOffset="80206.3985">25822 10716 0,'0'24'94,"0"1"-63,24 0 1,-24 0-17,0 0 1,0-1-1,25-24 1,-25 25 0,0 0-1,0 0 1,25 24 0,0-49-1,-25 25 1,0 0-1,0 0 17,25 0-17,-25-1 1,0 1 15,0 0-15,0 0 15,25-25-15,-25 25-1,0 0 17,0-1 30,0 1-31,24-25 251,1 0-236,-25-25 1,0 1-31,25 24 15,-25-25 16,25 0 16,-25 0-32,0 0-16,25 0 17,-1 25-17,-24-24 1,0-1 0,0 0-1,25 25 1,-25-25-1,25-24 17,-25 24-17,25 25 1,-25-25 0,0 0-1,25 0 1,-25 1 46,24 24-30,-24-25-17,0 0-15,0 0 16,25 25-1,-25-25 1,0 1 93,25 24-93,-25-25-16,25 0 31,-25 0 63,25 25-78,-25-25-1,0 1 17,0-1-1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42:46.250"/>
    </inkml:context>
    <inkml:brush xml:id="br0">
      <inkml:brushProperty name="width" value="0.05292" units="cm"/>
      <inkml:brushProperty name="height" value="0.05292" units="cm"/>
      <inkml:brushProperty name="color" value="#7030A0"/>
    </inkml:brush>
  </inkml:definitions>
  <inkml:trace contextRef="#ctx0" brushRef="#br0">28922 7937 0,'0'25'172,"0"0"-172,0 0 16,0 0 0,0 24-1,0-24 1,0 0-1,25 74 1,-25-74 0,0 25-1,25 24 1,0-74 0,-25 25-1,0 24 1,0 1 15,0-25-15,0 0 31,0-1-16,0 1 0,0 0-15,24-25 15,1 0 94,0 0-125,50-99 16,24-50-1,0 50 1,25-100-1,0 26 1,124-100 0,-174 174-1,-24 49 1,49-24 0</inkml:trace>
  <inkml:trace contextRef="#ctx0" brushRef="#br0" timeOffset="58041.7096">25623 8979 0,'0'-25'31,"0"50"63,0 25-79,0 24-15,0-24 16,25 24 0,0 1-1,-25-1 1,25 1-16,-1-1 31,26 124-15,-50-123-1,25-26 1,-25 26 0,25-1-1,-25-49 1,0 25 0,0-25-1,24-1 1,-24 26 15,0-25-31,25-25 141,0-25-126,25-74 1,24 24 0,25-49-1,1-49-15,24-51 16,0 76-1,-25-26 1,0-25 0,-74 175-1,0-26 17,-25 25 14</inkml:trace>
  <inkml:trace contextRef="#ctx0" brushRef="#br0" timeOffset="101156.336">28674 11261 0,'0'25'156,"0"25"-140,0-1-16,25-24 15,-25 0 1,0 25 0,0-1-1,0-24 1,0 25-1,0 49 1,0 25 15,25-75-31,-25-24 16,25 50 15,-25-51-31,24 26 16,-24 0-16,0-1 15,0-24 1,25 0 0,-25 0-1,25-25 32,0 0 16,49-50-48,-24-49 1,74-25 0,50-50-1,-1-74 1,26 0-1,-1 25-15,-49 0 16,24 74-16,-98 25 16,-1 74-1,-49 1 1,0 24 0</inkml:trace>
  <inkml:trace contextRef="#ctx0" brushRef="#br0" timeOffset="128215.1121">25301 12576 0,'0'50'63,"0"-26"-63,0 26 15,25 0 1,-25-1 0,24 26-1,-24 24 1,25 0 0,0 100-1,0-75 1,0-25-1,24 124 1,-49-124 0,0-24-1,0-1-15,25 0 16,-25-49 0,25 25-1,-25-25 1,0-1 46,25-24-30,-1 0 77,1-49-93,25-26-16,24-49 15,25-49 1,50-1-1,-25-49 1,25 0 0,0-1-1,25-123 1,-100 248 0,-49 0-1,49-25 1,-49 74-1,0 0 1,24-74 0,-24 75-1,0 24 1,0 0-16,0-24 16,-25 24-1,24 25 1,1-50-1,-25 25 1,0 50 78</inkml:trace>
  <inkml:trace contextRef="#ctx0" brushRef="#br0" timeOffset="171480.7859">24805 14709 0,'24'0'94,"1"25"-48,-25 0-46,25 24 16,-25 1 0,0 0-1,25-1 1,0 50 0,0-24-1,-25-26 16,0 1-31,0 24 0,24-49 16,-24 25 0,25-50-1,-25 25 1,25-25 78,0 0-79,24-50 1,26-24 0,-1-26-1,174-123 1,-99 99 15,0 0-31,74-25 31,-173 75-15,-1 49 0,51-74-1,-51 74 1,1-49-1,24 49 1,-24 0 0,-50 50 171</inkml:trace>
  <inkml:trace contextRef="#ctx0" brushRef="#br0" timeOffset="192278.5894">32345 17462 0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46:22.850"/>
    </inkml:context>
    <inkml:brush xml:id="br0">
      <inkml:brushProperty name="width" value="0.05292" units="cm"/>
      <inkml:brushProperty name="height" value="0.05292" units="cm"/>
      <inkml:brushProperty name="color" value="#7030A0"/>
    </inkml:brush>
  </inkml:definitions>
  <inkml:trace contextRef="#ctx0" brushRef="#br0">12923 11112 0,'75'-24'16,"-1"-1"-1,50 25 1,25-25 0,297 0-1,-148 0 1,0 25 0,520-24-1,-396 24 1,223 0-1,-347 0 1,-75 0 0,25 0-1,-223 0 17,24 0-17,-49 24 1,0 1 93,0 0-93,-25-25-1,1 0 1,-1 0 15,-25 0-31,1 0 32,-100 25-17,50-25 1,-1 25-1,-222 24 1,123 1 0,1-25-1,-248 49 1,197-24 0,51-25-1,99-1-15,0-24 16,49 0-1,25 0 1</inkml:trace>
  <inkml:trace contextRef="#ctx0" brushRef="#br0" timeOffset="770.3328">14908 11509 0,'372'50'15,"124"0"1,-124-26 0,-74-24-1,123 50 1,-272-50 0,-99 25-1,98 24 1</inkml:trace>
  <inkml:trace contextRef="#ctx0" brushRef="#br0" timeOffset="9931.6241">2877 13345 0,'25'0'16,"25"0"-1,-1 50 1,1-50-1,24 24-15,26 1 16,-26 0 15,-24 0-31,24 0 0,0-25 16,26 24 0,-51 1-1,26-25 1,-1 0-1,-24 0 1,24 0-16,1 0 16,-26 0-16,-24 0 15,25 0 1,-1 0 0,1 0-1,74 0 1,-50 0-1,-24 0 17,74 0-32,99 0 47,-148 0-32,-26 0 1,-24 0-1,0 0-15</inkml:trace>
  <inkml:trace contextRef="#ctx0" brushRef="#br0" timeOffset="11398.3119">3770 13965 0,'25'0'47,"25"0"-1,-25 0-30,24 0 0,-24 0-1,0 0 1,24 0 0,75 0-1,-49 0 1,-1 0-1,100 0 17,-75 0-17,25 0 1,75 0 0,-100 0-1,50 0 1,-75 0-1,0 0 1,-24 0 0,0 0-16,-26 0 15,1 0-15,0 0 16,0 0 0</inkml:trace>
  <inkml:trace contextRef="#ctx0" brushRef="#br0" timeOffset="12848.6534">3795 13742 0,'-25'0'16,"1"0"-1,-1 0 1,50 0 78,24 0-79,1 0-15,24 0 16,1 0 0,-1-25-1,25 25 1,25-25 0,75 25-1,-75 0 1,49-25-1,199 25 1,-198 0 0,347-24 31,-372 24-32,-25 0 1,0 0-1,-99 0 1,-1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47:08.182"/>
    </inkml:context>
    <inkml:brush xml:id="br0">
      <inkml:brushProperty name="width" value="0.05292" units="cm"/>
      <inkml:brushProperty name="height" value="0.05292" units="cm"/>
      <inkml:brushProperty name="color" value="#7030A0"/>
    </inkml:brush>
  </inkml:definitions>
  <inkml:trace contextRef="#ctx0" brushRef="#br0">1786 11311 0,'25'-25'15,"24"-24"1,51-1 0,123-25-1,50-49 1,99 0-16,173 0 15,51 0 1,49 0-16,-50 25 16,50-25-1,-75 50 1,720-75 0,-670 124-1,-74 0 16,521-49-15,-596 74 0,25-50-1,-74 25-15,-1 1 16,-49 24-16,-49-25 16,-25 25-1,-1-25 1,1 25-1,173 0 1,-347 0 0,25 25-1,-25 0 17,-99-1-32,0-24 31,-1 0 266,26 0-282,25 0 1,-1 0 0,25 0-1,199 0 1,-125-24-1,1-1 1,25 0-16,-1 0 16,25 0-1,-49 1 1,49-26 0,-74 25-16,74 0 31,-74 1-16,223-26 1,-149 25 0,-49 0-1,24 25-15,-49 0 16,25-24-16,-1-1 16,1 25-1,0-25 1,-25 25-1,247 0 1,-222 0 0,0 0-1,24 0 1,-148 0 0,24 0 15,-49 0-16,25 0 204,24 0-203,50-50-1,0 26 1,50-26 0,49 25-1,-25 0 1,422 1 0,-247 24-1,-26-25 1,397-50-1,-372 75 1,-50-24 0,299 24-1,-299 0 1,-24 0 0,272 0 15,-322 0-16,323 49 1,-348-49 0,50 25-1,198 0 1,-173-25 0,-75 0-1,50 25-15,0-25 16,-50 0-1,0 24-15,-24 1 16,24 0 0,-99-25-1,0 50 17,50-1-32,-100-24 31,75 49-16,-100-24 1,-24-50 0,50 74-1,-51-49 1,1 25 0,25 49-1,-25-49 1,24 24-1,1 50 1,-25-99 0,-1 49-1,1 26 1,0-51 0,-25 1 15,0 74-16,0-75 1,25 26 0,-25-26-1,0 1 1,25-25 0,-25 0-1,0-1 1,0 1-1,-25 0 1,0 0 0,-99 49-1,0 1 17,-25-1-32,-148 50 31,148-99-16,-99 25 1,-149-26 0,198-24-1,-297 0 1,273 0 0,-50 0-1,-198 0 1,248 0-1,-25-49 1,-174 24 0,224 0-1,-26 0 1,-98 0 0,123 1 15,1-1-16,-1-25-15,1 1 16,24-1-16,1-24 16,-1 24-1,1 0 1,-1 1 0,-223-50-1,199 49 1,-1 0-1,-148 1 1,198 24 0,-25 0-1,-123 0 17,198 25-32,-1 0 31,-123 0-16,149 0 1,-50 0 0,0 0-16,49 0 15,-24 25-15,-25 0 16,25 0 0,0 0-1,-1-25 1,26 0-1,-125 24 1,100 1 0,-74 50-1,24-51 1,0 1 0,-124 25-1,124-1 16,0 1-15,-123 24 0,73-24-1,26-25 1,-26 24-16,-49-24 16,25 0-16,-50 0 15,25 49 1,-75-49-1,1 0 1,-373 25 0,398-26-1,49 1 17,74 25-32,149-50 265,0 0-249,-74 0-16,-50 0 15,-49 0 1,-25 0 0,-75 0-1,25 0 1,-49 0 0,-323 49-1,298-49 1,-249 25-1,348 25 1,-25-50 0,1 0-1,73 0 1,1 0-16,49 0 16,-25 0-1,25 0 1,-24-25-1,-26-25 1,1 26 0,-174-26-1,198 25 1,-198-74 0,198 74-1,1 25 1,-174-50-1,148 50 1,-198 0 0,199 0-1,-1 0 1,75 0 0,-49 0-1,-26 0 1,1-24-16,-1-51 15,-73 50 1,-26-24 0,-49-1-1,-373-99 1,423 75 0,123 0-1,100 49-15,49 25 281,0 0-265,-25 25 0,-24-1-16,-50 1 15,-25 25 1,0-25 0,0-1 15,-99 26-16,149-25 1,-74 24 0,123-49-1,0 0 1,-24 0 0,49 0-1,0 0 1,-24 0-1,24 0 17,0 0-32,0 0 15,-24 0 17,24 0-17,0-24 1,-25 24-1,1-25 1,-1 25 0,1 0-1,-1 0 1,25-25 0,25 0-1,-25 25-15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49:55.301"/>
    </inkml:context>
    <inkml:brush xml:id="br0">
      <inkml:brushProperty name="width" value="0.05292" units="cm"/>
      <inkml:brushProperty name="height" value="0.05292" units="cm"/>
      <inkml:brushProperty name="color" value="#7030A0"/>
    </inkml:brush>
  </inkml:definitions>
  <inkml:trace contextRef="#ctx0" brushRef="#br0">24829 11782 0,'25'0'110,"0"0"-95,25 0 1,49-25 15,50 1-15,-50 24-1,0 0 1,149-25 0,-149 25-1,25-25 1,174 25 0,-99 0-1,-1 0 1,0 0-16,26 0 15,-26 0 1,25 0 0,1 0-16,48 0 15,-23 0 1,346-25 15,-248 0-15,-24 25-1,272 0 1,-372 0 0,0 0-1,149 25 1,-272 0 0</inkml:trace>
  <inkml:trace contextRef="#ctx0" brushRef="#br0" timeOffset="2315.3776">2009 12874 0,'25'-25'0,"0"25"15,0 0 1,-1-25 0,26 0-1,24 25 1,-24 0 0,74-25-1,-50 25 1,-24 0-1,74 0 1,-49 0 0,73 0-1,-73 0 1,-1 0 0,50 0 15,-49 25-16,-1-25 1,50 25 0,-74 0-1,-1-25 1,50 0 0,-49 0-1,25 0 1,-51 0-16,26 0 15,0 25 1,-1-25 0,26 0-16,-51 0 15,51 24 1,49 1 15,-50-25-15,-24 0-1,99 0 1,-50 0 0,-25 0-1,50 0 1,-49 0 0,-50 0-1,49 0 1,-49 0-1,24 0 1,-24 0 15</inkml:trace>
  <inkml:trace contextRef="#ctx0" brushRef="#br0" timeOffset="5714.3843">18876 8830 0,'-272'-99'0,"-51"0"16,25 0-1,1 24 1,24 26 0,0-1-16,0-24 15,0 24 1,-24 25 0,-348-24 15,322 24-16,-322 0 1,348 0 0,-26 25-1,-371-49 1,346 49 0,-24 0-1,75 0 1,-1 0-16,50 0 15,0 49 1,0 26-16,49-26 16,1 1-1,-25 49 1,-224 100 15,249-100-15,-50 0-1,-199 149 1,199-149 0,0 25-1,75-49-15,-26-1 16,50 1-16,25-51 16,25 26-1,0-25 1,0 24-1,-75 125 1,75-75 0,24-24-1,-49 49 1,75-75 0,-1 1 15,1 24-16,-51 50 1,1 0 0,-99 224-1,123-125 1,1-49 0,-1 74-1,51-174 1,-1 25-1,25 75 1,0-75 0,25 124-1,49-74 1,0-25 15,125 174-15,-75-125-1,99 75 1,224 298 0,-224-298-1,223 174 1,-222-224 0,-26-74-1,25 25 1,224 124-1,-199-149 1,0 0 0,298 99-1,-199-99 1,273 0 0,-273-49 15,-24-1-16,346 1 1,-346-26 0,99-24-1,347-25 1,-298 0 0,-50-25-1,324-24 1,-373-1-1,99-49 1,0-50-16,25-49 16,-49-1-1,74-74 1,-100 75-16,-48 49 31,-1-149-15,0-74-1,-248 174 1,-25 49 0,99-198-1,-123 99 1,49-50 0,-50-297-1,-74 322 1,0 74-1,0-123 1,-49 148 0,-1 25-1,-198-247 1,74 148 15,25 0-15,-223-174-1,199 174 1,-224-174 0,198 248-1,-49-24 1,-322-174 0,322 223-1,0-24 1,-174-26-1,224 50 1,-199 0 0,198 100-1,1 24 1,-174 25 15,198 0-15,50 25-1,-124 24 1,124-24 0,25 50-1,-25-26 1,-174 75 0,149-49-1,-74 74 1,99-100-1,50 26 1,-100 73 0,50-48-1,25-1 1,-25 25 15,74-99-31,25-1 31,1-24-15</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2-06T08:50:52.620"/>
    </inkml:context>
    <inkml:brush xml:id="br0">
      <inkml:brushProperty name="width" value="0.05292" units="cm"/>
      <inkml:brushProperty name="height" value="0.05292" units="cm"/>
      <inkml:brushProperty name="color" value="#00B0F0"/>
    </inkml:brush>
  </inkml:definitions>
  <inkml:trace contextRef="#ctx0" brushRef="#br0">29170 7590 0,'0'-25'47,"25"50"-1,0 50-30,0 24-16,0 0 16,-1 0-1,1-24 1,0-1 0,0-24-1,-25 24 1,0 1-1,25-51 1,-1 51 0,-24-26-1,0 1 1,0 49 0,0-49-1,0 24 1,0 25 15,0-74-15,0 0-1,0 0-15,0 0 32,0-1-32,0 1 31,25-25 31,0 0 1,0-25-32,24 1-15,-24-1-1,50-50 1,-26-24 0,75-99-1,-49 74 1,-26 0-1,100-99 1,-99 173 0,74-49-1,-75 24 1,1 26 0,49-51-1,-74 76 1,0-1 15,-25 0-31,0 0 31</inkml:trace>
  <inkml:trace contextRef="#ctx0" brushRef="#br0" timeOffset="30064.412">24234 10592 0,'25'24'110,"-25"1"-95,0 0 1,25 0-16,-25 0 16,25-1-1,-1 1 1,-24 0 0,25 0-1,0 24-15,-25 1 16,25 0-1,0-1 1,-25 26 0,49-1-1,-24-24 1,0 74 0,0-75-1,-1 26 1,1-26-1,0 1 1,-25-25 15,0 0 1,25-25 14,24 0 79,-24-50-109,50 0 0,-26 1-1,51-50 1,24-50-16,0 0 16,0 0-1,0-49 16,173-100-31,-173 174 16,-49 0 0,24 50-1,-25-26 1,-49 51 0,0 24-1</inkml:trace>
  <inkml:trace contextRef="#ctx0" brushRef="#br0" timeOffset="52979.1478">28649 12030 0,'0'25'110,"25"25"-110,-25-1 15,25 1 1,0 0 0,0-1-1,-1 125 1,1-100 0,0 1-1,0 98 1,-25-123-1,0-1 1,25 26 0,-25-50 15,0-1-15,24-24 15,1 0 94,0 0-94,0-24-15,0-26-1,-1 25 1,26-24 0,0-51-1,-1 1 1,26 0-16,-1 25 15,1-50-15,-1 0 16,0 24 0,26-24-1,-51 0 1,50 50 0,-49-1-16,0 26 15,-26 24 1,1 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06/02/2021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65</a:t>
            </a:fld>
            <a:endParaRPr lang="en-GB"/>
          </a:p>
        </p:txBody>
      </p:sp>
    </p:spTree>
    <p:extLst>
      <p:ext uri="{BB962C8B-B14F-4D97-AF65-F5344CB8AC3E}">
        <p14:creationId xmlns:p14="http://schemas.microsoft.com/office/powerpoint/2010/main" val="2864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66</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2/6/2021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2/6/2021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2/6/2021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a:solidFill>
                  <a:schemeClr val="bg1"/>
                </a:solidFill>
              </a:rPr>
              <a:t>Course i:  21</a:t>
            </a:r>
            <a:r>
              <a:rPr lang="en-US" sz="4000" baseline="30000">
                <a:solidFill>
                  <a:schemeClr val="bg1"/>
                </a:solidFill>
              </a:rPr>
              <a:t>st</a:t>
            </a:r>
            <a:r>
              <a:rPr lang="en-US" sz="400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algn="just"/>
            <a:r>
              <a:rPr lang="en-AU" sz="280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val="14294065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val="0"/>
              </a:ext>
            </a:extLst>
          </a:blip>
          <a:srcRect r="4936" b="-2"/>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a:solidFill>
                  <a:srgbClr val="FFFFFF"/>
                </a:solidFill>
              </a:rPr>
              <a:t>Module VI:</a:t>
            </a:r>
            <a:br>
              <a:rPr lang="en-US" sz="4800">
                <a:solidFill>
                  <a:srgbClr val="FFFFFF"/>
                </a:solidFill>
              </a:rPr>
            </a:br>
            <a:r>
              <a:rPr lang="en-US" sz="4800"/>
              <a:t/>
            </a:r>
            <a:br>
              <a:rPr lang="en-US" sz="4800"/>
            </a:br>
            <a:r>
              <a:rPr lang="en-US" sz="4800">
                <a:solidFill>
                  <a:srgbClr val="FFFFFF"/>
                </a:solidFill>
              </a:rPr>
              <a:t> Use of ICT for Learning</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val="234542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dirty="0"/>
          </a:p>
          <a:p>
            <a:pPr marL="0" indent="0" algn="just">
              <a:buNone/>
            </a:pPr>
            <a:r>
              <a:rPr lang="en-US" sz="2400" dirty="0"/>
              <a:t>Information and communication technologies (ICT) have become common place 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Big Ideas - Use of ICT for Learning</a:t>
            </a:r>
            <a:endParaRPr lang="en-AU"/>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a:t>
            </a:r>
            <a:r>
              <a:rPr lang="en-GB">
                <a:solidFill>
                  <a:srgbClr val="FFFEFF"/>
                </a:solidFill>
              </a:rPr>
              <a:t>Student use of ICT</a:t>
            </a:r>
            <a:endParaRPr lang="en-AU">
              <a:solidFill>
                <a:srgbClr val="FFFEFF"/>
              </a:solidFill>
            </a:endParaRPr>
          </a:p>
        </p:txBody>
      </p:sp>
      <p:graphicFrame>
        <p:nvGraphicFramePr>
          <p:cNvPr id="19" name="Content Placeholder 2">
            <a:extLst>
              <a:ext uri="{FF2B5EF4-FFF2-40B4-BE49-F238E27FC236}">
                <a16:creationId xmlns:a16="http://schemas.microsoft.com/office/drawing/2014/main" id="{7B85AF7E-2774-4A9B-9814-2EBF34412F60}"/>
              </a:ext>
            </a:extLst>
          </p:cNvPr>
          <p:cNvGraphicFramePr>
            <a:graphicFrameLocks noGrp="1"/>
          </p:cNvGraphicFramePr>
          <p:nvPr>
            <p:ph idx="1"/>
            <p:extLst>
              <p:ext uri="{D42A27DB-BD31-4B8C-83A1-F6EECF244321}">
                <p14:modId xmlns:p14="http://schemas.microsoft.com/office/powerpoint/2010/main"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00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E4481-7392-428B-A026-E20CDB2DE65C}"/>
              </a:ext>
            </a:extLst>
          </p:cNvPr>
          <p:cNvSpPr>
            <a:spLocks noGrp="1"/>
          </p:cNvSpPr>
          <p:nvPr>
            <p:ph type="title"/>
          </p:nvPr>
        </p:nvSpPr>
        <p:spPr>
          <a:xfrm>
            <a:off x="4449934" y="702156"/>
            <a:ext cx="7157865" cy="1013800"/>
          </a:xfrm>
        </p:spPr>
        <p:txBody>
          <a:bodyPr>
            <a:normAutofit/>
          </a:bodyPr>
          <a:lstStyle/>
          <a:p>
            <a:r>
              <a:rPr lang="en-US">
                <a:solidFill>
                  <a:schemeClr val="accent1"/>
                </a:solidFill>
              </a:rPr>
              <a:t>Example: IS THIS STUDENT USE of ict?</a:t>
            </a:r>
          </a:p>
        </p:txBody>
      </p:sp>
      <p:pic>
        <p:nvPicPr>
          <p:cNvPr id="5" name="Picture 4">
            <a:extLst>
              <a:ext uri="{FF2B5EF4-FFF2-40B4-BE49-F238E27FC236}">
                <a16:creationId xmlns:a16="http://schemas.microsoft.com/office/drawing/2014/main"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A8A8CB-EB9F-43BD-BF8D-D536EAC93F95}"/>
              </a:ext>
            </a:extLst>
          </p:cNvPr>
          <p:cNvSpPr>
            <a:spLocks noGrp="1"/>
          </p:cNvSpPr>
          <p:nvPr>
            <p:ph idx="1"/>
          </p:nvPr>
        </p:nvSpPr>
        <p:spPr>
          <a:xfrm>
            <a:off x="4449934" y="1896533"/>
            <a:ext cx="7157866" cy="3962266"/>
          </a:xfrm>
        </p:spPr>
        <p:txBody>
          <a:bodyPr>
            <a:normAutofit/>
          </a:bodyPr>
          <a:lstStyle/>
          <a:p>
            <a:pPr>
              <a:lnSpc>
                <a:spcPct val="90000"/>
              </a:lnSpc>
              <a:buClr>
                <a:srgbClr val="F0980C"/>
              </a:buClr>
            </a:pPr>
            <a:r>
              <a:rPr lang="en-US"/>
              <a:t>A student used a worksheet printed by the teacher to complete a math learning activity. </a:t>
            </a:r>
          </a:p>
          <a:p>
            <a:pPr lvl="1">
              <a:lnSpc>
                <a:spcPct val="90000"/>
              </a:lnSpc>
              <a:buClr>
                <a:srgbClr val="F0980C"/>
              </a:buClr>
            </a:pPr>
            <a:r>
              <a:rPr lang="en-US">
                <a:solidFill>
                  <a:srgbClr val="FF0000"/>
                </a:solidFill>
              </a:rPr>
              <a:t>No</a:t>
            </a:r>
          </a:p>
          <a:p>
            <a:pPr>
              <a:lnSpc>
                <a:spcPct val="90000"/>
              </a:lnSpc>
              <a:buClr>
                <a:srgbClr val="F0980C"/>
              </a:buClr>
            </a:pPr>
            <a:r>
              <a:rPr lang="en-US"/>
              <a:t>Students learned about cell replication by watching the teacher demonstrate a software simulation of the process. </a:t>
            </a:r>
          </a:p>
          <a:p>
            <a:pPr lvl="1">
              <a:lnSpc>
                <a:spcPct val="90000"/>
              </a:lnSpc>
              <a:buClr>
                <a:srgbClr val="F0980C"/>
              </a:buClr>
            </a:pPr>
            <a:r>
              <a:rPr lang="en-US">
                <a:solidFill>
                  <a:srgbClr val="FF0000"/>
                </a:solidFill>
              </a:rPr>
              <a:t>No</a:t>
            </a:r>
          </a:p>
          <a:p>
            <a:pPr>
              <a:lnSpc>
                <a:spcPct val="90000"/>
              </a:lnSpc>
              <a:buClr>
                <a:srgbClr val="F0980C"/>
              </a:buClr>
            </a:pPr>
            <a:r>
              <a:rPr lang="en-US"/>
              <a:t>A student wrote a report using a word processing program, with edits tracked by the student. </a:t>
            </a:r>
          </a:p>
          <a:p>
            <a:pPr lvl="1">
              <a:lnSpc>
                <a:spcPct val="90000"/>
              </a:lnSpc>
              <a:buClr>
                <a:srgbClr val="F0980C"/>
              </a:buClr>
            </a:pPr>
            <a:r>
              <a:rPr lang="en-US">
                <a:solidFill>
                  <a:srgbClr val="FF0000"/>
                </a:solidFill>
              </a:rPr>
              <a:t>Yes</a:t>
            </a:r>
          </a:p>
          <a:p>
            <a:pPr>
              <a:lnSpc>
                <a:spcPct val="90000"/>
              </a:lnSpc>
              <a:buClr>
                <a:srgbClr val="F0980C"/>
              </a:buClr>
            </a:pPr>
            <a:r>
              <a:rPr lang="en-US"/>
              <a:t>Students learned about cell replication by using a software simulation to explore the process. </a:t>
            </a:r>
          </a:p>
          <a:p>
            <a:pPr lvl="1">
              <a:lnSpc>
                <a:spcPct val="90000"/>
              </a:lnSpc>
              <a:buClr>
                <a:srgbClr val="F0980C"/>
              </a:buClr>
            </a:pPr>
            <a:r>
              <a:rPr lang="en-US">
                <a:solidFill>
                  <a:srgbClr val="FF0000"/>
                </a:solidFill>
              </a:rPr>
              <a:t>Yes</a:t>
            </a:r>
          </a:p>
        </p:txBody>
      </p:sp>
    </p:spTree>
    <p:extLst>
      <p:ext uri="{BB962C8B-B14F-4D97-AF65-F5344CB8AC3E}">
        <p14:creationId xmlns:p14="http://schemas.microsoft.com/office/powerpoint/2010/main"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a:solidFill>
                  <a:srgbClr val="FFFFFF"/>
                </a:solidFill>
              </a:rPr>
              <a:t>BIG IDEA II: </a:t>
            </a:r>
            <a:br>
              <a:rPr lang="en-AU" sz="2000">
                <a:solidFill>
                  <a:srgbClr val="FFFFFF"/>
                </a:solidFill>
              </a:rPr>
            </a:br>
            <a:r>
              <a:rPr lang="en-GB" sz="2000">
                <a:solidFill>
                  <a:srgbClr val="FFFFFF"/>
                </a:solidFill>
              </a:rPr>
              <a:t>Use of ICT to support knowledge construction</a:t>
            </a:r>
            <a:endParaRPr lang="en-AU" sz="200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IE" b="1"/>
              <a:t>Knowledge construction</a:t>
            </a:r>
            <a:r>
              <a:rPr lang="en-IE"/>
              <a:t> occurs when students generate ideas and understandings that are new to them, through </a:t>
            </a:r>
            <a:r>
              <a:rPr lang="en-IE" b="1"/>
              <a:t>interpretation, analysis, synthesis, or evaluation</a:t>
            </a:r>
            <a:r>
              <a:rPr lang="en-IE"/>
              <a:t>. This unit examines whether the learning activity requires that students use ICT in ways that </a:t>
            </a:r>
            <a:r>
              <a:rPr lang="en-IE" b="1"/>
              <a:t>support knowledge construction</a:t>
            </a:r>
            <a:r>
              <a:rPr lang="en-IE"/>
              <a:t>, either directly or indirectly.</a:t>
            </a:r>
          </a:p>
          <a:p>
            <a:pPr>
              <a:lnSpc>
                <a:spcPct val="90000"/>
              </a:lnSpc>
            </a:pPr>
            <a:r>
              <a:rPr lang="en-IE" b="1"/>
              <a:t>ICT supports knowledge construction</a:t>
            </a:r>
            <a:r>
              <a:rPr lang="en-IE"/>
              <a:t> when:</a:t>
            </a:r>
          </a:p>
          <a:p>
            <a:pPr lvl="1" fontAlgn="ctr">
              <a:lnSpc>
                <a:spcPct val="90000"/>
              </a:lnSpc>
              <a:buFont typeface="Wingdings" panose="05000000000000000000" pitchFamily="2" charset="2"/>
              <a:buChar char="v"/>
            </a:pPr>
            <a:r>
              <a:rPr lang="en-IE"/>
              <a:t>Students use ICT directly for the knowledge-construction part of a learning activity. For example, students use a computer to analyse scientific information.</a:t>
            </a:r>
          </a:p>
          <a:p>
            <a:pPr lvl="1" fontAlgn="ctr">
              <a:lnSpc>
                <a:spcPct val="90000"/>
              </a:lnSpc>
              <a:buFont typeface="Wingdings" panose="05000000000000000000" pitchFamily="2" charset="2"/>
              <a:buChar char="v"/>
            </a:pPr>
            <a:r>
              <a:rPr lang="en-IE"/>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p:txBody>
      </p:sp>
    </p:spTree>
    <p:extLst>
      <p:ext uri="{BB962C8B-B14F-4D97-AF65-F5344CB8AC3E}">
        <p14:creationId xmlns:p14="http://schemas.microsoft.com/office/powerpoint/2010/main" val="4256752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II: </a:t>
            </a:r>
            <a:r>
              <a:rPr lang="en-GB">
                <a:solidFill>
                  <a:schemeClr val="accent1"/>
                </a:solidFill>
              </a:rPr>
              <a:t>Use of ICT to support knowledge construction</a:t>
            </a:r>
            <a:endParaRPr lang="en-AU">
              <a:solidFill>
                <a:schemeClr val="accent1"/>
              </a:solidFill>
            </a:endParaRPr>
          </a:p>
        </p:txBody>
      </p:sp>
      <p:pic>
        <p:nvPicPr>
          <p:cNvPr id="5" name="Picture 4">
            <a:extLst>
              <a:ext uri="{FF2B5EF4-FFF2-40B4-BE49-F238E27FC236}">
                <a16:creationId xmlns:a16="http://schemas.microsoft.com/office/drawing/2014/main" id="{068CAE38-D59D-45A4-AB40-EDBC0A79538B}"/>
              </a:ext>
            </a:extLst>
          </p:cNvPr>
          <p:cNvPicPr>
            <a:picLocks noChangeAspect="1"/>
          </p:cNvPicPr>
          <p:nvPr/>
        </p:nvPicPr>
        <p:blipFill rotWithShape="1">
          <a:blip r:embed="rId2"/>
          <a:srcRect l="53603" r="934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1525548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III: </a:t>
            </a:r>
            <a:r>
              <a:rPr lang="en-GB" sz="4000">
                <a:solidFill>
                  <a:schemeClr val="accent2"/>
                </a:solidFill>
              </a:rPr>
              <a:t>ICT required for knowledge construction</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a:bodyPr>
          <a:lstStyle/>
          <a:p>
            <a:pPr marL="305435" indent="-305435">
              <a:lnSpc>
                <a:spcPct val="90000"/>
              </a:lnSpc>
            </a:pPr>
            <a:r>
              <a:rPr lang="en-IE" sz="140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sz="1400"/>
          </a:p>
          <a:p>
            <a:pPr marL="305435" indent="-305435">
              <a:lnSpc>
                <a:spcPct val="90000"/>
              </a:lnSpc>
            </a:pPr>
            <a:r>
              <a:rPr lang="en-IE" sz="140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183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BIG IDEA IV: </a:t>
            </a:r>
            <a:r>
              <a:rPr lang="en-GB" sz="4000">
                <a:solidFill>
                  <a:schemeClr val="tx1">
                    <a:lumMod val="95000"/>
                  </a:schemeClr>
                </a:solidFill>
              </a:rPr>
              <a:t>Designers of ICT products</a:t>
            </a:r>
            <a:endParaRPr lang="en-AU" sz="4000">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a:t>Students are </a:t>
            </a:r>
            <a:r>
              <a:rPr lang="en-IE" sz="2000" b="1"/>
              <a:t>designers</a:t>
            </a:r>
            <a:r>
              <a:rPr lang="en-IE" sz="2000"/>
              <a:t> of ICT products when they </a:t>
            </a:r>
            <a:r>
              <a:rPr lang="en-IE" sz="2000" b="1"/>
              <a:t>create ICT products that others can use</a:t>
            </a:r>
            <a:r>
              <a:rPr lang="en-IE" sz="2000"/>
              <a:t>. For example, if students record a podcast and make it available on the internet, they are creating an ICT product that others could use. The product lasts beyond the learning activity and can be used or enjoyed by an outside audience.</a:t>
            </a:r>
            <a:endParaRPr lang="en-US" sz="2000"/>
          </a:p>
          <a:p>
            <a:pPr marL="305435" indent="-305435">
              <a:lnSpc>
                <a:spcPct val="90000"/>
              </a:lnSpc>
            </a:pPr>
            <a:r>
              <a:rPr lang="en-IE" sz="200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lvl="2" algn="just"/>
            <a:r>
              <a:rPr lang="en-AU" sz="2400"/>
              <a:t>What kind of technologies students can use to work together? (brainstorm)</a:t>
            </a:r>
          </a:p>
        </p:txBody>
      </p:sp>
    </p:spTree>
    <p:extLst>
      <p:ext uri="{BB962C8B-B14F-4D97-AF65-F5344CB8AC3E}">
        <p14:creationId xmlns:p14="http://schemas.microsoft.com/office/powerpoint/2010/main" val="38570090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Use of ICT for Learning</a:t>
            </a:r>
          </a:p>
        </p:txBody>
      </p:sp>
      <p:sp>
        <p:nvSpPr>
          <p:cNvPr id="48" name="Rectangle 35">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2335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Decision Tree - Use of ICT for Learning</a:t>
            </a:r>
          </a:p>
        </p:txBody>
      </p:sp>
      <p:sp>
        <p:nvSpPr>
          <p:cNvPr id="20" name="Rectangle 19">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5" name="Picture 1" descr="Machine generated alternative text:&#10;Students have the &#10;opportunity to use &#10;NO &#10;ICT supports &#10;students' &#10;NO &#10;ICT is required for &#10;constructing this &#10;NO &#10;kn owl edge? &#10;Stu dents are &#10;designers Of an &#10;NO &#10;ICT product? ">
            <a:extLst>
              <a:ext uri="{FF2B5EF4-FFF2-40B4-BE49-F238E27FC236}">
                <a16:creationId xmlns:a16="http://schemas.microsoft.com/office/drawing/2014/main" id="{26F0BFA5-A7CF-4E30-B12F-12E0E3E5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0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11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id="{F34F34AF-75E7-4149-A3CF-2E483C744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id="{1654C7F9-AF92-42BD-A713-6B020F63B3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id="{D4E3B121-1133-4B7A-BF30-80EF7C9F0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8C0F23FC-3B0D-4C62-B729-C43F56DC11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a:solidFill>
                  <a:srgbClr val="FFFFFF"/>
                </a:solidFill>
              </a:rPr>
              <a:t>Module VII: Introduction to Inclusive Digital Literacy</a:t>
            </a:r>
          </a:p>
        </p:txBody>
      </p:sp>
    </p:spTree>
    <p:extLst>
      <p:ext uri="{BB962C8B-B14F-4D97-AF65-F5344CB8AC3E}">
        <p14:creationId xmlns:p14="http://schemas.microsoft.com/office/powerpoint/2010/main" val="37508103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Reflective question</a:t>
            </a:r>
            <a:endParaRPr lang="en-AU"/>
          </a:p>
        </p:txBody>
      </p:sp>
      <p:sp>
        <p:nvSpPr>
          <p:cNvPr id="3" name="Rectangle 2"/>
          <p:cNvSpPr/>
          <p:nvPr/>
        </p:nvSpPr>
        <p:spPr>
          <a:xfrm>
            <a:off x="741202" y="2281808"/>
            <a:ext cx="10709595" cy="3046988"/>
          </a:xfrm>
          <a:prstGeom prst="rect">
            <a:avLst/>
          </a:prstGeom>
        </p:spPr>
        <p:txBody>
          <a:bodyPr wrap="square">
            <a:spAutoFit/>
          </a:bodyPr>
          <a:lstStyle/>
          <a:p>
            <a:r>
              <a:rPr lang="en-GB" sz="3200"/>
              <a:t>Have the teachers and non-teachers in your education setting developed a shared understanding of the term digital literacy?</a:t>
            </a:r>
            <a:br>
              <a:rPr lang="en-GB" sz="3200"/>
            </a:br>
            <a:endParaRPr lang="en-GB" sz="3200"/>
          </a:p>
          <a:p>
            <a:r>
              <a:rPr lang="en-GB" sz="3200" i="1"/>
              <a:t>"Digital Literacy is as important as reading writing and maths" </a:t>
            </a:r>
            <a:r>
              <a:rPr lang="en-GB" sz="3200"/>
              <a:t/>
            </a:r>
            <a:br>
              <a:rPr lang="en-GB" sz="3200"/>
            </a:br>
            <a:endParaRPr lang="en-GB" sz="3200"/>
          </a:p>
          <a:p>
            <a:r>
              <a:rPr lang="en-GB" sz="320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r>
              <a:rPr lang="en-GB"/>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a:t>Can we make available and emerging technology work harder for us? </a:t>
            </a:r>
          </a:p>
          <a:p>
            <a:pPr lvl="1">
              <a:buFont typeface="Wingdings" panose="05000000000000000000" pitchFamily="2" charset="2"/>
              <a:buChar char="Ø"/>
            </a:pPr>
            <a:r>
              <a:rPr lang="en-GB"/>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a:t>Are educators exploiting the digital resources we already have to the full? </a:t>
            </a:r>
          </a:p>
          <a:p>
            <a:pPr lvl="1">
              <a:buFont typeface="Wingdings" panose="05000000000000000000" pitchFamily="2" charset="2"/>
              <a:buChar char="Ø"/>
            </a:pPr>
            <a:r>
              <a:rPr lang="en-GB"/>
              <a:t>Is technology simply replacing tasks, or is technology opening new frontiers in terms of accelerating learning and personalising the education experience?</a:t>
            </a:r>
          </a:p>
          <a:p>
            <a:pPr marL="0" indent="0">
              <a:buNone/>
            </a:pPr>
            <a:endParaRPr lang="en-US" sz="2400"/>
          </a:p>
        </p:txBody>
      </p:sp>
    </p:spTree>
    <p:extLst>
      <p:ext uri="{BB962C8B-B14F-4D97-AF65-F5344CB8AC3E}">
        <p14:creationId xmlns:p14="http://schemas.microsoft.com/office/powerpoint/2010/main" val="631975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The Fourth Industrial Revolution: </a:t>
            </a:r>
            <a:br>
              <a:rPr lang="en-GB" b="1"/>
            </a:br>
            <a:r>
              <a:rPr lang="en-GB" b="1"/>
              <a:t>														What you can do</a:t>
            </a:r>
            <a:endParaRPr lang="en-AU"/>
          </a:p>
        </p:txBody>
      </p:sp>
      <p:sp>
        <p:nvSpPr>
          <p:cNvPr id="3" name="Content Placeholder 2"/>
          <p:cNvSpPr>
            <a:spLocks noGrp="1"/>
          </p:cNvSpPr>
          <p:nvPr>
            <p:ph idx="1"/>
          </p:nvPr>
        </p:nvSpPr>
        <p:spPr/>
        <p:txBody>
          <a:bodyPr>
            <a:normAutofit fontScale="92500" lnSpcReduction="20000"/>
          </a:bodyPr>
          <a:lstStyle/>
          <a:p>
            <a:pPr marL="0" indent="0">
              <a:buNone/>
            </a:pPr>
            <a:r>
              <a:rPr lang="en-GB"/>
              <a:t>Watch the video from the World Economic Forum.</a:t>
            </a:r>
          </a:p>
          <a:p>
            <a:pPr marL="0" indent="0">
              <a:buNone/>
            </a:pPr>
            <a:endParaRPr lang="en-US" sz="2400">
              <a:hlinkClick r:id="rId2"/>
            </a:endParaRPr>
          </a:p>
          <a:p>
            <a:pPr marL="0" indent="0">
              <a:buNone/>
            </a:pPr>
            <a:r>
              <a:rPr lang="en-US" sz="2400">
                <a:hlinkClick r:id="rId2"/>
              </a:rPr>
              <a:t>https://youtu.be/kpW9JcWxKq0</a:t>
            </a:r>
            <a:r>
              <a:rPr lang="en-US" sz="2400"/>
              <a:t>	(To be downloaded and watch offline)</a:t>
            </a:r>
          </a:p>
          <a:p>
            <a:pPr marL="0" indent="0">
              <a:buNone/>
            </a:pPr>
            <a:endParaRPr lang="en-US" sz="2400"/>
          </a:p>
          <a:p>
            <a:pPr marL="0" indent="0">
              <a:buNone/>
            </a:pPr>
            <a:r>
              <a:rPr lang="en-GB" sz="220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a:p>
        </p:txBody>
      </p:sp>
    </p:spTree>
    <p:extLst>
      <p:ext uri="{BB962C8B-B14F-4D97-AF65-F5344CB8AC3E}">
        <p14:creationId xmlns:p14="http://schemas.microsoft.com/office/powerpoint/2010/main" val="12288407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The Fourth Industrial Revolution: </a:t>
            </a:r>
            <a:br>
              <a:rPr lang="en-GB" b="1"/>
            </a:br>
            <a:r>
              <a:rPr lang="en-GB" b="1"/>
              <a:t>														Reflective questions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sz="200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a:t>How do you create a learning culture that acknowledges the role technology plays in supporting working, learning and living in the 21st century? After watching the video, how could your setting do better?</a:t>
            </a:r>
          </a:p>
          <a:p>
            <a:pPr marL="0" indent="0">
              <a:buNone/>
            </a:pPr>
            <a:r>
              <a:rPr lang="en-GB" b="1"/>
              <a:t>Answer one of these questions to share how your school prepares its students for the future. </a:t>
            </a:r>
            <a:endParaRPr lang="en-GB" sz="2000"/>
          </a:p>
        </p:txBody>
      </p:sp>
    </p:spTree>
    <p:extLst>
      <p:ext uri="{BB962C8B-B14F-4D97-AF65-F5344CB8AC3E}">
        <p14:creationId xmlns:p14="http://schemas.microsoft.com/office/powerpoint/2010/main" val="313293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Workplace Trends and the Importance of Digital Literacy: Future Work Trends</a:t>
            </a:r>
            <a:endParaRPr lang="en-AU"/>
          </a:p>
        </p:txBody>
      </p:sp>
      <p:sp>
        <p:nvSpPr>
          <p:cNvPr id="3" name="Content Placeholder 2"/>
          <p:cNvSpPr>
            <a:spLocks noGrp="1"/>
          </p:cNvSpPr>
          <p:nvPr>
            <p:ph idx="1"/>
          </p:nvPr>
        </p:nvSpPr>
        <p:spPr>
          <a:xfrm>
            <a:off x="581192" y="1852864"/>
            <a:ext cx="11029615" cy="4740442"/>
          </a:xfrm>
        </p:spPr>
        <p:txBody>
          <a:bodyPr>
            <a:normAutofit/>
          </a:bodyPr>
          <a:lstStyle/>
          <a:p>
            <a:r>
              <a:rPr lang="en-GB" i="1"/>
              <a:t>"...As technology becomes more pervasive, traditional trades disappear and the world of work becomes more globalised, the skills considered to be valuable for the future are shifting.</a:t>
            </a:r>
            <a:endParaRPr lang="en-GB"/>
          </a:p>
          <a:p>
            <a:r>
              <a:rPr lang="en-GB" b="1" i="1"/>
              <a:t>Problem solving, team working, and communication </a:t>
            </a:r>
            <a:r>
              <a:rPr lang="en-GB" i="1"/>
              <a:t>(commonly known as "21st century skills") are the most-needed skills in the workplace, according to our recent surveys of business executives, students and teachers.</a:t>
            </a:r>
            <a:r>
              <a:rPr lang="en-GB" b="1" i="1"/>
              <a:t> Digital literacy and creativity</a:t>
            </a:r>
            <a:r>
              <a:rPr lang="en-GB" i="1"/>
              <a:t>— and the latter's close relative, </a:t>
            </a:r>
            <a:r>
              <a:rPr lang="en-GB" b="1" i="1"/>
              <a:t>entrepreneurship</a:t>
            </a:r>
            <a:r>
              <a:rPr lang="en-GB" i="1"/>
              <a:t>—are expected to grow more important in the next three years.</a:t>
            </a:r>
            <a:endParaRPr lang="en-GB"/>
          </a:p>
          <a:p>
            <a:pPr marL="0" indent="0">
              <a:buNone/>
            </a:pPr>
            <a:endParaRPr lang="en-GB" sz="2000"/>
          </a:p>
        </p:txBody>
      </p:sp>
    </p:spTree>
    <p:extLst>
      <p:ext uri="{BB962C8B-B14F-4D97-AF65-F5344CB8AC3E}">
        <p14:creationId xmlns:p14="http://schemas.microsoft.com/office/powerpoint/2010/main" val="262314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a:t>STEP 1 THINK ABOUT THE LEARNER</a:t>
            </a:r>
            <a:endParaRPr lang="en-GB" sz="2000" b="1"/>
          </a:p>
          <a:p>
            <a:pPr lvl="1"/>
            <a:r>
              <a:rPr lang="en-GB" b="1"/>
              <a:t>Think about a learner, or small group of learners</a:t>
            </a:r>
            <a:r>
              <a:rPr lang="en-GB"/>
              <a:t>, that will be your target group.</a:t>
            </a:r>
          </a:p>
          <a:p>
            <a:pPr lvl="1"/>
            <a:r>
              <a:rPr lang="en-GB"/>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a:t>their </a:t>
            </a:r>
            <a:r>
              <a:rPr lang="en-GB"/>
              <a:t>needs and </a:t>
            </a:r>
            <a:r>
              <a:rPr lang="en-GB" i="1"/>
              <a:t>their</a:t>
            </a:r>
            <a:r>
              <a:rPr lang="en-GB"/>
              <a:t> learning objectives.</a:t>
            </a:r>
          </a:p>
          <a:p>
            <a:pPr marL="0" indent="0">
              <a:buNone/>
            </a:pPr>
            <a:endParaRPr lang="en-GB" b="1"/>
          </a:p>
          <a:p>
            <a:pPr marL="0" indent="0">
              <a:buNone/>
            </a:pPr>
            <a:r>
              <a:rPr lang="en-GB" b="1"/>
              <a:t>STEP 2 THINK ABOUT YOUR KNOWLEDGE AND SKILLS</a:t>
            </a:r>
          </a:p>
          <a:p>
            <a:pPr lvl="1"/>
            <a:r>
              <a:rPr lang="en-GB"/>
              <a:t>Use one of the </a:t>
            </a:r>
            <a:r>
              <a:rPr lang="en-GB" b="1"/>
              <a:t>Audit Tools in "Developing a Digitally Literate Pedagogy" </a:t>
            </a:r>
            <a:r>
              <a:rPr lang="en-GB"/>
              <a:t>to self-evaluate your current digital literacy levels, or to give you ideas about what areas of digital literacy </a:t>
            </a:r>
            <a:r>
              <a:rPr lang="en-GB" b="1"/>
              <a:t>you </a:t>
            </a:r>
            <a:r>
              <a:rPr lang="en-GB"/>
              <a:t>would like to personally develop.</a:t>
            </a:r>
          </a:p>
          <a:p>
            <a:pPr marL="0" indent="0">
              <a:buNone/>
            </a:pPr>
            <a:endParaRPr lang="en-GB" sz="2000"/>
          </a:p>
        </p:txBody>
      </p:sp>
    </p:spTree>
    <p:extLst>
      <p:ext uri="{BB962C8B-B14F-4D97-AF65-F5344CB8AC3E}">
        <p14:creationId xmlns:p14="http://schemas.microsoft.com/office/powerpoint/2010/main" val="40385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3884885396"/>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26015935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3 THINK ABOUT MEANINGFUL ACTIVITIES</a:t>
            </a:r>
          </a:p>
          <a:p>
            <a:pPr lvl="1"/>
            <a:r>
              <a:rPr lang="en-GB"/>
              <a:t>After completing "</a:t>
            </a:r>
            <a:r>
              <a:rPr lang="en-GB" b="1"/>
              <a:t>Developing a Digitally Literate Learner"</a:t>
            </a:r>
            <a:r>
              <a:rPr lang="en-GB"/>
              <a:t>, reflect on the Digital Literacy abilities and capabilities of your</a:t>
            </a:r>
            <a:r>
              <a:rPr lang="en-GB" b="1"/>
              <a:t> target cohort:</a:t>
            </a:r>
            <a:endParaRPr lang="en-GB"/>
          </a:p>
          <a:p>
            <a:pPr lvl="1"/>
            <a:r>
              <a:rPr lang="en-GB" b="1"/>
              <a:t>What can you do to make them aware of their own personal next steps in terms of digital literacy development? </a:t>
            </a:r>
            <a:endParaRPr lang="en-GB"/>
          </a:p>
          <a:p>
            <a:pPr lvl="1"/>
            <a:r>
              <a:rPr lang="en-GB" b="1"/>
              <a:t>How can you build meaningful activities into their overarching learning objectives that enable them to rehearse and develop these "next steps"?</a:t>
            </a:r>
          </a:p>
          <a:p>
            <a:pPr marL="0" indent="0">
              <a:buNone/>
            </a:pPr>
            <a:endParaRPr lang="en-GB" b="1"/>
          </a:p>
          <a:p>
            <a:pPr marL="0" indent="0">
              <a:buNone/>
            </a:pPr>
            <a:r>
              <a:rPr lang="en-GB" b="1"/>
              <a:t>STEP 4 THINK ABOUT APPLICATION OF DIGITAL TECHNOLOGIES</a:t>
            </a:r>
          </a:p>
          <a:p>
            <a:pPr lvl="1"/>
            <a:r>
              <a:rPr lang="en-GB"/>
              <a:t>After completing </a:t>
            </a:r>
            <a:r>
              <a:rPr lang="en-GB" b="1"/>
              <a:t>"Developing a digitally Literate Curriculum" </a:t>
            </a:r>
            <a:r>
              <a:rPr lang="en-GB"/>
              <a:t>decide on what digital technologies you will choose to support the ambition outlined in Steps 2 and 3</a:t>
            </a:r>
            <a:r>
              <a:rPr lang="en-GB" b="1"/>
              <a:t>:</a:t>
            </a:r>
            <a:endParaRPr lang="en-GB"/>
          </a:p>
          <a:p>
            <a:pPr lvl="1"/>
            <a:r>
              <a:rPr lang="en-GB" b="1"/>
              <a:t>You may wish to liaise with colleagues with IT responsibilities so that you use language and approaches already in train within the educational setting.</a:t>
            </a:r>
            <a:endParaRPr lang="en-GB"/>
          </a:p>
          <a:p>
            <a:endParaRPr lang="en-GB"/>
          </a:p>
        </p:txBody>
      </p:sp>
    </p:spTree>
    <p:extLst>
      <p:ext uri="{BB962C8B-B14F-4D97-AF65-F5344CB8AC3E}">
        <p14:creationId xmlns:p14="http://schemas.microsoft.com/office/powerpoint/2010/main" val="326423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Steps to Introducing Child-Centred Innovation in Digital Literacy to Your Learner Community</a:t>
            </a:r>
            <a:endParaRPr lang="en-AU"/>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a:t>STEP 5 START THE LEARNING JOURNEY!</a:t>
            </a:r>
          </a:p>
          <a:p>
            <a:pPr lvl="1"/>
            <a:r>
              <a:rPr lang="en-GB" b="1"/>
              <a:t>Collect some baseline evidence</a:t>
            </a:r>
            <a:r>
              <a:rPr lang="en-GB"/>
              <a:t> from your target cohort, </a:t>
            </a:r>
            <a:r>
              <a:rPr lang="en-GB" b="1"/>
              <a:t>then apply some new learning</a:t>
            </a:r>
            <a:r>
              <a:rPr lang="en-GB"/>
              <a:t>, or new approaches, to your target cohort</a:t>
            </a:r>
          </a:p>
          <a:p>
            <a:pPr marL="0" indent="0">
              <a:buNone/>
            </a:pPr>
            <a:r>
              <a:rPr lang="en-GB" b="1"/>
              <a:t>STEP 6 HOW DID IT GO?</a:t>
            </a:r>
          </a:p>
          <a:p>
            <a:pPr lvl="1"/>
            <a:r>
              <a:rPr lang="en-GB" b="1"/>
              <a:t>Review and evaluate the progress </a:t>
            </a:r>
            <a:r>
              <a:rPr lang="en-GB"/>
              <a:t>that has been made.</a:t>
            </a:r>
          </a:p>
          <a:p>
            <a:pPr lvl="1"/>
            <a:r>
              <a:rPr lang="en-GB"/>
              <a:t>How can the practice you have developed:</a:t>
            </a:r>
          </a:p>
          <a:p>
            <a:pPr lvl="1"/>
            <a:r>
              <a:rPr lang="en-GB"/>
              <a:t>a) be applied to other learners</a:t>
            </a:r>
          </a:p>
          <a:p>
            <a:pPr lvl="1"/>
            <a:r>
              <a:rPr lang="en-GB"/>
              <a:t>b) be shared with other colleagues</a:t>
            </a:r>
          </a:p>
          <a:p>
            <a:pPr lvl="1"/>
            <a:r>
              <a:rPr lang="en-GB"/>
              <a:t>c) what next steps need to/ Can be taken?</a:t>
            </a:r>
          </a:p>
          <a:p>
            <a:endParaRPr lang="en-GB"/>
          </a:p>
        </p:txBody>
      </p:sp>
    </p:spTree>
    <p:extLst>
      <p:ext uri="{BB962C8B-B14F-4D97-AF65-F5344CB8AC3E}">
        <p14:creationId xmlns:p14="http://schemas.microsoft.com/office/powerpoint/2010/main" val="4006329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a:solidFill>
                  <a:srgbClr val="FFFFFF"/>
                </a:solidFill>
              </a:rPr>
              <a:t>Module  VIII:  Teaching with Technology.</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val="13407600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introduction</a:t>
            </a:r>
          </a:p>
        </p:txBody>
      </p:sp>
      <p:sp>
        <p:nvSpPr>
          <p:cNvPr id="3" name="Content Placeholder 2"/>
          <p:cNvSpPr>
            <a:spLocks noGrp="1"/>
          </p:cNvSpPr>
          <p:nvPr>
            <p:ph idx="1"/>
          </p:nvPr>
        </p:nvSpPr>
        <p:spPr/>
        <p:txBody>
          <a:bodyPr>
            <a:normAutofit/>
          </a:bodyPr>
          <a:lstStyle/>
          <a:p>
            <a:pPr algn="just"/>
            <a:r>
              <a:rPr lang="en-GB" sz="280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a:p>
        </p:txBody>
      </p:sp>
    </p:spTree>
    <p:extLst>
      <p:ext uri="{BB962C8B-B14F-4D97-AF65-F5344CB8AC3E}">
        <p14:creationId xmlns:p14="http://schemas.microsoft.com/office/powerpoint/2010/main" val="40673874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Sway</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forms</a:t>
            </a:r>
            <a:endParaRPr lang="en-AU"/>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a:t>
            </a:r>
            <a:r>
              <a:rPr lang="en-GB" err="1"/>
              <a:t>onenote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teams</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a:solidFill>
                  <a:schemeClr val="tx1"/>
                </a:solidFill>
              </a:rPr>
              <a:t>unit IX:</a:t>
            </a:r>
            <a:r>
              <a:rPr lang="en-GB">
                <a:solidFill>
                  <a:schemeClr val="tx1"/>
                </a:solidFill>
              </a:rPr>
              <a:t> </a:t>
            </a:r>
            <a:r>
              <a:rPr lang="en-US">
                <a:solidFill>
                  <a:schemeClr val="tx1"/>
                </a:solidFill>
              </a:rPr>
              <a:t>Microsoft Innovative Educator.</a:t>
            </a:r>
            <a:endParaRPr lang="en-AU">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Microsoft Innovative Educator (MIE)</a:t>
            </a:r>
            <a:endParaRPr lang="en-AU"/>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a:t>Microsoft</a:t>
            </a:r>
            <a:r>
              <a:rPr lang="en-GB" sz="2400"/>
              <a:t> supports a thriving community of passionate educators who are constantly learning, growing and working together to change students' lives and build a better world. The </a:t>
            </a:r>
            <a:r>
              <a:rPr lang="en-GB" sz="2400" b="1"/>
              <a:t>Microsoft</a:t>
            </a:r>
            <a:r>
              <a:rPr lang="en-GB" sz="2400"/>
              <a:t> Innovative Educator (</a:t>
            </a:r>
            <a:r>
              <a:rPr lang="en-GB" sz="2400" b="1"/>
              <a:t>MIE</a:t>
            </a:r>
            <a:r>
              <a:rPr lang="en-GB" sz="2400"/>
              <a:t>) Expert program is a premier program created to recognize global educator visionaries like yourself</a:t>
            </a:r>
            <a:endParaRPr lang="en-US" sz="240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a:hlinkClick r:id="rId3"/>
              </a:rPr>
              <a:t>https://education.microsoft.com/en-us</a:t>
            </a:r>
            <a:endParaRPr lang="en-GB" sz="2800"/>
          </a:p>
          <a:p>
            <a:endParaRPr lang="en-GB" sz="2800"/>
          </a:p>
          <a:p>
            <a:endParaRPr lang="en-GB" sz="2800"/>
          </a:p>
        </p:txBody>
      </p:sp>
    </p:spTree>
    <p:extLst>
      <p:ext uri="{BB962C8B-B14F-4D97-AF65-F5344CB8AC3E}">
        <p14:creationId xmlns:p14="http://schemas.microsoft.com/office/powerpoint/2010/main" val="4648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2801305411"/>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used OneNote to share their story drafts and give each other feedback. 	</a:t>
                      </a:r>
                    </a:p>
                  </a:txBody>
                  <a:tcPr marL="96150" marR="96150" marT="48075" marB="48075"/>
                </a:tc>
                <a:tc>
                  <a:txBody>
                    <a:bodyPr/>
                    <a:lstStyle/>
                    <a:p>
                      <a:r>
                        <a:rPr lang="en-US" sz="190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r>
                        <a:rPr lang="en-US" sz="1900"/>
                        <a:t>X</a:t>
                      </a:r>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31420726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a:t>THANK YOU </a:t>
            </a:r>
          </a:p>
        </p:txBody>
      </p:sp>
    </p:spTree>
    <p:extLst>
      <p:ext uri="{BB962C8B-B14F-4D97-AF65-F5344CB8AC3E}">
        <p14:creationId xmlns:p14="http://schemas.microsoft.com/office/powerpoint/2010/main"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TWO: SHARING  RESPONSIBILITIES</a:t>
            </a:r>
          </a:p>
        </p:txBody>
      </p:sp>
      <p:sp>
        <p:nvSpPr>
          <p:cNvPr id="3" name="Content Placeholder 2"/>
          <p:cNvSpPr>
            <a:spLocks noGrp="1"/>
          </p:cNvSpPr>
          <p:nvPr>
            <p:ph idx="1"/>
          </p:nvPr>
        </p:nvSpPr>
        <p:spPr/>
        <p:txBody>
          <a:bodyPr>
            <a:normAutofit/>
          </a:bodyPr>
          <a:lstStyle/>
          <a:p>
            <a:r>
              <a:rPr lang="en-AU" sz="2800"/>
              <a:t>What does sharing responsibility mean?</a:t>
            </a:r>
          </a:p>
        </p:txBody>
      </p:sp>
    </p:spTree>
    <p:extLst>
      <p:ext uri="{BB962C8B-B14F-4D97-AF65-F5344CB8AC3E}">
        <p14:creationId xmlns:p14="http://schemas.microsoft.com/office/powerpoint/2010/main" val="257461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09EA6-FB9C-4E80-9B63-3BC4C0628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D98868-D6DC-40C4-A67A-26D3EF9B9D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id="{DD45597E-AF81-4397-A735-3DE1D96E82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id="{4AEC0180-A18F-4E78-AFAC-B3659BB794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7DAF487-E053-4DEB-8D83-094FEDB5FC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91B89CFB-6047-4883-B0F7-85F750221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id="{1A91942F-6B64-4724-875D-58378923F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a:t>Students are </a:t>
            </a:r>
            <a:r>
              <a:rPr lang="en-AU" sz="2400" b="1"/>
              <a:t>sharing responsibility </a:t>
            </a:r>
            <a:r>
              <a:rPr lang="en-AU" sz="240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3160385712"/>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val="4033388032"/>
                    </a:ext>
                  </a:extLst>
                </a:gridCol>
                <a:gridCol w="1474124">
                  <a:extLst>
                    <a:ext uri="{9D8B030D-6E8A-4147-A177-3AD203B41FA5}">
                      <a16:colId xmlns:a16="http://schemas.microsoft.com/office/drawing/2014/main" val="1753153534"/>
                    </a:ext>
                  </a:extLst>
                </a:gridCol>
                <a:gridCol w="1264233">
                  <a:extLst>
                    <a:ext uri="{9D8B030D-6E8A-4147-A177-3AD203B41FA5}">
                      <a16:colId xmlns:a16="http://schemas.microsoft.com/office/drawing/2014/main" val="2228302541"/>
                    </a:ext>
                  </a:extLst>
                </a:gridCol>
              </a:tblGrid>
              <a:tr h="370840">
                <a:tc>
                  <a:txBody>
                    <a:bodyPr/>
                    <a:lstStyle/>
                    <a:p>
                      <a:r>
                        <a:rPr lang="en-AU" sz="1800" b="1"/>
                        <a:t>IS THIS A SHARED RESPONSIBILITY?  Why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conducted a lab experiment together. </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worked with a peer in another country via Skype and Microsoft Office 365 to develop a joint website. </a:t>
                      </a:r>
                      <a:endParaRPr lang="en-AU" sz="1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gave each other feedback</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A student interviewed a peer in another country via Skype about the local weather</a:t>
                      </a:r>
                      <a:r>
                        <a:rPr lang="en-AU" sz="1800" dirty="0"/>
                        <a:t>. </a:t>
                      </a:r>
                      <a:r>
                        <a:rPr lang="en-AU" dirty="0"/>
                        <a: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42928024"/>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9197640" y="2705760"/>
              <a:ext cx="268200" cy="402120"/>
            </p14:xfrm>
          </p:contentPart>
        </mc:Choice>
        <mc:Fallback>
          <p:pic>
            <p:nvPicPr>
              <p:cNvPr id="3" name="Ink 2"/>
              <p:cNvPicPr/>
              <p:nvPr/>
            </p:nvPicPr>
            <p:blipFill>
              <a:blip r:embed="rId3"/>
              <a:stretch>
                <a:fillRect/>
              </a:stretch>
            </p:blipFill>
            <p:spPr>
              <a:xfrm>
                <a:off x="9188280" y="2696400"/>
                <a:ext cx="2869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9224280" y="3187800"/>
              <a:ext cx="518400" cy="875520"/>
            </p14:xfrm>
          </p:contentPart>
        </mc:Choice>
        <mc:Fallback>
          <p:pic>
            <p:nvPicPr>
              <p:cNvPr id="5" name="Ink 4"/>
              <p:cNvPicPr/>
              <p:nvPr/>
            </p:nvPicPr>
            <p:blipFill>
              <a:blip r:embed="rId5"/>
              <a:stretch>
                <a:fillRect/>
              </a:stretch>
            </p:blipFill>
            <p:spPr>
              <a:xfrm>
                <a:off x="9214920" y="3178440"/>
                <a:ext cx="537120" cy="894240"/>
              </a:xfrm>
              <a:prstGeom prst="rect">
                <a:avLst/>
              </a:prstGeom>
            </p:spPr>
          </p:pic>
        </mc:Fallback>
      </mc:AlternateContent>
    </p:spTree>
    <p:extLst>
      <p:ext uri="{BB962C8B-B14F-4D97-AF65-F5344CB8AC3E}">
        <p14:creationId xmlns:p14="http://schemas.microsoft.com/office/powerpoint/2010/main" val="1837344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4132339848"/>
              </p:ext>
            </p:extLst>
          </p:nvPr>
        </p:nvGraphicFramePr>
        <p:xfrm>
          <a:off x="454429" y="1944407"/>
          <a:ext cx="11260975" cy="4150360"/>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val="4033388032"/>
                    </a:ext>
                  </a:extLst>
                </a:gridCol>
                <a:gridCol w="2661722">
                  <a:extLst>
                    <a:ext uri="{9D8B030D-6E8A-4147-A177-3AD203B41FA5}">
                      <a16:colId xmlns:a16="http://schemas.microsoft.com/office/drawing/2014/main" val="1753153534"/>
                    </a:ext>
                  </a:extLst>
                </a:gridCol>
                <a:gridCol w="2634295">
                  <a:extLst>
                    <a:ext uri="{9D8B030D-6E8A-4147-A177-3AD203B41FA5}">
                      <a16:colId xmlns:a16="http://schemas.microsoft.com/office/drawing/2014/main" val="2228302541"/>
                    </a:ext>
                  </a:extLst>
                </a:gridCol>
              </a:tblGrid>
              <a:tr h="370840">
                <a:tc>
                  <a:txBody>
                    <a:bodyPr/>
                    <a:lstStyle/>
                    <a:p>
                      <a:r>
                        <a:rPr lang="en-AU" sz="1600" b="1"/>
                        <a:t>IS THIS A SHARED RESPONSIBILITY?  Why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conducted a lab experiment together. </a:t>
                      </a:r>
                      <a:r>
                        <a:rPr lang="en-AU" sz="1600"/>
                        <a:t>	</a:t>
                      </a:r>
                    </a:p>
                  </a:txBody>
                  <a:tcPr/>
                </a:tc>
                <a:tc>
                  <a:txBody>
                    <a:bodyPr/>
                    <a:lstStyle/>
                    <a:p>
                      <a:r>
                        <a:rPr lang="en-US" sz="1600" kern="1200">
                          <a:solidFill>
                            <a:schemeClr val="dk1"/>
                          </a:solidFill>
                          <a:effectLst/>
                          <a:latin typeface="+mn-lt"/>
                          <a:ea typeface="+mn-ea"/>
                          <a:cs typeface="+mn-cs"/>
                        </a:rPr>
                        <a:t>Students had joint responsibility for carrying out the lab experiment.</a:t>
                      </a:r>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worked with a peer in another country via Skype and Microsoft Office 365 to develop a joint website. </a:t>
                      </a:r>
                      <a:endParaRPr lang="en-AU" sz="1600"/>
                    </a:p>
                  </a:txBody>
                  <a:tcPr/>
                </a:tc>
                <a:tc>
                  <a:txBody>
                    <a:bodyPr/>
                    <a:lstStyle/>
                    <a:p>
                      <a:r>
                        <a:rPr lang="en-US" sz="1600" kern="1200">
                          <a:solidFill>
                            <a:schemeClr val="dk1"/>
                          </a:solidFill>
                          <a:effectLst/>
                          <a:latin typeface="+mn-lt"/>
                          <a:ea typeface="+mn-ea"/>
                          <a:cs typeface="+mn-cs"/>
                        </a:rPr>
                        <a:t>The students shared responsibility for the development of the website.</a:t>
                      </a:r>
                      <a:endParaRPr lang="en-US" sz="1600"/>
                    </a:p>
                  </a:txBody>
                  <a:tcPr/>
                </a:tc>
                <a:tc>
                  <a:txBody>
                    <a:bodyPr/>
                    <a:lstStyle/>
                    <a:p>
                      <a:endParaRPr lang="en-US" sz="160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Students gave each other feedback</a:t>
                      </a:r>
                      <a:r>
                        <a:rPr lang="en-AU" sz="1600"/>
                        <a:t>. </a:t>
                      </a:r>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One student “owned” the work, and the other was only helping.</a:t>
                      </a:r>
                      <a:endParaRPr lang="en-US" sz="160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a:t>A student interviewed a peer in another country via Skype about the local weather</a:t>
                      </a:r>
                      <a:r>
                        <a:rPr lang="en-AU" sz="1600"/>
                        <a:t>. 	</a:t>
                      </a:r>
                    </a:p>
                  </a:txBody>
                  <a:tcPr/>
                </a:tc>
                <a:tc>
                  <a:txBody>
                    <a:bodyPr/>
                    <a:lstStyle/>
                    <a:p>
                      <a:endParaRPr lang="en-US" sz="1600"/>
                    </a:p>
                  </a:txBody>
                  <a:tcPr/>
                </a:tc>
                <a:tc>
                  <a:txBody>
                    <a:bodyPr/>
                    <a:lstStyle/>
                    <a:p>
                      <a:r>
                        <a:rPr lang="en-US" sz="1600" kern="1200">
                          <a:solidFill>
                            <a:schemeClr val="dk1"/>
                          </a:solidFill>
                          <a:effectLst/>
                          <a:latin typeface="+mn-lt"/>
                          <a:ea typeface="+mn-ea"/>
                          <a:cs typeface="+mn-cs"/>
                        </a:rPr>
                        <a:t>This is a task that students conducted together, but they did not have mutual responsibility for any particular outcome.</a:t>
                      </a:r>
                      <a:endParaRPr lang="en-US" sz="160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3405610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CONT…</a:t>
            </a:r>
          </a:p>
        </p:txBody>
      </p:sp>
      <p:sp>
        <p:nvSpPr>
          <p:cNvPr id="27" name="Rectangle 26">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a:t>Students are sharing responsibility fairly 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a:p>
        </p:txBody>
      </p:sp>
    </p:spTree>
    <p:extLst>
      <p:ext uri="{BB962C8B-B14F-4D97-AF65-F5344CB8AC3E}">
        <p14:creationId xmlns:p14="http://schemas.microsoft.com/office/powerpoint/2010/main" val="20896473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val="4033388032"/>
                    </a:ext>
                  </a:extLst>
                </a:gridCol>
                <a:gridCol w="1956262">
                  <a:extLst>
                    <a:ext uri="{9D8B030D-6E8A-4147-A177-3AD203B41FA5}">
                      <a16:colId xmlns:a16="http://schemas.microsoft.com/office/drawing/2014/main" val="1753153534"/>
                    </a:ext>
                  </a:extLst>
                </a:gridCol>
                <a:gridCol w="1845426">
                  <a:extLst>
                    <a:ext uri="{9D8B030D-6E8A-4147-A177-3AD203B41FA5}">
                      <a16:colId xmlns:a16="http://schemas.microsoft.com/office/drawing/2014/main" val="2228302541"/>
                    </a:ext>
                  </a:extLst>
                </a:gridCol>
              </a:tblGrid>
              <a:tr h="370840">
                <a:tc>
                  <a:txBody>
                    <a:bodyPr/>
                    <a:lstStyle/>
                    <a:p>
                      <a:r>
                        <a:rPr lang="en-US" sz="1800" b="1" kern="1200">
                          <a:solidFill>
                            <a:schemeClr val="lt1"/>
                          </a:solidFill>
                          <a:effectLst/>
                          <a:latin typeface="+mn-lt"/>
                          <a:ea typeface="+mn-ea"/>
                          <a:cs typeface="+mn-cs"/>
                        </a:rPr>
                        <a:t>ARE STUDENTS SHARING RESPONSIBILITY FAIRLY?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96633128"/>
                  </a:ext>
                </a:extLst>
              </a:tr>
            </a:tbl>
          </a:graphicData>
        </a:graphic>
      </p:graphicFrame>
    </p:spTree>
    <p:extLst>
      <p:ext uri="{BB962C8B-B14F-4D97-AF65-F5344CB8AC3E}">
        <p14:creationId xmlns:p14="http://schemas.microsoft.com/office/powerpoint/2010/main" val="4033898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a:t>INTRODUCTION</a:t>
            </a:r>
            <a:endParaRPr lang="en-US"/>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a:t>Educators globally are working to design new models of learning that better prepare learners. The purpose of this guide is to help educators identify and understand the 21st century skills that are demonstrated in students’ work products. </a:t>
            </a:r>
          </a:p>
          <a:p>
            <a:r>
              <a:rPr lang="en-AU" sz="2800" b="1"/>
              <a:t>Student work </a:t>
            </a:r>
            <a:r>
              <a:rPr lang="en-AU" sz="2800"/>
              <a:t>is what students produce when they complete a learning activity. It can be something they completed in one class period or the results of an extended project that took place both in and outside of school. </a:t>
            </a:r>
            <a:endParaRPr lang="en-US" sz="2800"/>
          </a:p>
        </p:txBody>
      </p:sp>
    </p:spTree>
    <p:extLst>
      <p:ext uri="{BB962C8B-B14F-4D97-AF65-F5344CB8AC3E}">
        <p14:creationId xmlns:p14="http://schemas.microsoft.com/office/powerpoint/2010/main" val="1086571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3: </a:t>
            </a:r>
            <a:r>
              <a:rPr lang="en-AU" b="1"/>
              <a:t>SUBSTANTIVE DECISIONS</a:t>
            </a:r>
            <a:endParaRPr lang="en-AU"/>
          </a:p>
        </p:txBody>
      </p:sp>
      <p:sp>
        <p:nvSpPr>
          <p:cNvPr id="3" name="Content Placeholder 2"/>
          <p:cNvSpPr>
            <a:spLocks noGrp="1"/>
          </p:cNvSpPr>
          <p:nvPr>
            <p:ph idx="1"/>
          </p:nvPr>
        </p:nvSpPr>
        <p:spPr/>
        <p:txBody>
          <a:bodyPr>
            <a:normAutofit/>
          </a:bodyPr>
          <a:lstStyle/>
          <a:p>
            <a:r>
              <a:rPr lang="en-AU" sz="2800"/>
              <a:t>What does making substantive decisions mean?</a:t>
            </a:r>
          </a:p>
        </p:txBody>
      </p:sp>
    </p:spTree>
    <p:extLst>
      <p:ext uri="{BB962C8B-B14F-4D97-AF65-F5344CB8AC3E}">
        <p14:creationId xmlns:p14="http://schemas.microsoft.com/office/powerpoint/2010/main" val="81737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a:t>Students are </a:t>
            </a:r>
            <a:r>
              <a:rPr lang="en-AU" sz="2800" b="1"/>
              <a:t>making substantive decisions </a:t>
            </a:r>
            <a:r>
              <a:rPr lang="en-AU" sz="2800"/>
              <a:t>when they are actively resolving important issues that will guide their work. Substantive decisions are decisions that shape the </a:t>
            </a:r>
            <a:r>
              <a:rPr lang="en-AU" sz="2800" b="1"/>
              <a:t>content</a:t>
            </a:r>
            <a:r>
              <a:rPr lang="en-AU" sz="2800"/>
              <a:t>, </a:t>
            </a:r>
            <a:r>
              <a:rPr lang="en-AU" sz="2800" b="1"/>
              <a:t>process</a:t>
            </a:r>
            <a:r>
              <a:rPr lang="en-AU" sz="2800"/>
              <a:t>, OR </a:t>
            </a:r>
            <a:r>
              <a:rPr lang="en-AU" sz="2800" b="1"/>
              <a:t>product</a:t>
            </a:r>
            <a:r>
              <a:rPr lang="en-AU" sz="2800"/>
              <a:t> of students’ work:</a:t>
            </a:r>
          </a:p>
          <a:p>
            <a:endParaRPr lang="en-AU" sz="2800"/>
          </a:p>
          <a:p>
            <a:r>
              <a:rPr lang="en-AU" sz="2800" b="1"/>
              <a:t>Content: </a:t>
            </a:r>
            <a:r>
              <a:rPr lang="en-AU" sz="2800"/>
              <a:t>Students are using their knowledge of an issue to make a decision that affects the academic content of their work together, such as taking a stance on a topic they will then write about, or deciding on the hypothesis they will test. </a:t>
            </a:r>
          </a:p>
          <a:p>
            <a:r>
              <a:rPr lang="en-AU" sz="2800" b="1"/>
              <a:t>Process: </a:t>
            </a:r>
            <a:r>
              <a:rPr lang="en-AU" sz="2800"/>
              <a:t>Students are planning what they will do, when to do it, what tools they will use, or the roles and responsibilities of people on the team. </a:t>
            </a:r>
          </a:p>
          <a:p>
            <a:r>
              <a:rPr lang="en-AU" sz="2800" b="1"/>
              <a:t>Product: </a:t>
            </a:r>
            <a:r>
              <a:rPr lang="en-AU" sz="2800"/>
              <a:t>Students are making fundamental design decisions that affect the nature and usability of their product. </a:t>
            </a:r>
          </a:p>
          <a:p>
            <a:endParaRPr lang="en-AU"/>
          </a:p>
        </p:txBody>
      </p:sp>
    </p:spTree>
    <p:extLst>
      <p:ext uri="{BB962C8B-B14F-4D97-AF65-F5344CB8AC3E}">
        <p14:creationId xmlns:p14="http://schemas.microsoft.com/office/powerpoint/2010/main" val="1211463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dirty="0"/>
              <a:t>DID THESE STUDENTS MAKE SUBSTANTIVE DECISIONS? </a:t>
            </a:r>
            <a:r>
              <a:rPr lang="en-AU" sz="2000" dirty="0"/>
              <a:t>	</a:t>
            </a:r>
          </a:p>
          <a:p>
            <a:pPr algn="just"/>
            <a:endParaRPr lang="en-AU" sz="2000" b="1" dirty="0"/>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lvl="1" algn="just"/>
            <a:endParaRPr lang="en-AU" sz="1800" dirty="0"/>
          </a:p>
          <a:p>
            <a:pPr lvl="1" algn="just"/>
            <a:endParaRPr lang="en-AU" sz="1800" dirty="0"/>
          </a:p>
          <a:p>
            <a:pPr lvl="1" algn="just"/>
            <a:r>
              <a:rPr lang="en-AU" sz="1800" dirty="0">
                <a:solidFill>
                  <a:srgbClr val="FF0000"/>
                </a:solidFill>
              </a:rPr>
              <a:t>Yes. This is a content decision that will shape their work together.</a:t>
            </a:r>
            <a:endParaRPr lang="en-AU" sz="100" dirty="0">
              <a:solidFill>
                <a:srgbClr val="FF0000"/>
              </a:solidFill>
            </a:endParaRPr>
          </a:p>
          <a:p>
            <a:endParaRPr lang="en-AU" sz="300" dirty="0"/>
          </a:p>
        </p:txBody>
      </p:sp>
    </p:spTree>
    <p:extLst>
      <p:ext uri="{BB962C8B-B14F-4D97-AF65-F5344CB8AC3E}">
        <p14:creationId xmlns:p14="http://schemas.microsoft.com/office/powerpoint/2010/main"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worked together to identify capital cities of particular countries in Europe</a:t>
            </a:r>
            <a:r>
              <a:rPr lang="en-AU" sz="2000"/>
              <a:t>. 	</a:t>
            </a:r>
          </a:p>
          <a:p>
            <a:pPr algn="just"/>
            <a:endParaRPr lang="en-AU" sz="2000"/>
          </a:p>
          <a:p>
            <a:pPr algn="just"/>
            <a:endParaRPr lang="en-AU" sz="2000"/>
          </a:p>
          <a:p>
            <a:pPr algn="just"/>
            <a:endParaRPr lang="en-AU" sz="2000"/>
          </a:p>
          <a:p>
            <a:pPr lvl="1" algn="just"/>
            <a:r>
              <a:rPr lang="en-AU" sz="1800">
                <a:solidFill>
                  <a:srgbClr val="FF0000"/>
                </a:solidFill>
              </a:rPr>
              <a:t>No. This decision does not affect the rest of their work.</a:t>
            </a:r>
          </a:p>
          <a:p>
            <a:endParaRPr lang="en-AU" sz="300"/>
          </a:p>
          <a:p>
            <a:endParaRPr lang="en-AU" sz="300"/>
          </a:p>
        </p:txBody>
      </p:sp>
    </p:spTree>
    <p:extLst>
      <p:ext uri="{BB962C8B-B14F-4D97-AF65-F5344CB8AC3E}">
        <p14:creationId xmlns:p14="http://schemas.microsoft.com/office/powerpoint/2010/main"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devised a plan for creating their music video for international children’s day. Students discussed who would direct, shoot, and edit the video; what technologies they would use; and the timeline for completing different stages of the work. </a:t>
            </a:r>
            <a:r>
              <a:rPr lang="en-AU" sz="2000"/>
              <a:t>	</a:t>
            </a:r>
          </a:p>
          <a:p>
            <a:pPr lvl="1" algn="just"/>
            <a:endParaRPr lang="en-AU" sz="1800">
              <a:solidFill>
                <a:srgbClr val="FF0000"/>
              </a:solidFill>
            </a:endParaRPr>
          </a:p>
          <a:p>
            <a:pPr lvl="1" algn="just"/>
            <a:endParaRPr lang="en-AU" sz="1800">
              <a:solidFill>
                <a:srgbClr val="FF0000"/>
              </a:solidFill>
            </a:endParaRPr>
          </a:p>
          <a:p>
            <a:pPr lvl="1" algn="just"/>
            <a:r>
              <a:rPr lang="en-AU" sz="1800">
                <a:solidFill>
                  <a:srgbClr val="FF0000"/>
                </a:solidFill>
              </a:rPr>
              <a:t>Yes. These decisions are fundamental to the work process for the entire project.</a:t>
            </a:r>
            <a:endParaRPr lang="en-AU" sz="100">
              <a:solidFill>
                <a:srgbClr val="FF0000"/>
              </a:solidFill>
            </a:endParaRPr>
          </a:p>
        </p:txBody>
      </p:sp>
    </p:spTree>
    <p:extLst>
      <p:ext uri="{BB962C8B-B14F-4D97-AF65-F5344CB8AC3E}">
        <p14:creationId xmlns:p14="http://schemas.microsoft.com/office/powerpoint/2010/main"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filmed a video according to the list of steps the teacher provided.</a:t>
            </a:r>
          </a:p>
          <a:p>
            <a:pPr algn="just"/>
            <a:endParaRPr lang="en-AU" sz="2000" b="1"/>
          </a:p>
          <a:p>
            <a:pPr algn="just"/>
            <a:endParaRPr lang="en-AU" sz="2000" b="1"/>
          </a:p>
          <a:p>
            <a:pPr lvl="1" algn="just"/>
            <a:r>
              <a:rPr lang="en-AU" sz="1800">
                <a:solidFill>
                  <a:srgbClr val="FF0000"/>
                </a:solidFill>
              </a:rPr>
              <a:t>No. The teacher planned the process of their work, not the students.</a:t>
            </a:r>
            <a:r>
              <a:rPr lang="en-AU" sz="1800" b="1">
                <a:solidFill>
                  <a:srgbClr val="FF0000"/>
                </a:solidFill>
              </a:rPr>
              <a:t> </a:t>
            </a:r>
          </a:p>
          <a:p>
            <a:pPr marL="0" indent="0">
              <a:buNone/>
            </a:pPr>
            <a:endParaRPr lang="en-AU" sz="300"/>
          </a:p>
          <a:p>
            <a:endParaRPr lang="en-AU" sz="300"/>
          </a:p>
          <a:p>
            <a:endParaRPr lang="en-AU" sz="300"/>
          </a:p>
        </p:txBody>
      </p:sp>
    </p:spTree>
    <p:extLst>
      <p:ext uri="{BB962C8B-B14F-4D97-AF65-F5344CB8AC3E}">
        <p14:creationId xmlns:p14="http://schemas.microsoft.com/office/powerpoint/2010/main"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a:solidFill>
                  <a:schemeClr val="accent1"/>
                </a:solidFill>
              </a:rPr>
              <a:t>CONT…</a:t>
            </a:r>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a:p>
          <a:p>
            <a:pPr marL="0" indent="0">
              <a:buClr>
                <a:srgbClr val="E9AE4F"/>
              </a:buClr>
              <a:buNone/>
            </a:pPr>
            <a:r>
              <a:rPr lang="en-US" sz="2000"/>
              <a:t>If students have different opinions and one of the students makes the decision for the entire group without taking the opinions of other students into account, this is NOT considered making substantive decisions together.</a:t>
            </a:r>
            <a:endParaRPr lang="en-AU" sz="2000"/>
          </a:p>
        </p:txBody>
      </p:sp>
    </p:spTree>
    <p:extLst>
      <p:ext uri="{BB962C8B-B14F-4D97-AF65-F5344CB8AC3E}">
        <p14:creationId xmlns:p14="http://schemas.microsoft.com/office/powerpoint/2010/main" val="343064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alphaModFix amt="40000"/>
          </a:blip>
          <a:srcRect t="11697" b="3717"/>
          <a:stretch/>
        </p:blipFill>
        <p:spPr>
          <a:xfrm>
            <a:off x="20" y="-316513"/>
            <a:ext cx="12191980" cy="6857990"/>
          </a:xfrm>
          <a:prstGeom prst="rect">
            <a:avLst/>
          </a:prstGeom>
        </p:spPr>
      </p:pic>
      <p:sp>
        <p:nvSpPr>
          <p:cNvPr id="2" name="Title 1"/>
          <p:cNvSpPr>
            <a:spLocks noGrp="1"/>
          </p:cNvSpPr>
          <p:nvPr>
            <p:ph type="title"/>
          </p:nvPr>
        </p:nvSpPr>
        <p:spPr>
          <a:xfrm>
            <a:off x="1023870" y="316523"/>
            <a:ext cx="10144260" cy="681004"/>
          </a:xfrm>
        </p:spPr>
        <p:txBody>
          <a:bodyPr>
            <a:normAutofit/>
          </a:bodyPr>
          <a:lstStyle/>
          <a:p>
            <a:r>
              <a:rPr lang="en-US">
                <a:solidFill>
                  <a:schemeClr val="tx1"/>
                </a:solidFill>
              </a:rPr>
              <a:t>DID STUDENTS MAKE SUBSTANTIVE DECISIONS TOGETHER?</a:t>
            </a:r>
            <a:endParaRPr lang="en-AU">
              <a:solidFill>
                <a:schemeClr val="tx1"/>
              </a:solidFill>
            </a:endParaRPr>
          </a:p>
        </p:txBody>
      </p:sp>
      <p:sp>
        <p:nvSpPr>
          <p:cNvPr id="3" name="Content Placeholder 2"/>
          <p:cNvSpPr>
            <a:spLocks noGrp="1"/>
          </p:cNvSpPr>
          <p:nvPr>
            <p:ph idx="1"/>
          </p:nvPr>
        </p:nvSpPr>
        <p:spPr>
          <a:xfrm>
            <a:off x="415636" y="1169325"/>
            <a:ext cx="11366055" cy="5231476"/>
          </a:xfrm>
        </p:spPr>
        <p:txBody>
          <a:bodyPr>
            <a:noAutofit/>
          </a:bodyPr>
          <a:lstStyle/>
          <a:p>
            <a:pPr>
              <a:buClr>
                <a:srgbClr val="E5AE55"/>
              </a:buClr>
            </a:pPr>
            <a:endParaRPr lang="en-US" sz="2400"/>
          </a:p>
          <a:p>
            <a:pPr>
              <a:buClr>
                <a:srgbClr val="E5AE55"/>
              </a:buClr>
            </a:pPr>
            <a:r>
              <a:rPr lang="en-US" sz="2400"/>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lvl="1">
              <a:buClr>
                <a:srgbClr val="E5AE55"/>
              </a:buClr>
              <a:buFont typeface="Wingdings" panose="05000000000000000000" pitchFamily="2" charset="2"/>
              <a:buChar char="ü"/>
            </a:pPr>
            <a:r>
              <a:rPr lang="en-US" sz="2000">
                <a:solidFill>
                  <a:srgbClr val="00B050"/>
                </a:solidFill>
              </a:rPr>
              <a:t>Yes. This is a substantive decision about their work process, and students arrived at a middle-ground solution to their initial question. </a:t>
            </a:r>
          </a:p>
          <a:p>
            <a:pPr>
              <a:buClr>
                <a:srgbClr val="E5AE55"/>
              </a:buClr>
            </a:pPr>
            <a:r>
              <a:rPr lang="en-US" sz="2400"/>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lvl="1">
              <a:buClr>
                <a:srgbClr val="E5AE55"/>
              </a:buClr>
              <a:buFont typeface="Wingdings" panose="05000000000000000000" pitchFamily="2" charset="2"/>
              <a:buChar char="ü"/>
            </a:pPr>
            <a:r>
              <a:rPr lang="en-US" sz="2000">
                <a:solidFill>
                  <a:srgbClr val="00B050"/>
                </a:solidFill>
              </a:rPr>
              <a:t>Students did not make the decision together and did not have a strategy to resolve their disagreement themselves.</a:t>
            </a:r>
          </a:p>
          <a:p>
            <a:pPr marL="0" indent="0">
              <a:buClr>
                <a:srgbClr val="E5AE55"/>
              </a:buClr>
              <a:buNone/>
            </a:pPr>
            <a:endParaRPr lang="en-AU" sz="2400"/>
          </a:p>
        </p:txBody>
      </p:sp>
    </p:spTree>
    <p:extLst>
      <p:ext uri="{BB962C8B-B14F-4D97-AF65-F5344CB8AC3E}">
        <p14:creationId xmlns:p14="http://schemas.microsoft.com/office/powerpoint/2010/main" val="2203964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BID IDEA 4: INTERDEPENDENT.</a:t>
            </a:r>
          </a:p>
        </p:txBody>
      </p:sp>
      <p:sp>
        <p:nvSpPr>
          <p:cNvPr id="3" name="Content Placeholder 2"/>
          <p:cNvSpPr>
            <a:spLocks noGrp="1"/>
          </p:cNvSpPr>
          <p:nvPr>
            <p:ph idx="1"/>
          </p:nvPr>
        </p:nvSpPr>
        <p:spPr/>
        <p:txBody>
          <a:bodyPr>
            <a:normAutofit/>
          </a:bodyPr>
          <a:lstStyle/>
          <a:p>
            <a:r>
              <a:rPr lang="en-AU" sz="2800"/>
              <a:t>What does inter-dependent work mean?</a:t>
            </a:r>
          </a:p>
        </p:txBody>
      </p:sp>
    </p:spTree>
    <p:extLst>
      <p:ext uri="{BB962C8B-B14F-4D97-AF65-F5344CB8AC3E}">
        <p14:creationId xmlns:p14="http://schemas.microsoft.com/office/powerpoint/2010/main" val="3249468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r>
              <a:rPr lang="en-IE" sz="2400"/>
              <a:t>Students’ work is </a:t>
            </a:r>
            <a:r>
              <a:rPr lang="en-IE" sz="2400" b="1"/>
              <a:t>interdependent</a:t>
            </a:r>
            <a:r>
              <a:rPr lang="en-IE" sz="24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val="3489532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a:t>This guide describes </a:t>
            </a:r>
            <a:r>
              <a:rPr lang="en-AU" sz="2800" b="1"/>
              <a:t>six dimensions of students’ 21st century learning</a:t>
            </a:r>
            <a:r>
              <a:rPr lang="en-AU" sz="2800"/>
              <a:t>, each of which represents an important skill for students for develop: </a:t>
            </a:r>
          </a:p>
          <a:p>
            <a:r>
              <a:rPr lang="en-AU" sz="2800"/>
              <a:t> collaboration </a:t>
            </a:r>
          </a:p>
          <a:p>
            <a:r>
              <a:rPr lang="en-AU" sz="2800"/>
              <a:t> skilled communication </a:t>
            </a:r>
          </a:p>
          <a:p>
            <a:r>
              <a:rPr lang="en-AU" sz="2800"/>
              <a:t> knowledge construction </a:t>
            </a:r>
          </a:p>
          <a:p>
            <a:r>
              <a:rPr lang="en-AU" sz="2800"/>
              <a:t> self-regulation </a:t>
            </a:r>
          </a:p>
          <a:p>
            <a:r>
              <a:rPr lang="en-AU" sz="2800"/>
              <a:t> real-world problem-solving and innovation </a:t>
            </a:r>
          </a:p>
          <a:p>
            <a:r>
              <a:rPr lang="en-AU" sz="2800"/>
              <a:t> use of ICT for learning </a:t>
            </a:r>
          </a:p>
        </p:txBody>
      </p:sp>
    </p:spTree>
    <p:extLst>
      <p:ext uri="{BB962C8B-B14F-4D97-AF65-F5344CB8AC3E}">
        <p14:creationId xmlns:p14="http://schemas.microsoft.com/office/powerpoint/2010/main" val="2271184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CONT…</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a:extLst>
              <a:ext uri="{FF2B5EF4-FFF2-40B4-BE49-F238E27FC236}">
                <a16:creationId xmlns:a16="http://schemas.microsoft.com/office/drawing/2014/main" id="{6FC9E5A8-6158-4CE8-88DD-89FA066A6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r>
              <a:rPr lang="en-IE" sz="2000"/>
              <a:t>Students’ work is </a:t>
            </a:r>
            <a:r>
              <a:rPr lang="en-IE" sz="2000" b="1"/>
              <a:t>interdependent</a:t>
            </a:r>
            <a:r>
              <a:rPr lang="en-IE" sz="20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a:p>
            <a:r>
              <a:rPr lang="en-IE" sz="2000"/>
              <a:t>To meet this criterion, students must be required to produce an </a:t>
            </a:r>
            <a:r>
              <a:rPr lang="en-IE" sz="2000" b="1"/>
              <a:t>interdependent product</a:t>
            </a:r>
            <a:r>
              <a:rPr lang="en-IE" sz="2000"/>
              <a:t> (such as a presentation that they each must share in developing and presenting) or other </a:t>
            </a:r>
            <a:r>
              <a:rPr lang="en-IE" sz="2000" b="1"/>
              <a:t>interdependent outcome</a:t>
            </a:r>
            <a:r>
              <a:rPr lang="en-IE" sz="2000"/>
              <a:t> (such as a decision that requires information that is distributed across students).</a:t>
            </a:r>
          </a:p>
        </p:txBody>
      </p:sp>
    </p:spTree>
    <p:extLst>
      <p:ext uri="{BB962C8B-B14F-4D97-AF65-F5344CB8AC3E}">
        <p14:creationId xmlns:p14="http://schemas.microsoft.com/office/powerpoint/2010/main" val="837703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err="1"/>
              <a:t>Cont</a:t>
            </a:r>
            <a:r>
              <a:rPr lang="en-AU"/>
              <a:t>…</a:t>
            </a:r>
          </a:p>
        </p:txBody>
      </p:sp>
      <p:sp>
        <p:nvSpPr>
          <p:cNvPr id="3" name="Content Placeholder 2"/>
          <p:cNvSpPr>
            <a:spLocks noGrp="1"/>
          </p:cNvSpPr>
          <p:nvPr>
            <p:ph idx="1"/>
          </p:nvPr>
        </p:nvSpPr>
        <p:spPr/>
        <p:txBody>
          <a:bodyPr/>
          <a:lstStyle/>
          <a:p>
            <a:pPr marL="0" indent="0" algn="just">
              <a:buNone/>
            </a:pPr>
            <a:r>
              <a:rPr lang="en-IE" sz="2800"/>
              <a:t>Most interdependent work involves two levels of accountability:</a:t>
            </a:r>
          </a:p>
          <a:p>
            <a:pPr algn="just" fontAlgn="ctr"/>
            <a:r>
              <a:rPr lang="en-IE" sz="2800" b="1"/>
              <a:t>Individual accountability</a:t>
            </a:r>
            <a:r>
              <a:rPr lang="en-IE" sz="2800"/>
              <a:t>: each individual on the team is responsible for a task that he or she must complete in order for the group to do its work. The role of each student on the team is essential.</a:t>
            </a:r>
          </a:p>
          <a:p>
            <a:pPr algn="just" fontAlgn="ctr"/>
            <a:r>
              <a:rPr lang="en-IE" sz="2800" b="1"/>
              <a:t>Group accountability</a:t>
            </a:r>
            <a:r>
              <a:rPr lang="en-IE" sz="2800"/>
              <a:t>: the students must work together to produce the final product or outcome. Students must negotiate and agree on the process, design, and conclusions of their work.</a:t>
            </a:r>
          </a:p>
          <a:p>
            <a:endParaRPr lang="en-AU"/>
          </a:p>
        </p:txBody>
      </p:sp>
    </p:spTree>
    <p:extLst>
      <p:ext uri="{BB962C8B-B14F-4D97-AF65-F5344CB8AC3E}">
        <p14:creationId xmlns:p14="http://schemas.microsoft.com/office/powerpoint/2010/main" val="3396296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id="{BF861EBD-8B91-43A0-B329-D0E82398AD0A}"/>
              </a:ext>
            </a:extLst>
          </p:cNvPr>
          <p:cNvGraphicFramePr>
            <a:graphicFrameLocks noGrp="1"/>
          </p:cNvGraphicFramePr>
          <p:nvPr>
            <p:ph idx="1"/>
            <p:extLst>
              <p:ext uri="{D42A27DB-BD31-4B8C-83A1-F6EECF244321}">
                <p14:modId xmlns:p14="http://schemas.microsoft.com/office/powerpoint/2010/main" val="731058298"/>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04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val="749026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a:solidFill>
                  <a:schemeClr val="tx1"/>
                </a:solidFill>
              </a:rPr>
              <a:t>Quiz</a:t>
            </a:r>
            <a:br>
              <a:rPr lang="en-AU">
                <a:solidFill>
                  <a:schemeClr val="tx1"/>
                </a:solidFill>
              </a:rPr>
            </a:br>
            <a:endParaRPr lang="en-AU">
              <a:solidFill>
                <a:schemeClr val="tx1"/>
              </a:solidFill>
            </a:endParaRPr>
          </a:p>
        </p:txBody>
      </p:sp>
    </p:spTree>
    <p:extLst>
      <p:ext uri="{BB962C8B-B14F-4D97-AF65-F5344CB8AC3E}">
        <p14:creationId xmlns:p14="http://schemas.microsoft.com/office/powerpoint/2010/main" val="3422397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a:solidFill>
                  <a:srgbClr val="FFFFFF"/>
                </a:solidFill>
              </a:rPr>
              <a:t>Module ii: </a:t>
            </a:r>
            <a:r>
              <a:rPr lang="en-US" sz="3200"/>
              <a:t/>
            </a:r>
            <a:br>
              <a:rPr lang="en-US" sz="3200"/>
            </a:br>
            <a:r>
              <a:rPr lang="en-US" sz="3200"/>
              <a:t/>
            </a:r>
            <a:br>
              <a:rPr lang="en-US" sz="3200"/>
            </a:br>
            <a:r>
              <a:rPr lang="en-US" sz="3200">
                <a:solidFill>
                  <a:srgbClr val="FFFFFF"/>
                </a:solidFill>
              </a:rPr>
              <a:t>SKILLED COMMUNICATION</a:t>
            </a:r>
          </a:p>
        </p:txBody>
      </p:sp>
      <p:sp>
        <p:nvSpPr>
          <p:cNvPr id="50" name="Rectangle 49">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val="3662094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a:bodyPr>
          <a:lstStyle/>
          <a:p>
            <a:pPr algn="just"/>
            <a:r>
              <a:rPr lang="en-US" sz="2800"/>
              <a:t>Skilled communication in the 21</a:t>
            </a:r>
            <a:r>
              <a:rPr lang="en-US" sz="2800" baseline="30000"/>
              <a:t>st</a:t>
            </a:r>
            <a:r>
              <a:rPr lang="en-US" sz="280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p:txBody>
          <a:bodyPr>
            <a:normAutofit fontScale="92500"/>
          </a:bodyPr>
          <a:lstStyle/>
          <a:p>
            <a:pPr marL="0" indent="0" algn="just">
              <a:buNone/>
            </a:pPr>
            <a:r>
              <a:rPr lang="en-US" sz="2400"/>
              <a:t>21st century communication can take many different forms. For example, as part their work students may have a discussion with a peer over Skype. In this rubric, we don’t focus on informal classroom talk, whether face-to-face or electronic. Instead, we focus on students’ articulation of their ideas in a permanent form: a presentation, a podcast, a written document, an email, etc. A performance (for example, a skit or oral debate) would also be considered in this rubric. We recognize that less formal conversational media are 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a:p>
        </p:txBody>
      </p:sp>
    </p:spTree>
    <p:extLst>
      <p:ext uri="{BB962C8B-B14F-4D97-AF65-F5344CB8AC3E}">
        <p14:creationId xmlns:p14="http://schemas.microsoft.com/office/powerpoint/2010/main" val="754258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a:t>For each dimension, this guide will help you to determine how strongly the student work demonstrates the related skill. Each dimension has the same structure: </a:t>
            </a:r>
          </a:p>
          <a:p>
            <a:pPr marL="305435" indent="-305435"/>
            <a:r>
              <a:rPr lang="en-AU" sz="2400"/>
              <a:t> The </a:t>
            </a:r>
            <a:r>
              <a:rPr lang="en-AU" sz="2400" b="1"/>
              <a:t>overview </a:t>
            </a:r>
            <a:r>
              <a:rPr lang="en-AU" sz="2400"/>
              <a:t>introduces key concepts for that dimension. </a:t>
            </a:r>
          </a:p>
          <a:p>
            <a:pPr marL="305435" indent="-305435"/>
            <a:r>
              <a:rPr lang="en-AU" sz="2400"/>
              <a:t> The “</a:t>
            </a:r>
            <a:r>
              <a:rPr lang="en-AU" sz="2400" b="1"/>
              <a:t>big ideas</a:t>
            </a:r>
            <a:r>
              <a:rPr lang="en-AU" sz="2400"/>
              <a:t>” define important attributes of the student work for each dimension. </a:t>
            </a:r>
          </a:p>
          <a:p>
            <a:pPr marL="305435" indent="-305435"/>
            <a:r>
              <a:rPr lang="en-AU" sz="2400"/>
              <a:t> The </a:t>
            </a:r>
            <a:r>
              <a:rPr lang="en-AU" sz="2400" b="1"/>
              <a:t>rubric </a:t>
            </a:r>
            <a:r>
              <a:rPr lang="en-AU" sz="2400"/>
              <a:t>uses the big ideas to help you assign a number (Code) from 1 to 4, or I to 5, according to how strongly the student work demonstrates the given skill. </a:t>
            </a:r>
          </a:p>
          <a:p>
            <a:pPr marL="305435" indent="-305435"/>
            <a:r>
              <a:rPr lang="en-AU" sz="2400"/>
              <a:t> The </a:t>
            </a:r>
            <a:r>
              <a:rPr lang="en-AU" sz="2400" b="1"/>
              <a:t>flowchart </a:t>
            </a:r>
            <a:r>
              <a:rPr lang="en-AU" sz="2400"/>
              <a:t>shows how to choose the best number in each case. </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75120" y="3330720"/>
              <a:ext cx="8938800" cy="2652480"/>
            </p14:xfrm>
          </p:contentPart>
        </mc:Choice>
        <mc:Fallback>
          <p:pic>
            <p:nvPicPr>
              <p:cNvPr id="4" name="Ink 3"/>
              <p:cNvPicPr/>
              <p:nvPr/>
            </p:nvPicPr>
            <p:blipFill>
              <a:blip r:embed="rId3"/>
              <a:stretch>
                <a:fillRect/>
              </a:stretch>
            </p:blipFill>
            <p:spPr>
              <a:xfrm>
                <a:off x="365760" y="3321360"/>
                <a:ext cx="8957520" cy="2671200"/>
              </a:xfrm>
              <a:prstGeom prst="rect">
                <a:avLst/>
              </a:prstGeom>
            </p:spPr>
          </p:pic>
        </mc:Fallback>
      </mc:AlternateContent>
    </p:spTree>
    <p:extLst>
      <p:ext uri="{BB962C8B-B14F-4D97-AF65-F5344CB8AC3E}">
        <p14:creationId xmlns:p14="http://schemas.microsoft.com/office/powerpoint/2010/main" val="1386437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GB" sz="2800"/>
              <a:t>What does extended communication mean?</a:t>
            </a:r>
          </a:p>
        </p:txBody>
      </p:sp>
    </p:spTree>
    <p:extLst>
      <p:ext uri="{BB962C8B-B14F-4D97-AF65-F5344CB8AC3E}">
        <p14:creationId xmlns:p14="http://schemas.microsoft.com/office/powerpoint/2010/main" val="2049752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r>
              <a:rPr lang="en-IE" b="1"/>
              <a:t>Extended communication</a:t>
            </a:r>
            <a:r>
              <a:rPr lang="en-IE"/>
              <a:t> is required when student must produce communication that represents a set of connected ideas, not a single simple thought. </a:t>
            </a:r>
          </a:p>
          <a:p>
            <a:r>
              <a:rPr lang="en-IE"/>
              <a:t>In written work, extended communication is the equivalent of one or more complete paragraphs rather than a sentence or phrase. </a:t>
            </a:r>
          </a:p>
          <a:p>
            <a:r>
              <a:rPr lang="en-IE"/>
              <a:t>In electronic or visual media, extended communication might take the form of a sequence of video, a podcast, or a page of a presentation that connects or illustrates several ideas.</a:t>
            </a:r>
          </a:p>
          <a:p>
            <a:r>
              <a:rPr lang="en-IE"/>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1914542358"/>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8929800" y="2670120"/>
              <a:ext cx="2714760" cy="3616560"/>
            </p14:xfrm>
          </p:contentPart>
        </mc:Choice>
        <mc:Fallback>
          <p:pic>
            <p:nvPicPr>
              <p:cNvPr id="3" name="Ink 2"/>
              <p:cNvPicPr/>
              <p:nvPr/>
            </p:nvPicPr>
            <p:blipFill>
              <a:blip r:embed="rId3"/>
              <a:stretch>
                <a:fillRect/>
              </a:stretch>
            </p:blipFill>
            <p:spPr>
              <a:xfrm>
                <a:off x="8920440" y="2660760"/>
                <a:ext cx="2733480" cy="3635280"/>
              </a:xfrm>
              <a:prstGeom prst="rect">
                <a:avLst/>
              </a:prstGeom>
            </p:spPr>
          </p:pic>
        </mc:Fallback>
      </mc:AlternateContent>
    </p:spTree>
    <p:extLst>
      <p:ext uri="{BB962C8B-B14F-4D97-AF65-F5344CB8AC3E}">
        <p14:creationId xmlns:p14="http://schemas.microsoft.com/office/powerpoint/2010/main" val="2183161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2769265455"/>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035720" y="3947040"/>
              <a:ext cx="5161680" cy="1080720"/>
            </p14:xfrm>
          </p:contentPart>
        </mc:Choice>
        <mc:Fallback>
          <p:pic>
            <p:nvPicPr>
              <p:cNvPr id="3" name="Ink 2"/>
              <p:cNvPicPr/>
              <p:nvPr/>
            </p:nvPicPr>
            <p:blipFill>
              <a:blip r:embed="rId3"/>
              <a:stretch>
                <a:fillRect/>
              </a:stretch>
            </p:blipFill>
            <p:spPr>
              <a:xfrm>
                <a:off x="1026360" y="3937680"/>
                <a:ext cx="5180400" cy="1099440"/>
              </a:xfrm>
              <a:prstGeom prst="rect">
                <a:avLst/>
              </a:prstGeom>
            </p:spPr>
          </p:pic>
        </mc:Fallback>
      </mc:AlternateContent>
    </p:spTree>
    <p:extLst>
      <p:ext uri="{BB962C8B-B14F-4D97-AF65-F5344CB8AC3E}">
        <p14:creationId xmlns:p14="http://schemas.microsoft.com/office/powerpoint/2010/main" val="744090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p:txBody>
          <a:bodyPr>
            <a:normAutofit/>
          </a:bodyPr>
          <a:lstStyle/>
          <a:p>
            <a:r>
              <a:rPr lang="en-US" sz="2400"/>
              <a:t>What does multi-modal communication mean? </a:t>
            </a:r>
            <a:endParaRPr lang="en-GB" sz="3600"/>
          </a:p>
        </p:txBody>
      </p:sp>
    </p:spTree>
    <p:extLst>
      <p:ext uri="{BB962C8B-B14F-4D97-AF65-F5344CB8AC3E}">
        <p14:creationId xmlns:p14="http://schemas.microsoft.com/office/powerpoint/2010/main" val="3562483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Communication is</a:t>
            </a:r>
            <a:r>
              <a:rPr lang="en-IE" sz="2800" b="1"/>
              <a:t> multi-modal</a:t>
            </a:r>
            <a:r>
              <a:rPr lang="en-IE" sz="280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42960" y="3268440"/>
              <a:ext cx="10251720" cy="857520"/>
            </p14:xfrm>
          </p:contentPart>
        </mc:Choice>
        <mc:Fallback>
          <p:pic>
            <p:nvPicPr>
              <p:cNvPr id="4" name="Ink 3"/>
              <p:cNvPicPr/>
              <p:nvPr/>
            </p:nvPicPr>
            <p:blipFill>
              <a:blip r:embed="rId3"/>
              <a:stretch>
                <a:fillRect/>
              </a:stretch>
            </p:blipFill>
            <p:spPr>
              <a:xfrm>
                <a:off x="633600" y="3259080"/>
                <a:ext cx="10270440" cy="876240"/>
              </a:xfrm>
              <a:prstGeom prst="rect">
                <a:avLst/>
              </a:prstGeom>
            </p:spPr>
          </p:pic>
        </mc:Fallback>
      </mc:AlternateContent>
    </p:spTree>
    <p:extLst>
      <p:ext uri="{BB962C8B-B14F-4D97-AF65-F5344CB8AC3E}">
        <p14:creationId xmlns:p14="http://schemas.microsoft.com/office/powerpoint/2010/main" val="2022869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If the learning activity offers students the opportunity </a:t>
            </a:r>
            <a:r>
              <a:rPr lang="en-IE" sz="2800" b="1"/>
              <a:t>to choose the tool or tools</a:t>
            </a:r>
            <a:r>
              <a:rPr lang="en-IE" sz="2800"/>
              <a:t> they will use to communicate, we consider it to be a multi-modal communication opportunity.</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23240" y="2696760"/>
              <a:ext cx="10403640" cy="3107880"/>
            </p14:xfrm>
          </p:contentPart>
        </mc:Choice>
        <mc:Fallback>
          <p:pic>
            <p:nvPicPr>
              <p:cNvPr id="4" name="Ink 3"/>
              <p:cNvPicPr/>
              <p:nvPr/>
            </p:nvPicPr>
            <p:blipFill>
              <a:blip r:embed="rId3"/>
              <a:stretch>
                <a:fillRect/>
              </a:stretch>
            </p:blipFill>
            <p:spPr>
              <a:xfrm>
                <a:off x="713880" y="2687400"/>
                <a:ext cx="10422360" cy="3126600"/>
              </a:xfrm>
              <a:prstGeom prst="rect">
                <a:avLst/>
              </a:prstGeom>
            </p:spPr>
          </p:pic>
        </mc:Fallback>
      </mc:AlternateContent>
    </p:spTree>
    <p:extLst>
      <p:ext uri="{BB962C8B-B14F-4D97-AF65-F5344CB8AC3E}">
        <p14:creationId xmlns:p14="http://schemas.microsoft.com/office/powerpoint/2010/main" val="1521770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3848069836"/>
              </p:ext>
            </p:extLst>
          </p:nvPr>
        </p:nvGraphicFramePr>
        <p:xfrm>
          <a:off x="581192" y="2088495"/>
          <a:ext cx="10807245" cy="275887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a:solidFill>
                            <a:schemeClr val="dk1"/>
                          </a:solidFill>
                          <a:effectLst/>
                          <a:latin typeface="+mn-lt"/>
                          <a:ea typeface="+mn-ea"/>
                          <a:cs typeface="+mn-cs"/>
                        </a:rPr>
                        <a:t>A team of students produced a podcast on a hurricane, and turned in a written script and the final audio podcast.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63147"/>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8724240" y="2723400"/>
              <a:ext cx="2259720" cy="1964880"/>
            </p14:xfrm>
          </p:contentPart>
        </mc:Choice>
        <mc:Fallback>
          <p:pic>
            <p:nvPicPr>
              <p:cNvPr id="3" name="Ink 2"/>
              <p:cNvPicPr/>
              <p:nvPr/>
            </p:nvPicPr>
            <p:blipFill>
              <a:blip r:embed="rId3"/>
              <a:stretch>
                <a:fillRect/>
              </a:stretch>
            </p:blipFill>
            <p:spPr>
              <a:xfrm>
                <a:off x="8714880" y="2714040"/>
                <a:ext cx="2278440" cy="1983600"/>
              </a:xfrm>
              <a:prstGeom prst="rect">
                <a:avLst/>
              </a:prstGeom>
            </p:spPr>
          </p:pic>
        </mc:Fallback>
      </mc:AlternateContent>
    </p:spTree>
    <p:extLst>
      <p:ext uri="{BB962C8B-B14F-4D97-AF65-F5344CB8AC3E}">
        <p14:creationId xmlns:p14="http://schemas.microsoft.com/office/powerpoint/2010/main" val="932420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nvGraphicFramePr>
        <p:xfrm>
          <a:off x="581192" y="2088495"/>
          <a:ext cx="10807245" cy="4420462"/>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a:solidFill>
                            <a:schemeClr val="lt1"/>
                          </a:solidFill>
                          <a:effectLst/>
                          <a:latin typeface="+mn-lt"/>
                          <a:ea typeface="+mn-ea"/>
                          <a:cs typeface="+mn-cs"/>
                        </a:rPr>
                        <a:t>IS THIS COMMUNICATION MULTI-MODAL?</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825907182"/>
                  </a:ext>
                </a:extLst>
              </a:tr>
              <a:tr h="564311">
                <a:tc>
                  <a:txBody>
                    <a:bodyPr/>
                    <a:lstStyle/>
                    <a:p>
                      <a:r>
                        <a:rPr lang="en-US" sz="1800" kern="120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p>
                      <a:r>
                        <a:rPr lang="en-US" sz="1800" kern="1200">
                          <a:solidFill>
                            <a:srgbClr val="FF0000"/>
                          </a:solidFill>
                          <a:effectLst/>
                          <a:latin typeface="+mn-lt"/>
                          <a:ea typeface="+mn-ea"/>
                          <a:cs typeface="+mn-cs"/>
                        </a:rPr>
                        <a:t>The students chose what type of media would be best to use for the purpose. </a:t>
                      </a:r>
                      <a:endParaRPr lang="en-US">
                        <a:solidFill>
                          <a:srgbClr val="FF0000"/>
                        </a:solidFill>
                      </a:endParaRPr>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a:solidFill>
                            <a:schemeClr val="dk1"/>
                          </a:solidFill>
                          <a:effectLst/>
                          <a:latin typeface="+mn-lt"/>
                          <a:ea typeface="+mn-ea"/>
                          <a:cs typeface="+mn-cs"/>
                        </a:rPr>
                        <a:t>A team of students produced a podcast on a hurricane, and turned in a written script and the final audio podcast. </a:t>
                      </a:r>
                    </a:p>
                    <a:p>
                      <a:r>
                        <a:rPr lang="en-US" sz="1800" kern="120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945507763"/>
                  </a:ext>
                </a:extLst>
              </a:tr>
              <a:tr h="564311">
                <a:tc>
                  <a:txBody>
                    <a:bodyPr/>
                    <a:lstStyle/>
                    <a:p>
                      <a:r>
                        <a:rPr lang="en-US" sz="1800" kern="1200">
                          <a:solidFill>
                            <a:schemeClr val="dk1"/>
                          </a:solidFill>
                          <a:effectLst/>
                          <a:latin typeface="+mn-lt"/>
                          <a:ea typeface="+mn-ea"/>
                          <a:cs typeface="+mn-cs"/>
                        </a:rPr>
                        <a:t>A student wrote a lab report about her science lab on density of matter, including only narrative text.</a:t>
                      </a:r>
                    </a:p>
                    <a:p>
                      <a:r>
                        <a:rPr lang="en-US" sz="1800" kern="1200">
                          <a:solidFill>
                            <a:srgbClr val="FF0000"/>
                          </a:solidFill>
                          <a:effectLst/>
                          <a:latin typeface="+mn-lt"/>
                          <a:ea typeface="+mn-ea"/>
                          <a:cs typeface="+mn-cs"/>
                        </a:rPr>
                        <a:t>The student used only one mode of media.</a:t>
                      </a:r>
                      <a:endParaRPr lang="en-US">
                        <a:solidFill>
                          <a:srgbClr val="FF0000"/>
                        </a:solidFill>
                      </a:endParaRPr>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2663147"/>
                  </a:ext>
                </a:extLst>
              </a:tr>
              <a:tr h="56431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9741902"/>
                  </a:ext>
                </a:extLst>
              </a:tr>
            </a:tbl>
          </a:graphicData>
        </a:graphic>
      </p:graphicFrame>
    </p:spTree>
    <p:extLst>
      <p:ext uri="{BB962C8B-B14F-4D97-AF65-F5344CB8AC3E}">
        <p14:creationId xmlns:p14="http://schemas.microsoft.com/office/powerpoint/2010/main" val="667840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a:t>What does supporting evidence mean? </a:t>
            </a:r>
            <a:endParaRPr lang="en-IE" sz="4000"/>
          </a:p>
        </p:txBody>
      </p:sp>
    </p:spTree>
    <p:extLst>
      <p:ext uri="{BB962C8B-B14F-4D97-AF65-F5344CB8AC3E}">
        <p14:creationId xmlns:p14="http://schemas.microsoft.com/office/powerpoint/2010/main" val="428953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a:xfrm>
            <a:off x="638620" y="863695"/>
            <a:ext cx="3813157" cy="3779995"/>
          </a:xfrm>
        </p:spPr>
        <p:txBody>
          <a:bodyPr vert="horz" lIns="91440" tIns="45720" rIns="91440" bIns="45720" rtlCol="0" anchor="ctr">
            <a:normAutofit/>
          </a:bodyPr>
          <a:lstStyle/>
          <a:p>
            <a:pPr algn="ctr"/>
            <a:r>
              <a:rPr lang="en-US" sz="3200">
                <a:solidFill>
                  <a:srgbClr val="FFFFFF"/>
                </a:solidFill>
              </a:rPr>
              <a:t>Module I .</a:t>
            </a:r>
            <a:r>
              <a:rPr lang="en-US" sz="3200"/>
              <a:t/>
            </a:r>
            <a:br>
              <a:rPr lang="en-US" sz="3200"/>
            </a:br>
            <a:r>
              <a:rPr lang="en-US" sz="3200"/>
              <a:t/>
            </a:r>
            <a:br>
              <a:rPr lang="en-US" sz="3200"/>
            </a:br>
            <a:r>
              <a:rPr lang="en-US" sz="3200">
                <a:solidFill>
                  <a:srgbClr val="FFFFFF"/>
                </a:solidFill>
              </a:rPr>
              <a:t> Collaboration</a:t>
            </a:r>
            <a:r>
              <a:rPr lang="en-US" sz="3100">
                <a:solidFill>
                  <a:srgbClr val="FFFFFF"/>
                </a:solidFill>
              </a:rPr>
              <a:t> </a:t>
            </a:r>
            <a:r>
              <a:rPr lang="en-US" sz="3100"/>
              <a:t/>
            </a:r>
            <a:br>
              <a:rPr lang="en-US" sz="3100"/>
            </a:br>
            <a:endParaRPr lang="en-US" sz="3100">
              <a:solidFill>
                <a:srgbClr val="FFFFFF"/>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D9F2194-E9BA-4830-B474-7E0BA0A1DB32}"/>
              </a:ext>
            </a:extLst>
          </p:cNvPr>
          <p:cNvPicPr>
            <a:picLocks noChangeAspect="1"/>
          </p:cNvPicPr>
          <p:nvPr/>
        </p:nvPicPr>
        <p:blipFill rotWithShape="1">
          <a:blip r:embed="rId2"/>
          <a:srcRect r="19825"/>
          <a:stretch/>
        </p:blipFill>
        <p:spPr>
          <a:xfrm>
            <a:off x="4654295" y="457200"/>
            <a:ext cx="7086151" cy="589965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910800" y="2589480"/>
              <a:ext cx="7421040" cy="848880"/>
            </p14:xfrm>
          </p:contentPart>
        </mc:Choice>
        <mc:Fallback>
          <p:pic>
            <p:nvPicPr>
              <p:cNvPr id="3" name="Ink 2"/>
              <p:cNvPicPr/>
              <p:nvPr/>
            </p:nvPicPr>
            <p:blipFill>
              <a:blip r:embed="rId4"/>
              <a:stretch>
                <a:fillRect/>
              </a:stretch>
            </p:blipFill>
            <p:spPr>
              <a:xfrm>
                <a:off x="901440" y="2580120"/>
                <a:ext cx="7439760" cy="867600"/>
              </a:xfrm>
              <a:prstGeom prst="rect">
                <a:avLst/>
              </a:prstGeom>
            </p:spPr>
          </p:pic>
        </mc:Fallback>
      </mc:AlternateContent>
    </p:spTree>
    <p:extLst>
      <p:ext uri="{BB962C8B-B14F-4D97-AF65-F5344CB8AC3E}">
        <p14:creationId xmlns:p14="http://schemas.microsoft.com/office/powerpoint/2010/main" val="822191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a:t>Communication </a:t>
            </a:r>
            <a:r>
              <a:rPr lang="en-IE" sz="2800" b="1"/>
              <a:t>requires supporting evidence</a:t>
            </a:r>
            <a:r>
              <a:rPr lang="en-IE" sz="2800"/>
              <a:t> when students must explain their ideas or support their thesis with facts or examples.</a:t>
            </a:r>
          </a:p>
          <a:p>
            <a:pPr algn="just"/>
            <a:r>
              <a:rPr lang="en-IE" sz="2800"/>
              <a:t>For this rubric, a “thesis” is a claim, hypothesis, or conclusion. Students must have a thesis when they are asked to state a point of view, make a prediction, or draw a conclusion from a set of facts or a chain of logic. </a:t>
            </a:r>
          </a:p>
          <a:p>
            <a:pPr algn="just"/>
            <a:r>
              <a:rPr lang="en-IE" sz="2800"/>
              <a:t>The communication requires evidence if students must describe their reasoning or provide supporting facts or examples. The evidence should be sufficient to support the claim that the student is making.</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946960" y="4714920"/>
              <a:ext cx="2491560" cy="107640"/>
            </p14:xfrm>
          </p:contentPart>
        </mc:Choice>
        <mc:Fallback>
          <p:pic>
            <p:nvPicPr>
              <p:cNvPr id="4" name="Ink 3"/>
              <p:cNvPicPr/>
              <p:nvPr/>
            </p:nvPicPr>
            <p:blipFill>
              <a:blip r:embed="rId3"/>
              <a:stretch>
                <a:fillRect/>
              </a:stretch>
            </p:blipFill>
            <p:spPr>
              <a:xfrm>
                <a:off x="2937600" y="4705560"/>
                <a:ext cx="2510280" cy="126360"/>
              </a:xfrm>
              <a:prstGeom prst="rect">
                <a:avLst/>
              </a:prstGeom>
            </p:spPr>
          </p:pic>
        </mc:Fallback>
      </mc:AlternateContent>
    </p:spTree>
    <p:extLst>
      <p:ext uri="{BB962C8B-B14F-4D97-AF65-F5344CB8AC3E}">
        <p14:creationId xmlns:p14="http://schemas.microsoft.com/office/powerpoint/2010/main" val="1172252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extLst>
              <p:ext uri="{D42A27DB-BD31-4B8C-83A1-F6EECF244321}">
                <p14:modId xmlns:p14="http://schemas.microsoft.com/office/powerpoint/2010/main" val="1697163568"/>
              </p:ext>
            </p:extLst>
          </p:nvPr>
        </p:nvGraphicFramePr>
        <p:xfrm>
          <a:off x="581192" y="2651760"/>
          <a:ext cx="11029617" cy="155448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endParaRPr lang="en-US">
                        <a:solidFill>
                          <a:srgbClr val="FF0000"/>
                        </a:solidFill>
                      </a:endParaRPr>
                    </a:p>
                  </a:txBody>
                  <a:tcPr/>
                </a:tc>
                <a:tc>
                  <a:txBody>
                    <a:bodyPr/>
                    <a:lstStyle/>
                    <a:p>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4152356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r>
                        <a:rPr lang="en-US" sz="1800" b="1" kern="1200">
                          <a:solidFill>
                            <a:schemeClr val="dk1"/>
                          </a:solidFill>
                          <a:effectLst/>
                          <a:latin typeface="+mn-lt"/>
                          <a:ea typeface="+mn-ea"/>
                          <a:cs typeface="+mn-cs"/>
                        </a:rPr>
                        <a:t>The video includes an explanation of the steps the student took and their reasoning. </a:t>
                      </a:r>
                    </a:p>
                    <a:p>
                      <a:r>
                        <a:rPr lang="en-US" sz="1800" kern="1200">
                          <a:solidFill>
                            <a:srgbClr val="FF0000"/>
                          </a:solidFill>
                          <a:effectLst/>
                          <a:latin typeface="+mn-lt"/>
                          <a:ea typeface="+mn-ea"/>
                          <a:cs typeface="+mn-cs"/>
                        </a:rPr>
                        <a:t>The video provides an explanation of both the process and the rationale, enabling the viewer to follow the student’s thought process.</a:t>
                      </a:r>
                      <a:endParaRPr lang="en-US">
                        <a:solidFill>
                          <a:srgbClr val="FF0000"/>
                        </a:solidFill>
                      </a:endParaRPr>
                    </a:p>
                  </a:txBody>
                  <a:tcPr/>
                </a:tc>
                <a:tc>
                  <a:txBody>
                    <a:bodyPr/>
                    <a:lstStyle/>
                    <a:p>
                      <a:r>
                        <a:rPr lang="en-US" sz="1800" b="1" kern="1200">
                          <a:solidFill>
                            <a:schemeClr val="dk1"/>
                          </a:solidFill>
                          <a:effectLst/>
                          <a:latin typeface="+mn-lt"/>
                          <a:ea typeface="+mn-ea"/>
                          <a:cs typeface="+mn-cs"/>
                        </a:rPr>
                        <a:t>The video only includes the steps the student took to solve the problem, without any explanation of their reasoning. </a:t>
                      </a:r>
                    </a:p>
                    <a:p>
                      <a:r>
                        <a:rPr lang="en-US" sz="1800" kern="1200">
                          <a:solidFill>
                            <a:srgbClr val="FF0000"/>
                          </a:solidFill>
                          <a:effectLst/>
                          <a:latin typeface="+mn-lt"/>
                          <a:ea typeface="+mn-ea"/>
                          <a:cs typeface="+mn-cs"/>
                        </a:rPr>
                        <a:t>The video does not provide sufficient evidence to explain the student’s thinking. </a:t>
                      </a:r>
                      <a:endParaRPr lang="en-US">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649460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sp>
        <p:nvSpPr>
          <p:cNvPr id="3" name="Content Placeholder 2"/>
          <p:cNvSpPr>
            <a:spLocks noGrp="1"/>
          </p:cNvSpPr>
          <p:nvPr>
            <p:ph idx="1"/>
          </p:nvPr>
        </p:nvSpPr>
        <p:spPr>
          <a:xfrm>
            <a:off x="581192" y="2180496"/>
            <a:ext cx="11029615" cy="4311744"/>
          </a:xfrm>
        </p:spPr>
        <p:txBody>
          <a:bodyPr>
            <a:noAutofit/>
          </a:bodyPr>
          <a:lstStyle/>
          <a:p>
            <a:r>
              <a:rPr lang="en-IE" sz="2800"/>
              <a:t>Students are required to </a:t>
            </a:r>
            <a:r>
              <a:rPr lang="en-IE" sz="2800" b="1"/>
              <a:t>design their communication for a particular audience</a:t>
            </a:r>
            <a:r>
              <a:rPr lang="en-IE" sz="280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00040" y="4009320"/>
              <a:ext cx="10421280" cy="2840040"/>
            </p14:xfrm>
          </p:contentPart>
        </mc:Choice>
        <mc:Fallback>
          <p:pic>
            <p:nvPicPr>
              <p:cNvPr id="4" name="Ink 3"/>
              <p:cNvPicPr/>
              <p:nvPr/>
            </p:nvPicPr>
            <p:blipFill>
              <a:blip r:embed="rId3"/>
              <a:stretch>
                <a:fillRect/>
              </a:stretch>
            </p:blipFill>
            <p:spPr>
              <a:xfrm>
                <a:off x="490680" y="3999960"/>
                <a:ext cx="10440000" cy="2858760"/>
              </a:xfrm>
              <a:prstGeom prst="rect">
                <a:avLst/>
              </a:prstGeom>
            </p:spPr>
          </p:pic>
        </mc:Fallback>
      </mc:AlternateContent>
    </p:spTree>
    <p:extLst>
      <p:ext uri="{BB962C8B-B14F-4D97-AF65-F5344CB8AC3E}">
        <p14:creationId xmlns:p14="http://schemas.microsoft.com/office/powerpoint/2010/main" val="1077131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1416480731"/>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8465400" y="3393360"/>
              <a:ext cx="652320" cy="616320"/>
            </p14:xfrm>
          </p:contentPart>
        </mc:Choice>
        <mc:Fallback>
          <p:pic>
            <p:nvPicPr>
              <p:cNvPr id="3" name="Ink 2"/>
              <p:cNvPicPr/>
              <p:nvPr/>
            </p:nvPicPr>
            <p:blipFill>
              <a:blip r:embed="rId3"/>
              <a:stretch>
                <a:fillRect/>
              </a:stretch>
            </p:blipFill>
            <p:spPr>
              <a:xfrm>
                <a:off x="8456040" y="3384000"/>
                <a:ext cx="671040" cy="635040"/>
              </a:xfrm>
              <a:prstGeom prst="rect">
                <a:avLst/>
              </a:prstGeom>
            </p:spPr>
          </p:pic>
        </mc:Fallback>
      </mc:AlternateContent>
    </p:spTree>
    <p:extLst>
      <p:ext uri="{BB962C8B-B14F-4D97-AF65-F5344CB8AC3E}">
        <p14:creationId xmlns:p14="http://schemas.microsoft.com/office/powerpoint/2010/main" val="635350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2002675358"/>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val="3276705180"/>
                    </a:ext>
                  </a:extLst>
                </a:gridCol>
                <a:gridCol w="1640379">
                  <a:extLst>
                    <a:ext uri="{9D8B030D-6E8A-4147-A177-3AD203B41FA5}">
                      <a16:colId xmlns:a16="http://schemas.microsoft.com/office/drawing/2014/main" val="3628282116"/>
                    </a:ext>
                  </a:extLst>
                </a:gridCol>
                <a:gridCol w="1812874">
                  <a:extLst>
                    <a:ext uri="{9D8B030D-6E8A-4147-A177-3AD203B41FA5}">
                      <a16:colId xmlns:a16="http://schemas.microsoft.com/office/drawing/2014/main"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509731"/>
                  </a:ext>
                </a:extLst>
              </a:tr>
              <a:tr h="370840">
                <a:tc>
                  <a:txBody>
                    <a:bodyPr/>
                    <a:lstStyle/>
                    <a:p>
                      <a:r>
                        <a:rPr lang="en-US" sz="1800" kern="1200">
                          <a:solidFill>
                            <a:schemeClr val="dk1"/>
                          </a:solidFill>
                          <a:effectLst/>
                          <a:latin typeface="+mn-lt"/>
                          <a:ea typeface="+mn-ea"/>
                          <a:cs typeface="+mn-cs"/>
                        </a:rPr>
                        <a:t>Students created videos about their school to welcome incoming students.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2493668"/>
                  </a:ext>
                </a:extLst>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3250440" y="3259440"/>
              <a:ext cx="5840280" cy="1616400"/>
            </p14:xfrm>
          </p:contentPart>
        </mc:Choice>
        <mc:Fallback>
          <p:pic>
            <p:nvPicPr>
              <p:cNvPr id="3" name="Ink 2"/>
              <p:cNvPicPr/>
              <p:nvPr/>
            </p:nvPicPr>
            <p:blipFill>
              <a:blip r:embed="rId3"/>
              <a:stretch>
                <a:fillRect/>
              </a:stretch>
            </p:blipFill>
            <p:spPr>
              <a:xfrm>
                <a:off x="3241080" y="3250080"/>
                <a:ext cx="5859000" cy="1635120"/>
              </a:xfrm>
              <a:prstGeom prst="rect">
                <a:avLst/>
              </a:prstGeom>
            </p:spPr>
          </p:pic>
        </mc:Fallback>
      </mc:AlternateContent>
    </p:spTree>
    <p:extLst>
      <p:ext uri="{BB962C8B-B14F-4D97-AF65-F5344CB8AC3E}">
        <p14:creationId xmlns:p14="http://schemas.microsoft.com/office/powerpoint/2010/main" val="2001129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val="1804743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1296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module </a:t>
            </a:r>
            <a:r>
              <a:rPr lang="en-US" sz="3300" err="1">
                <a:solidFill>
                  <a:srgbClr val="FFFFFF"/>
                </a:solidFill>
              </a:rPr>
              <a:t>iIi</a:t>
            </a:r>
            <a:r>
              <a:rPr lang="en-US" sz="3300">
                <a:solidFill>
                  <a:srgbClr val="FFFFFF"/>
                </a:solidFill>
              </a:rPr>
              <a:t> :</a:t>
            </a:r>
            <a:r>
              <a:rPr lang="en-US"/>
              <a:t/>
            </a:r>
            <a:br>
              <a:rPr lang="en-US"/>
            </a:br>
            <a:r>
              <a:rPr lang="en-US"/>
              <a:t/>
            </a:r>
            <a:br>
              <a:rPr lang="en-US"/>
            </a:br>
            <a:r>
              <a:rPr lang="en-US" sz="3300">
                <a:solidFill>
                  <a:srgbClr val="FFFFFF"/>
                </a:solidFill>
              </a:rPr>
              <a:t> Knowledge Construction </a:t>
            </a:r>
          </a:p>
        </p:txBody>
      </p:sp>
      <p:sp>
        <p:nvSpPr>
          <p:cNvPr id="84" name="Rectangle 83">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val="1351410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a:solidFill>
                  <a:schemeClr val="tx2"/>
                </a:solidFill>
              </a:rPr>
              <a:t>introduction</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a:t>Many of our </a:t>
            </a:r>
            <a:r>
              <a:rPr lang="en-US" sz="3200"/>
              <a:t>education</a:t>
            </a:r>
            <a:r>
              <a:rPr lang="en-US" sz="280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11655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87341E38-CF9D-4691-A9CA-A8A068CE51EE}"/>
              </a:ext>
            </a:extLst>
          </p:cNvPr>
          <p:cNvSpPr>
            <a:spLocks noGrp="1"/>
          </p:cNvSpPr>
          <p:nvPr>
            <p:ph idx="1"/>
          </p:nvPr>
        </p:nvSpPr>
        <p:spPr>
          <a:xfrm>
            <a:off x="581192" y="2180496"/>
            <a:ext cx="11029615" cy="4440303"/>
          </a:xfrm>
        </p:spPr>
        <p:txBody>
          <a:bodyPr/>
          <a:lstStyle/>
          <a:p>
            <a:pPr marL="305435" indent="-305435"/>
            <a:r>
              <a:rPr lang="en-US" sz="2800">
                <a:solidFill>
                  <a:schemeClr val="accent2">
                    <a:lumMod val="50000"/>
                  </a:schemeClr>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a:solidFill>
                  <a:schemeClr val="accent2">
                    <a:lumMod val="50000"/>
                  </a:schemeClr>
                </a:solidFill>
                <a:ea typeface="+mn-lt"/>
                <a:cs typeface="+mn-lt"/>
              </a:rPr>
              <a:t>students working in groups or pairs</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sharing responsibility</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making substantive decisions together</a:t>
            </a:r>
            <a:r>
              <a:rPr lang="en-US" sz="2800">
                <a:solidFill>
                  <a:schemeClr val="accent2">
                    <a:lumMod val="50000"/>
                  </a:schemeClr>
                </a:solidFill>
                <a:ea typeface="+mn-lt"/>
                <a:cs typeface="+mn-lt"/>
              </a:rPr>
              <a:t>, and being </a:t>
            </a:r>
            <a:r>
              <a:rPr lang="en-US" sz="2800" b="1">
                <a:solidFill>
                  <a:schemeClr val="accent2">
                    <a:lumMod val="50000"/>
                  </a:schemeClr>
                </a:solidFill>
                <a:ea typeface="+mn-lt"/>
                <a:cs typeface="+mn-lt"/>
              </a:rPr>
              <a:t>co-dependent on one another</a:t>
            </a:r>
            <a:r>
              <a:rPr lang="en-US" sz="2800">
                <a:solidFill>
                  <a:schemeClr val="accent2">
                    <a:lumMod val="50000"/>
                  </a:schemeClr>
                </a:solidFill>
                <a:ea typeface="+mn-lt"/>
                <a:cs typeface="+mn-lt"/>
              </a:rPr>
              <a:t>. </a:t>
            </a:r>
          </a:p>
          <a:p>
            <a:pPr marL="305435" indent="-305435"/>
            <a:endParaRPr lang="en-US"/>
          </a:p>
        </p:txBody>
      </p:sp>
    </p:spTree>
    <p:extLst>
      <p:ext uri="{BB962C8B-B14F-4D97-AF65-F5344CB8AC3E}">
        <p14:creationId xmlns:p14="http://schemas.microsoft.com/office/powerpoint/2010/main" val="1121864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764770" y="1113764"/>
            <a:ext cx="3464136" cy="4624327"/>
          </a:xfrm>
        </p:spPr>
        <p:txBody>
          <a:bodyPr anchor="ctr">
            <a:normAutofit/>
          </a:bodyPr>
          <a:lstStyle/>
          <a:p>
            <a:r>
              <a:rPr lang="en-US" sz="3200">
                <a:solidFill>
                  <a:srgbClr val="FFFFFF"/>
                </a:solidFill>
              </a:rPr>
              <a:t>introduction</a:t>
            </a:r>
          </a:p>
        </p:txBody>
      </p:sp>
      <p:sp>
        <p:nvSpPr>
          <p:cNvPr id="3" name="Content Placeholder 2">
            <a:extLst>
              <a:ext uri="{FF2B5EF4-FFF2-40B4-BE49-F238E27FC236}">
                <a16:creationId xmlns:a16="http://schemas.microsoft.com/office/drawing/2014/main"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a:ea typeface="+mn-lt"/>
                <a:cs typeface="+mn-lt"/>
              </a:rPr>
              <a:t>We live in a world that is constantly changing at an ever-increasing pace. In fact, we are swimming in a sea of information. For example, every minute: </a:t>
            </a:r>
            <a:endParaRPr lang="en-US" sz="2200"/>
          </a:p>
          <a:p>
            <a:pPr marL="629920" lvl="1" indent="-305435">
              <a:buFont typeface="Wingdings" panose="05020102010507070707" pitchFamily="18" charset="2"/>
              <a:buChar char="Ø"/>
            </a:pPr>
            <a:r>
              <a:rPr lang="en-US" sz="2000">
                <a:ea typeface="+mn-lt"/>
                <a:cs typeface="+mn-lt"/>
              </a:rPr>
              <a:t>Facebook users share nearly 2.5 million pieces of content. </a:t>
            </a:r>
            <a:endParaRPr lang="en-US" sz="2000"/>
          </a:p>
          <a:p>
            <a:pPr marL="629920" lvl="1" indent="-305435">
              <a:buFont typeface="Wingdings" panose="05020102010507070707" pitchFamily="18" charset="2"/>
              <a:buChar char="Ø"/>
            </a:pPr>
            <a:r>
              <a:rPr lang="en-US" sz="2000">
                <a:ea typeface="+mn-lt"/>
                <a:cs typeface="+mn-lt"/>
              </a:rPr>
              <a:t>Twitter users tweet nearly 300,000 times.</a:t>
            </a:r>
            <a:endParaRPr lang="en-US" sz="2000"/>
          </a:p>
          <a:p>
            <a:pPr marL="629920" lvl="1" indent="-305435">
              <a:buFont typeface="Wingdings" panose="05020102010507070707" pitchFamily="18" charset="2"/>
              <a:buChar char="Ø"/>
            </a:pPr>
            <a:r>
              <a:rPr lang="en-US" sz="2000">
                <a:ea typeface="+mn-lt"/>
                <a:cs typeface="+mn-lt"/>
              </a:rPr>
              <a:t>Instagram users post nearly 220,000 new photos.</a:t>
            </a:r>
            <a:endParaRPr lang="en-US" sz="2000"/>
          </a:p>
          <a:p>
            <a:pPr marL="629920" lvl="1" indent="-305435">
              <a:buFont typeface="Wingdings" panose="05020102010507070707" pitchFamily="18" charset="2"/>
              <a:buChar char="Ø"/>
            </a:pPr>
            <a:r>
              <a:rPr lang="en-US" sz="2000">
                <a:ea typeface="+mn-lt"/>
                <a:cs typeface="+mn-lt"/>
              </a:rPr>
              <a:t>Email users send over 200 million messages. </a:t>
            </a:r>
            <a:endParaRPr lang="en-US" sz="2000"/>
          </a:p>
          <a:p>
            <a:pPr marL="305435" indent="-305435"/>
            <a:r>
              <a:rPr lang="en-US" sz="2200">
                <a:ea typeface="+mn-lt"/>
                <a:cs typeface="+mn-lt"/>
              </a:rPr>
              <a:t>We need to ask ourselves: is knowledge something static or is it dynamic and constantly evolving? </a:t>
            </a:r>
            <a:endParaRPr lang="en-US" sz="2200"/>
          </a:p>
          <a:p>
            <a:pPr marL="305435" indent="-305435"/>
            <a:r>
              <a:rPr lang="en-US" sz="2200">
                <a:ea typeface="+mn-lt"/>
                <a:cs typeface="+mn-lt"/>
              </a:rPr>
              <a:t>We also need to be able to effectively make use of this vast volume of information in order to construct knowledge. </a:t>
            </a:r>
            <a:endParaRPr lang="en-US" sz="2200"/>
          </a:p>
        </p:txBody>
      </p:sp>
    </p:spTree>
    <p:extLst>
      <p:ext uri="{BB962C8B-B14F-4D97-AF65-F5344CB8AC3E}">
        <p14:creationId xmlns:p14="http://schemas.microsoft.com/office/powerpoint/2010/main" val="704976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id="{48D35CD7-FD1C-475F-9763-996EEF35A4F6}"/>
              </a:ext>
            </a:extLst>
          </p:cNvPr>
          <p:cNvGraphicFramePr>
            <a:graphicFrameLocks noGrp="1"/>
          </p:cNvGraphicFramePr>
          <p:nvPr>
            <p:ph idx="1"/>
            <p:extLst>
              <p:ext uri="{D42A27DB-BD31-4B8C-83A1-F6EECF244321}">
                <p14:modId xmlns:p14="http://schemas.microsoft.com/office/powerpoint/2010/main" val="1282659561"/>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59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173492-232A-49DE-BDC7-083089A57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id="{114DA3E2-0F3B-4BC1-8BDE-F8D8652C86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76DD9DF-63DA-459C-870F-13DB9B877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A0E30D-E679-4888-8B6A-53423674C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922EA5-5BA7-40E8-A476-ED770FCCCC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E5FA54D4-BF4C-441F-A7CC-ABD379582C11}"/>
              </a:ext>
            </a:extLst>
          </p:cNvPr>
          <p:cNvGraphicFramePr>
            <a:graphicFrameLocks noGrp="1"/>
          </p:cNvGraphicFramePr>
          <p:nvPr>
            <p:ph idx="1"/>
            <p:extLst>
              <p:ext uri="{D42A27DB-BD31-4B8C-83A1-F6EECF244321}">
                <p14:modId xmlns:p14="http://schemas.microsoft.com/office/powerpoint/2010/main" val="2106621587"/>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id="{2F898B74-05A3-4F66-9ED2-75FC4617858F}"/>
              </a:ext>
            </a:extLst>
          </p:cNvPr>
          <p:cNvGraphicFramePr>
            <a:graphicFrameLocks noGrp="1"/>
          </p:cNvGraphicFramePr>
          <p:nvPr>
            <p:ph idx="1"/>
            <p:extLst>
              <p:ext uri="{D42A27DB-BD31-4B8C-83A1-F6EECF244321}">
                <p14:modId xmlns:p14="http://schemas.microsoft.com/office/powerpoint/2010/main"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415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5B5DB314-C2C8-4C78-9551-DF024DE4DDC1}"/>
              </a:ext>
            </a:extLst>
          </p:cNvPr>
          <p:cNvGraphicFramePr/>
          <p:nvPr>
            <p:extLst>
              <p:ext uri="{D42A27DB-BD31-4B8C-83A1-F6EECF244321}">
                <p14:modId xmlns:p14="http://schemas.microsoft.com/office/powerpoint/2010/main"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3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F0898BC3-978A-4BB2-9750-B9DABB20962D}"/>
              </a:ext>
            </a:extLst>
          </p:cNvPr>
          <p:cNvGraphicFramePr/>
          <p:nvPr>
            <p:extLst>
              <p:ext uri="{D42A27DB-BD31-4B8C-83A1-F6EECF244321}">
                <p14:modId xmlns:p14="http://schemas.microsoft.com/office/powerpoint/2010/main"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78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1974572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6444276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a:solidFill>
                  <a:schemeClr val="accent2"/>
                </a:solidFill>
              </a:rPr>
              <a:t>BIG IDEA 2:</a:t>
            </a:r>
            <a:br>
              <a:rPr lang="en-AU" sz="4000">
                <a:solidFill>
                  <a:schemeClr val="accent2"/>
                </a:solidFill>
              </a:rPr>
            </a:br>
            <a:r>
              <a:rPr lang="en-AU" sz="4000"/>
              <a:t/>
            </a:r>
            <a:br>
              <a:rPr lang="en-AU" sz="4000"/>
            </a:br>
            <a:r>
              <a:rPr lang="en-GB" b="1">
                <a:solidFill>
                  <a:schemeClr val="accent2"/>
                </a:solidFill>
              </a:rPr>
              <a:t>Knowledge construction as the main requirement</a:t>
            </a:r>
            <a:endParaRPr lang="en-AU">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992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a:solidFill>
                  <a:schemeClr val="tx1"/>
                </a:solidFill>
              </a:rPr>
              <a:t>EXAMPLE.</a:t>
            </a:r>
          </a:p>
        </p:txBody>
      </p:sp>
      <p:sp>
        <p:nvSpPr>
          <p:cNvPr id="3" name="Content Placeholder 2"/>
          <p:cNvSpPr>
            <a:spLocks noGrp="1"/>
          </p:cNvSpPr>
          <p:nvPr>
            <p:ph idx="1"/>
          </p:nvPr>
        </p:nvSpPr>
        <p:spPr>
          <a:xfrm>
            <a:off x="965199" y="2180496"/>
            <a:ext cx="10261602" cy="3678303"/>
          </a:xfrm>
        </p:spPr>
        <p:txBody>
          <a:bodyPr>
            <a:normAutofit/>
          </a:bodyPr>
          <a:lstStyle/>
          <a:p>
            <a:pPr marL="0" indent="0">
              <a:buClr>
                <a:srgbClr val="D3A96C"/>
              </a:buClr>
              <a:buNone/>
            </a:pPr>
            <a:endParaRPr lang="en-AU" b="1"/>
          </a:p>
          <a:p>
            <a:pPr marL="0" indent="0">
              <a:buClr>
                <a:srgbClr val="D3A96C"/>
              </a:buClr>
              <a:buNone/>
            </a:pPr>
            <a:r>
              <a:rPr lang="en-AU" b="1"/>
              <a:t>IS THE MAIN REQUIREMENT KNOWLEDGE CONSTRUCTION? </a:t>
            </a:r>
            <a:r>
              <a:rPr lang="en-AU"/>
              <a:t>	</a:t>
            </a:r>
          </a:p>
          <a:p>
            <a:pPr marL="342900" indent="-342900">
              <a:buClr>
                <a:srgbClr val="D3A96C"/>
              </a:buClr>
              <a:buAutoNum type="arabicPeriod"/>
            </a:pPr>
            <a:r>
              <a:rPr lang="en-AU"/>
              <a:t>A student made a short list of important details from a story, then wrote an essay using these details as evidence for why a character committed a crime.  </a:t>
            </a:r>
          </a:p>
          <a:p>
            <a:pPr marL="0" indent="0">
              <a:buClr>
                <a:srgbClr val="D3A96C"/>
              </a:buClr>
              <a:buNone/>
            </a:pPr>
            <a:r>
              <a:rPr lang="en-AU">
                <a:solidFill>
                  <a:srgbClr val="FF0000"/>
                </a:solidFill>
              </a:rPr>
              <a:t>Yes</a:t>
            </a:r>
          </a:p>
          <a:p>
            <a:pPr marL="0" indent="0">
              <a:buClr>
                <a:srgbClr val="D3A96C"/>
              </a:buClr>
              <a:buNone/>
            </a:pPr>
            <a:r>
              <a:rPr lang="en-AU"/>
              <a:t>2. A student made a long list of details from a story, then wrote two sentences to describe why a character committed a crime. </a:t>
            </a:r>
          </a:p>
          <a:p>
            <a:pPr marL="0" indent="0">
              <a:buClr>
                <a:srgbClr val="D3A96C"/>
              </a:buClr>
              <a:buNone/>
            </a:pPr>
            <a:r>
              <a:rPr lang="en-AU">
                <a:solidFill>
                  <a:srgbClr val="FF0000"/>
                </a:solidFill>
              </a:rPr>
              <a:t>No</a:t>
            </a:r>
          </a:p>
          <a:p>
            <a:pPr marL="342900" indent="-342900">
              <a:buClr>
                <a:srgbClr val="D3A96C"/>
              </a:buClr>
              <a:buAutoNum type="arabicPeriod"/>
            </a:pPr>
            <a:endParaRPr lang="en-AU"/>
          </a:p>
          <a:p>
            <a:pPr marL="0" indent="0">
              <a:buClr>
                <a:srgbClr val="D3A96C"/>
              </a:buClr>
              <a:buNone/>
            </a:pPr>
            <a:endParaRPr lang="en-AU"/>
          </a:p>
          <a:p>
            <a:pPr marL="305435" indent="-305435">
              <a:buClr>
                <a:srgbClr val="D3A96C"/>
              </a:buClr>
            </a:pPr>
            <a:endParaRPr lang="en-AU"/>
          </a:p>
        </p:txBody>
      </p:sp>
    </p:spTree>
    <p:extLst>
      <p:ext uri="{BB962C8B-B14F-4D97-AF65-F5344CB8AC3E}">
        <p14:creationId xmlns:p14="http://schemas.microsoft.com/office/powerpoint/2010/main" val="2385125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492955C-D431-458F-ACA2-B25248343379}"/>
              </a:ext>
            </a:extLst>
          </p:cNvPr>
          <p:cNvGraphicFramePr>
            <a:graphicFrameLocks noGrp="1"/>
          </p:cNvGraphicFramePr>
          <p:nvPr>
            <p:ph idx="1"/>
            <p:extLst>
              <p:ext uri="{D42A27DB-BD31-4B8C-83A1-F6EECF244321}">
                <p14:modId xmlns:p14="http://schemas.microsoft.com/office/powerpoint/2010/main"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0079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a:t>DID STUDENTS APPLY THEIR KNOWLEDGE? </a:t>
            </a:r>
            <a:r>
              <a:rPr lang="en-AU"/>
              <a:t>	</a:t>
            </a:r>
          </a:p>
          <a:p>
            <a:r>
              <a:rPr lang="en-AU" b="1"/>
              <a:t>Students analysed demographic statistics from their home town and then analysed demographic statistics from a second location of their choice. </a:t>
            </a:r>
          </a:p>
          <a:p>
            <a:pPr marL="0" indent="0">
              <a:buNone/>
            </a:pPr>
            <a:r>
              <a:rPr lang="en-AU" b="1"/>
              <a:t>	</a:t>
            </a:r>
            <a:r>
              <a:rPr lang="en-AU" b="1">
                <a:solidFill>
                  <a:srgbClr val="FF0000"/>
                </a:solidFill>
              </a:rPr>
              <a:t>No</a:t>
            </a:r>
          </a:p>
          <a:p>
            <a:r>
              <a:rPr lang="en-AU" b="1"/>
              <a:t>Students analysed demographic statistics from their home town and then used their understanding of population trends to develop a plan for an upcoming housing development project. </a:t>
            </a:r>
          </a:p>
          <a:p>
            <a:pPr marL="0" indent="0">
              <a:buNone/>
            </a:pPr>
            <a:r>
              <a:rPr lang="en-AU"/>
              <a:t>	</a:t>
            </a:r>
            <a:r>
              <a:rPr lang="en-AU" b="1">
                <a:solidFill>
                  <a:srgbClr val="FF0000"/>
                </a:solidFill>
              </a:rPr>
              <a:t>Yes</a:t>
            </a:r>
            <a:r>
              <a:rPr lang="en-AU">
                <a:solidFill>
                  <a:srgbClr val="FF0000"/>
                </a:solidFill>
              </a:rPr>
              <a:t>	</a:t>
            </a:r>
            <a:r>
              <a:rPr lang="en-AU"/>
              <a:t>	</a:t>
            </a:r>
          </a:p>
          <a:p>
            <a:endParaRPr lang="en-AU"/>
          </a:p>
        </p:txBody>
      </p:sp>
    </p:spTree>
    <p:extLst>
      <p:ext uri="{BB962C8B-B14F-4D97-AF65-F5344CB8AC3E}">
        <p14:creationId xmlns:p14="http://schemas.microsoft.com/office/powerpoint/2010/main"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a:t>	</a:t>
            </a:r>
            <a:r>
              <a:rPr lang="en-AU" sz="2200" b="1">
                <a:solidFill>
                  <a:srgbClr val="FF0000"/>
                </a:solidFill>
              </a:rPr>
              <a:t>Yes	</a:t>
            </a:r>
          </a:p>
          <a:p>
            <a:pPr>
              <a:lnSpc>
                <a:spcPct val="90000"/>
              </a:lnSpc>
            </a:pPr>
            <a:r>
              <a:rPr lang="en-AU" sz="220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a:t>	</a:t>
            </a:r>
            <a:r>
              <a:rPr lang="en-AU" sz="2200" b="1">
                <a:solidFill>
                  <a:srgbClr val="FF0000"/>
                </a:solidFill>
              </a:rPr>
              <a:t>No</a:t>
            </a:r>
          </a:p>
          <a:p>
            <a:pPr>
              <a:lnSpc>
                <a:spcPct val="90000"/>
              </a:lnSpc>
            </a:pPr>
            <a:endParaRPr lang="en-AU" sz="22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a:p>
          <a:p>
            <a:pPr algn="just">
              <a:lnSpc>
                <a:spcPct val="90000"/>
              </a:lnSpc>
            </a:pPr>
            <a:r>
              <a:rPr lang="en-IE" sz="2400" b="1"/>
              <a:t>Interdisciplinary</a:t>
            </a:r>
            <a:r>
              <a:rPr lang="en-IE" sz="2400"/>
              <a:t> </a:t>
            </a:r>
            <a:r>
              <a:rPr lang="en-IE" sz="2400" b="1"/>
              <a:t>learning activities </a:t>
            </a:r>
            <a:r>
              <a:rPr lang="en-IE" sz="2400"/>
              <a:t>have </a:t>
            </a:r>
            <a:r>
              <a:rPr lang="en-IE" sz="2400" b="1"/>
              <a:t>learning goals</a:t>
            </a:r>
            <a:r>
              <a:rPr lang="en-IE" sz="2400"/>
              <a:t> that involve content, important ideas, or methods from different academic subjects (such as mathematics and music, or language arts and history). Subjects that are </a:t>
            </a:r>
            <a:r>
              <a:rPr lang="en-IE" sz="2400" b="1"/>
              <a:t>typically taught together</a:t>
            </a:r>
            <a:r>
              <a:rPr lang="en-IE" sz="2400"/>
              <a:t> in your country do not count as interdisciplinary.</a:t>
            </a:r>
          </a:p>
          <a:p>
            <a:pPr algn="just">
              <a:lnSpc>
                <a:spcPct val="90000"/>
              </a:lnSpc>
            </a:pPr>
            <a:r>
              <a:rPr lang="en-IE" sz="240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a:p>
        </p:txBody>
      </p:sp>
    </p:spTree>
    <p:extLst>
      <p:ext uri="{BB962C8B-B14F-4D97-AF65-F5344CB8AC3E}">
        <p14:creationId xmlns:p14="http://schemas.microsoft.com/office/powerpoint/2010/main" val="3841649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126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a:solidFill>
                  <a:schemeClr val="tx2"/>
                </a:solidFill>
              </a:rPr>
              <a:t>Module </a:t>
            </a:r>
            <a:r>
              <a:rPr lang="en-US" sz="6000" err="1">
                <a:solidFill>
                  <a:schemeClr val="tx2"/>
                </a:solidFill>
              </a:rPr>
              <a:t>iV</a:t>
            </a:r>
            <a:r>
              <a:rPr lang="en-US" sz="6000">
                <a:solidFill>
                  <a:schemeClr val="tx2"/>
                </a:solidFill>
              </a:rPr>
              <a:t>:  </a:t>
            </a:r>
            <a:br>
              <a:rPr lang="en-US" sz="6000">
                <a:solidFill>
                  <a:schemeClr val="tx2"/>
                </a:solidFill>
              </a:rPr>
            </a:br>
            <a:r>
              <a:rPr lang="en-US" sz="6000">
                <a:solidFill>
                  <a:schemeClr val="tx2"/>
                </a:solidFill>
              </a:rPr>
              <a:t>SELF-REGULATION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1712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a:p>
          <a:p>
            <a:pPr marL="0" indent="0" algn="just">
              <a:buNone/>
            </a:pPr>
            <a:r>
              <a:rPr lang="en-US" sz="2800"/>
              <a:t>Self-regulation occurs when students consciously organize, monitor, evaluate and ultimately take control of their own learning. Educators can design learning activities that assist learners in building and developing their self-regulations skills.</a:t>
            </a:r>
          </a:p>
        </p:txBody>
      </p:sp>
    </p:spTree>
    <p:extLst>
      <p:ext uri="{BB962C8B-B14F-4D97-AF65-F5344CB8AC3E}">
        <p14:creationId xmlns:p14="http://schemas.microsoft.com/office/powerpoint/2010/main" val="3639208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normAutofit/>
          </a:bodyPr>
          <a:lstStyle/>
          <a:p>
            <a:r>
              <a:rPr lang="en-AU" sz="2800"/>
              <a:t>What does working together mean?</a:t>
            </a:r>
          </a:p>
        </p:txBody>
      </p:sp>
    </p:spTree>
    <p:extLst>
      <p:ext uri="{BB962C8B-B14F-4D97-AF65-F5344CB8AC3E}">
        <p14:creationId xmlns:p14="http://schemas.microsoft.com/office/powerpoint/2010/main" val="2054584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a:solidFill>
                <a:schemeClr val="tx2"/>
              </a:solidFill>
            </a:endParaRPr>
          </a:p>
          <a:p>
            <a:pPr algn="just">
              <a:spcBef>
                <a:spcPct val="20000"/>
              </a:spcBef>
              <a:spcAft>
                <a:spcPts val="600"/>
              </a:spcAft>
              <a:buClr>
                <a:schemeClr val="accent2"/>
              </a:buClr>
              <a:buSzPct val="92000"/>
            </a:pPr>
            <a:r>
              <a:rPr lang="en-US" sz="2400">
                <a:solidFill>
                  <a:schemeClr val="tx2"/>
                </a:solidFill>
              </a:rPr>
              <a:t>A learning activity is considered</a:t>
            </a:r>
            <a:r>
              <a:rPr lang="en-US" sz="2400" b="1">
                <a:solidFill>
                  <a:schemeClr val="tx2"/>
                </a:solidFill>
              </a:rPr>
              <a:t> long-term</a:t>
            </a:r>
            <a:r>
              <a:rPr lang="en-US" sz="240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val="318702115"/>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Planning own work</a:t>
            </a:r>
          </a:p>
        </p:txBody>
      </p:sp>
      <p:sp useBgFill="1">
        <p:nvSpPr>
          <p:cNvPr id="15"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id="{041F43DC-647D-475E-A53A-DE3F899F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When students </a:t>
            </a:r>
            <a:r>
              <a:rPr lang="en-US" sz="1500" b="1">
                <a:solidFill>
                  <a:schemeClr val="tx2"/>
                </a:solidFill>
              </a:rPr>
              <a:t>plan their own work</a:t>
            </a:r>
            <a:r>
              <a:rPr lang="en-US" sz="1500">
                <a:solidFill>
                  <a:schemeClr val="tx2"/>
                </a:solidFill>
              </a:rPr>
              <a:t>, they make decisions about the schedule and steps they will follow to accomplish the task. Planning their own work may involve: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how: Students break down a complex task into simpler sub-tasks, or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when: 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who: 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Deciding where: 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D53-8CBA-4C67-B708-F932BF1B15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26F94D-BFFE-44FA-85BE-BD89E95422FC}"/>
              </a:ext>
            </a:extLst>
          </p:cNvPr>
          <p:cNvSpPr>
            <a:spLocks noGrp="1"/>
          </p:cNvSpPr>
          <p:nvPr>
            <p:ph idx="1"/>
          </p:nvPr>
        </p:nvSpPr>
        <p:spPr/>
        <p:txBody>
          <a:bodyPr/>
          <a:lstStyle/>
          <a:p>
            <a:r>
              <a:rPr lang="en-US"/>
              <a:t>DID THESE STUDENTS SUCCESSFULLY PLAN AND MONITOR THEIR OWN WORK?</a:t>
            </a:r>
          </a:p>
          <a:p>
            <a:endParaRPr lang="en-US"/>
          </a:p>
          <a:p>
            <a:endParaRPr lang="en-US"/>
          </a:p>
          <a:p>
            <a:endParaRPr lang="en-US"/>
          </a:p>
          <a:p>
            <a:pPr>
              <a:buFont typeface="Wingdings" panose="05000000000000000000" pitchFamily="2" charset="2"/>
              <a:buChar char="Ø"/>
            </a:pPr>
            <a:r>
              <a:rPr lang="en-US"/>
              <a:t>Over two weeks, students worked in groups to research and debate climate change with their classmates.</a:t>
            </a:r>
          </a:p>
          <a:p>
            <a:endParaRPr lang="en-US"/>
          </a:p>
          <a:p>
            <a:endParaRPr lang="en-US"/>
          </a:p>
          <a:p>
            <a:pPr marL="0" indent="0">
              <a:buNone/>
            </a:pPr>
            <a:endParaRPr lang="en-US"/>
          </a:p>
        </p:txBody>
      </p:sp>
    </p:spTree>
    <p:extLst>
      <p:ext uri="{BB962C8B-B14F-4D97-AF65-F5344CB8AC3E}">
        <p14:creationId xmlns:p14="http://schemas.microsoft.com/office/powerpoint/2010/main" val="2976964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91D13180-2A2E-427C-B6F1-F5B51019CE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Students </a:t>
            </a:r>
            <a:r>
              <a:rPr lang="en-US" sz="2400" b="1">
                <a:solidFill>
                  <a:schemeClr val="tx2"/>
                </a:solidFill>
              </a:rPr>
              <a:t>have the opportunity to revise their work based on feedback</a:t>
            </a:r>
            <a:r>
              <a:rPr lang="en-US" sz="240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val="2557913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5B76076-3049-4B7B-B247-FDBF42439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Tells the student specifically what he or she is doing well and offers specific guidance to help move their learning forward.</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Is directly connected to the learning goals and success criteria.</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Helps the student to be more aware of progress along a learning path.</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Leads to reflection and planning of next steps.</a:t>
            </a:r>
          </a:p>
        </p:txBody>
      </p:sp>
    </p:spTree>
    <p:extLst>
      <p:ext uri="{BB962C8B-B14F-4D97-AF65-F5344CB8AC3E}">
        <p14:creationId xmlns:p14="http://schemas.microsoft.com/office/powerpoint/2010/main" val="2337921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5" r="-2" b="2778"/>
          <a:stretch/>
        </p:blipFill>
        <p:spPr bwMode="auto">
          <a:xfrm>
            <a:off x="4654295" y="457200"/>
            <a:ext cx="7086151" cy="60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7834585-F49B-43A2-9226-38EBB9CE63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a:solidFill>
                  <a:schemeClr val="tx2">
                    <a:lumMod val="75000"/>
                  </a:schemeClr>
                </a:solidFill>
              </a:rPr>
              <a:t>module V: </a:t>
            </a:r>
            <a:br>
              <a:rPr lang="en-US" sz="3600">
                <a:solidFill>
                  <a:schemeClr val="tx2">
                    <a:lumMod val="75000"/>
                  </a:schemeClr>
                </a:solidFill>
              </a:rPr>
            </a:br>
            <a:r>
              <a:rPr lang="en-US" sz="360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id="{A94003D5-55DD-4968-8D94-E9705D54A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5549486-A8CA-4D47-92EC-B95E900CA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5044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C1D4483-EBCA-4D18-B584-086E4F336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a:t>
            </a:r>
            <a:r>
              <a:rPr lang="en-US"/>
              <a:t>real-world problem-solving and innovation</a:t>
            </a:r>
            <a:endParaRPr lang="en-AU"/>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lstStyle/>
          <a:p>
            <a:pPr marL="0" indent="0">
              <a:buNone/>
            </a:pPr>
            <a:r>
              <a:rPr lang="en-AU" sz="2800"/>
              <a:t>Students are </a:t>
            </a:r>
            <a:r>
              <a:rPr lang="en-AU" sz="2800" b="1"/>
              <a:t>working together </a:t>
            </a:r>
            <a:r>
              <a:rPr lang="en-AU" sz="2800"/>
              <a:t>when they work in </a:t>
            </a:r>
            <a:r>
              <a:rPr lang="en-AU" sz="2800" b="1"/>
              <a:t>pairs or groups </a:t>
            </a:r>
            <a:r>
              <a:rPr lang="en-AU" sz="2800"/>
              <a:t>to: </a:t>
            </a:r>
          </a:p>
          <a:p>
            <a:r>
              <a:rPr lang="en-AU" sz="2800"/>
              <a:t> discuss an issue </a:t>
            </a:r>
          </a:p>
          <a:p>
            <a:r>
              <a:rPr lang="en-AU" sz="2800"/>
              <a:t> solve a problem </a:t>
            </a:r>
          </a:p>
          <a:p>
            <a:r>
              <a:rPr lang="en-AU" sz="2800"/>
              <a:t> create a product </a:t>
            </a:r>
          </a:p>
          <a:p>
            <a:endParaRPr lang="en-AU"/>
          </a:p>
        </p:txBody>
      </p:sp>
    </p:spTree>
    <p:extLst>
      <p:ext uri="{BB962C8B-B14F-4D97-AF65-F5344CB8AC3E}">
        <p14:creationId xmlns:p14="http://schemas.microsoft.com/office/powerpoint/2010/main" val="32410271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89195"/>
              </a:buClr>
            </a:pPr>
            <a:r>
              <a:rPr lang="en-IE" sz="240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a:t>develop a solution to a problem that is new to them OR</a:t>
            </a:r>
          </a:p>
          <a:p>
            <a:pPr lvl="1" fontAlgn="ctr">
              <a:buClr>
                <a:srgbClr val="589195"/>
              </a:buClr>
              <a:buFont typeface="Wingdings" panose="05000000000000000000" pitchFamily="2" charset="2"/>
              <a:buChar char="Ø"/>
            </a:pPr>
            <a:r>
              <a:rPr lang="en-IE" sz="2000"/>
              <a:t>complete a task that they have not been instructed how to do OR</a:t>
            </a:r>
          </a:p>
          <a:p>
            <a:pPr lvl="1" fontAlgn="ctr">
              <a:buClr>
                <a:srgbClr val="589195"/>
              </a:buClr>
              <a:buFont typeface="Wingdings" panose="05000000000000000000" pitchFamily="2" charset="2"/>
              <a:buChar char="Ø"/>
            </a:pPr>
            <a:r>
              <a:rPr lang="en-IE" sz="200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GB">
                <a:solidFill>
                  <a:schemeClr val="accent1"/>
                </a:solidFill>
              </a:rPr>
              <a:t>CONT</a:t>
            </a:r>
            <a:endParaRPr lang="en-AU">
              <a:solidFill>
                <a:schemeClr val="accent1"/>
              </a:solidFill>
            </a:endParaRPr>
          </a:p>
        </p:txBody>
      </p:sp>
      <p:sp>
        <p:nvSpPr>
          <p:cNvPr id="22"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94B34CC1-9E74-41ED-A40F-5D33FC6ADF52}"/>
              </a:ext>
            </a:extLst>
          </p:cNvPr>
          <p:cNvGraphicFramePr>
            <a:graphicFrameLocks noGrp="1"/>
          </p:cNvGraphicFramePr>
          <p:nvPr>
            <p:ph idx="1"/>
            <p:extLst>
              <p:ext uri="{D42A27DB-BD31-4B8C-83A1-F6EECF244321}">
                <p14:modId xmlns:p14="http://schemas.microsoft.com/office/powerpoint/2010/main" val="384277054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2232"/>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31646018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6275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10037405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44442"/>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lnSpcReduction="10000"/>
          </a:bodyPr>
          <a:lstStyle/>
          <a:p>
            <a:pPr>
              <a:lnSpc>
                <a:spcPct val="90000"/>
              </a:lnSpc>
            </a:pPr>
            <a:r>
              <a:rPr lang="en-IE" sz="2000" b="1"/>
              <a:t>Real-world</a:t>
            </a:r>
            <a:r>
              <a:rPr lang="en-IE" sz="2000"/>
              <a:t> problems are authentic situations and needs that exist outside an academic context. </a:t>
            </a:r>
          </a:p>
          <a:p>
            <a:pPr>
              <a:lnSpc>
                <a:spcPct val="90000"/>
              </a:lnSpc>
            </a:pPr>
            <a:r>
              <a:rPr lang="en-IE" sz="2000"/>
              <a:t>Real-world problems:</a:t>
            </a:r>
          </a:p>
          <a:p>
            <a:pPr lvl="1" fontAlgn="ctr">
              <a:lnSpc>
                <a:spcPct val="90000"/>
              </a:lnSpc>
              <a:buFont typeface="Wingdings" panose="05000000000000000000" pitchFamily="2" charset="2"/>
              <a:buChar char="v"/>
            </a:pPr>
            <a:r>
              <a:rPr lang="en-IE" sz="2000"/>
              <a:t>Are </a:t>
            </a:r>
            <a:r>
              <a:rPr lang="en-IE" sz="2000" b="1"/>
              <a:t>experienced by real people</a:t>
            </a:r>
            <a:r>
              <a:rPr lang="en-IE" sz="2000"/>
              <a:t>. </a:t>
            </a:r>
          </a:p>
          <a:p>
            <a:pPr marL="324000" lvl="1" indent="0">
              <a:lnSpc>
                <a:spcPct val="90000"/>
              </a:lnSpc>
              <a:buNone/>
            </a:pPr>
            <a:r>
              <a:rPr lang="en-IE" sz="2000"/>
              <a:t>For example, if students are asked to diagnose an ecological imbalance in a rainforest in Costa Rica, they are working with a situation that affects the real people who live there.</a:t>
            </a:r>
          </a:p>
          <a:p>
            <a:pPr lvl="1" fontAlgn="ctr">
              <a:lnSpc>
                <a:spcPct val="90000"/>
              </a:lnSpc>
              <a:buFont typeface="Wingdings" panose="05000000000000000000" pitchFamily="2" charset="2"/>
              <a:buChar char="v"/>
            </a:pPr>
            <a:r>
              <a:rPr lang="en-IE" sz="2000"/>
              <a:t>Have solutions for a </a:t>
            </a:r>
            <a:r>
              <a:rPr lang="en-IE" sz="2000" b="1"/>
              <a:t>specific, plausible audience</a:t>
            </a:r>
            <a:r>
              <a:rPr lang="en-IE" sz="2000"/>
              <a:t> other than the educator as grader.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745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791200" y="1507415"/>
            <a:ext cx="5819607" cy="3903331"/>
          </a:xfrm>
          <a:ln w="57150">
            <a:noFill/>
          </a:ln>
        </p:spPr>
        <p:txBody>
          <a:bodyPr anchor="t">
            <a:normAutofit/>
          </a:bodyPr>
          <a:lstStyle/>
          <a:p>
            <a:pPr marL="324000" lvl="1" indent="0">
              <a:lnSpc>
                <a:spcPct val="90000"/>
              </a:lnSpc>
              <a:buNone/>
            </a:pPr>
            <a:r>
              <a:rPr lang="en-IE"/>
              <a:t>For example, designing equipment to fit a small city playground could benefit the children of the community. </a:t>
            </a:r>
          </a:p>
          <a:p>
            <a:pPr lvl="1" fontAlgn="ctr">
              <a:lnSpc>
                <a:spcPct val="90000"/>
              </a:lnSpc>
              <a:buFont typeface="Wingdings" panose="05000000000000000000" pitchFamily="2" charset="2"/>
              <a:buChar char="v"/>
            </a:pPr>
            <a:r>
              <a:rPr lang="en-IE"/>
              <a:t>Have </a:t>
            </a:r>
            <a:r>
              <a:rPr lang="en-IE" b="1"/>
              <a:t>specific, explicit contexts</a:t>
            </a:r>
            <a:r>
              <a:rPr lang="en-IE"/>
              <a:t>. </a:t>
            </a:r>
          </a:p>
          <a:p>
            <a:pPr marL="324000" lvl="1" indent="0">
              <a:lnSpc>
                <a:spcPct val="90000"/>
              </a:lnSpc>
              <a:buNone/>
            </a:pPr>
            <a:r>
              <a:rPr lang="en-IE"/>
              <a:t>For example, developing a plan for a community garden in a public park in their town has a specific context; learning which vegetables grow best in which parts of one’s country does not. </a:t>
            </a:r>
          </a:p>
          <a:p>
            <a:pPr lvl="1" fontAlgn="ctr">
              <a:lnSpc>
                <a:spcPct val="90000"/>
              </a:lnSpc>
              <a:buFont typeface="Wingdings" panose="05000000000000000000" pitchFamily="2" charset="2"/>
              <a:buChar char="v"/>
            </a:pPr>
            <a:r>
              <a:rPr lang="en-IE"/>
              <a:t>If students are using data to solve a problem, they </a:t>
            </a:r>
            <a:r>
              <a:rPr lang="en-IE" b="1"/>
              <a:t>use actual data.</a:t>
            </a:r>
            <a:endParaRPr lang="en-IE"/>
          </a:p>
          <a:p>
            <a:pPr marL="324000" lvl="1" indent="0">
              <a:lnSpc>
                <a:spcPct val="90000"/>
              </a:lnSpc>
              <a:buNone/>
            </a:pPr>
            <a:r>
              <a:rPr lang="en-IE"/>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1652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III: </a:t>
            </a:r>
            <a:r>
              <a:rPr lang="en-GB">
                <a:solidFill>
                  <a:srgbClr val="FFFEFF"/>
                </a:solidFill>
              </a:rPr>
              <a:t>Innovation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AA9A7A56-2938-4DA2-9462-08271E8DD986}"/>
              </a:ext>
            </a:extLst>
          </p:cNvPr>
          <p:cNvGraphicFramePr>
            <a:graphicFrameLocks noGrp="1"/>
          </p:cNvGraphicFramePr>
          <p:nvPr>
            <p:ph idx="1"/>
            <p:extLst>
              <p:ext uri="{D42A27DB-BD31-4B8C-83A1-F6EECF244321}">
                <p14:modId xmlns:p14="http://schemas.microsoft.com/office/powerpoint/2010/main" val="22110124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341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0FE166-0382-4006-A15D-EFC001A30814}"/>
              </a:ext>
            </a:extLst>
          </p:cNvPr>
          <p:cNvGraphicFramePr>
            <a:graphicFrameLocks noGrp="1"/>
          </p:cNvGraphicFramePr>
          <p:nvPr>
            <p:ph idx="1"/>
            <p:extLst>
              <p:ext uri="{D42A27DB-BD31-4B8C-83A1-F6EECF244321}">
                <p14:modId xmlns:p14="http://schemas.microsoft.com/office/powerpoint/2010/main" val="28653459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8193"/>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E58-C87C-4ECB-9395-0CC714D8589A}"/>
              </a:ext>
            </a:extLst>
          </p:cNvPr>
          <p:cNvSpPr>
            <a:spLocks noGrp="1"/>
          </p:cNvSpPr>
          <p:nvPr>
            <p:ph type="title"/>
          </p:nvPr>
        </p:nvSpPr>
        <p:spPr/>
        <p:txBody>
          <a:bodyPr/>
          <a:lstStyle/>
          <a:p>
            <a:r>
              <a:rPr lang="en-US"/>
              <a:t>Example: ARE THESE REAL-WORLD PROBLEMS?</a:t>
            </a:r>
          </a:p>
        </p:txBody>
      </p:sp>
      <p:sp>
        <p:nvSpPr>
          <p:cNvPr id="3" name="Content Placeholder 2">
            <a:extLst>
              <a:ext uri="{FF2B5EF4-FFF2-40B4-BE49-F238E27FC236}">
                <a16:creationId xmlns:a16="http://schemas.microsoft.com/office/drawing/2014/main" id="{C6492353-8120-470B-A722-438DCD6DB95C}"/>
              </a:ext>
            </a:extLst>
          </p:cNvPr>
          <p:cNvSpPr>
            <a:spLocks noGrp="1"/>
          </p:cNvSpPr>
          <p:nvPr>
            <p:ph idx="1"/>
          </p:nvPr>
        </p:nvSpPr>
        <p:spPr/>
        <p:txBody>
          <a:bodyPr/>
          <a:lstStyle/>
          <a:p>
            <a:r>
              <a:rPr lang="en-US"/>
              <a:t>Students used a bus map in a textbook to propose where pedestrian crossings should be added in a fictional town. </a:t>
            </a:r>
          </a:p>
          <a:p>
            <a:pPr lvl="1"/>
            <a:r>
              <a:rPr lang="en-US"/>
              <a:t>No, This did not involve actual data.</a:t>
            </a:r>
          </a:p>
          <a:p>
            <a:r>
              <a:rPr lang="en-US"/>
              <a:t>Students used their town’s bus map to propose where pedestrian crossings should be added in their town.</a:t>
            </a:r>
          </a:p>
          <a:p>
            <a:pPr lvl="1"/>
            <a:r>
              <a:rPr lang="en-US"/>
              <a:t>Yes, This had a specific, explicit context. Students used actual data to do this.</a:t>
            </a:r>
          </a:p>
          <a:p>
            <a:r>
              <a:rPr lang="en-US"/>
              <a:t>Students investigated whether growing plants in their classroom could improve the air quality.</a:t>
            </a:r>
          </a:p>
          <a:p>
            <a:pPr lvl="1"/>
            <a:r>
              <a:rPr lang="en-US"/>
              <a:t>Yes, Even though the setting was the classroom, air quality is a real issue.</a:t>
            </a:r>
          </a:p>
          <a:p>
            <a:endParaRPr lang="en-US"/>
          </a:p>
        </p:txBody>
      </p:sp>
    </p:spTree>
    <p:extLst>
      <p:ext uri="{BB962C8B-B14F-4D97-AF65-F5344CB8AC3E}">
        <p14:creationId xmlns:p14="http://schemas.microsoft.com/office/powerpoint/2010/main"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Real-World Problem-Solving and Innovation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3">
            <a:extLst>
              <a:ext uri="{FF2B5EF4-FFF2-40B4-BE49-F238E27FC236}">
                <a16:creationId xmlns:a16="http://schemas.microsoft.com/office/drawing/2014/main" id="{707F3F38-AD12-40C0-81EB-49BC17E97017}"/>
              </a:ext>
            </a:extLst>
          </p:cNvPr>
          <p:cNvPicPr>
            <a:picLocks noGrp="1" noChangeAspect="1"/>
          </p:cNvPicPr>
          <p:nvPr>
            <p:ph idx="1"/>
          </p:nvPr>
        </p:nvPicPr>
        <p:blipFill>
          <a:blip r:embed="rId2"/>
          <a:stretch>
            <a:fillRect/>
          </a:stretch>
        </p:blipFill>
        <p:spPr>
          <a:xfrm>
            <a:off x="255537" y="275461"/>
            <a:ext cx="6944569" cy="6115103"/>
          </a:xfrm>
          <a:prstGeom prst="rect">
            <a:avLst/>
          </a:prstGeom>
        </p:spPr>
      </p:pic>
    </p:spTree>
    <p:extLst>
      <p:ext uri="{BB962C8B-B14F-4D97-AF65-F5344CB8AC3E}">
        <p14:creationId xmlns:p14="http://schemas.microsoft.com/office/powerpoint/2010/main" val="38108448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7431</Words>
  <Application>Microsoft Office PowerPoint</Application>
  <PresentationFormat>Widescreen</PresentationFormat>
  <Paragraphs>524</Paragraphs>
  <Slides>130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Calibri</vt:lpstr>
      <vt:lpstr>Gill Sans MT</vt:lpstr>
      <vt:lpstr>Wingdings</vt:lpstr>
      <vt:lpstr>Wingdings 2</vt:lpstr>
      <vt:lpstr>Dividend</vt:lpstr>
      <vt:lpstr>training on Microsoft certified  educator. </vt:lpstr>
      <vt:lpstr>INTRODUCTION</vt:lpstr>
      <vt:lpstr>CONT…</vt:lpstr>
      <vt:lpstr>CONT…</vt:lpstr>
      <vt:lpstr>Module I .   Collaboration  </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Cont…</vt:lpstr>
      <vt:lpstr>Rubric - Collaboration</vt:lpstr>
      <vt:lpstr>Decision Tree - Collaboration</vt:lpstr>
      <vt:lpstr>Quiz </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vt:lpstr>
      <vt:lpstr>BIG IDEA I1: Multi-modal</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   Knowledge Construction </vt:lpstr>
      <vt:lpstr>introduction</vt:lpstr>
      <vt:lpstr>introduction</vt:lpstr>
      <vt:lpstr>introduction</vt:lpstr>
      <vt:lpstr>introduction</vt:lpstr>
      <vt:lpstr>BIG IDEAs of knowledge construction:</vt:lpstr>
      <vt:lpstr>BIG IDEA I: knowledge construction</vt:lpstr>
      <vt:lpstr>PowerPoint Presentation</vt:lpstr>
      <vt:lpstr>PowerPoint Presentation</vt:lpstr>
      <vt:lpstr>EXAMPLES: </vt:lpstr>
      <vt:lpstr>EXAMPLES: </vt:lpstr>
      <vt:lpstr>BIG IDEA 2:  Knowledge construction as the main requirement</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Module iV:   SELF-REGULATION</vt:lpstr>
      <vt:lpstr>introduction</vt:lpstr>
      <vt:lpstr>BIG IDEAs of SELF-REGULATION</vt:lpstr>
      <vt:lpstr>BIG IDEA I: Long-term activity</vt:lpstr>
      <vt:lpstr>BIG IDEA Ii: Planning own work</vt:lpstr>
      <vt:lpstr>PowerPoint Presentation</vt:lpstr>
      <vt:lpstr>BIG IDEA Iii: Opportunity to revise work based on feedback</vt:lpstr>
      <vt:lpstr>BIG IDEA Iii: Opportunity to revise work based on feedback</vt:lpstr>
      <vt:lpstr>RUBRIC</vt:lpstr>
      <vt:lpstr>DECISION TREE</vt:lpstr>
      <vt:lpstr>module V:  real-world problem-solving and innovation</vt:lpstr>
      <vt:lpstr>introduction</vt:lpstr>
      <vt:lpstr>BIG IDEAs of real-world problem-solving and innovation</vt:lpstr>
      <vt:lpstr>BIG IDEA I: Problem-solving</vt:lpstr>
      <vt:lpstr>CONT</vt:lpstr>
      <vt:lpstr>Example: IS THIS PROBLEM-SOLVING?</vt:lpstr>
      <vt:lpstr>Example: IS THIS PROBLEM-SOLVING?</vt:lpstr>
      <vt:lpstr>BIG IDEA II: Real-world problems</vt:lpstr>
      <vt:lpstr>BIG IDEA II: Real-world problems</vt:lpstr>
      <vt:lpstr>BIG IDEA III: Innovation</vt:lpstr>
      <vt:lpstr>BIG IDEA III: Innovation</vt:lpstr>
      <vt:lpstr>Example: ARE THESE REAL-WORLD PROBLEMS?</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vt:lpstr>
      <vt:lpstr>BIG IDEA II:  Use of ICT to support knowledge construction</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KAVAMAHANGA Jean Marie Vianney</cp:lastModifiedBy>
  <cp:revision>8</cp:revision>
  <dcterms:created xsi:type="dcterms:W3CDTF">2020-09-06T11:35:47Z</dcterms:created>
  <dcterms:modified xsi:type="dcterms:W3CDTF">2021-02-06T10:54:24Z</dcterms:modified>
</cp:coreProperties>
</file>