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8"/>
  </p:notesMasterIdLst>
  <p:sldIdLst>
    <p:sldId id="262" r:id="rId2"/>
    <p:sldId id="263" r:id="rId3"/>
    <p:sldId id="264" r:id="rId4"/>
    <p:sldId id="265" r:id="rId5"/>
    <p:sldId id="259" r:id="rId6"/>
    <p:sldId id="311" r:id="rId7"/>
    <p:sldId id="271" r:id="rId8"/>
    <p:sldId id="267" r:id="rId9"/>
    <p:sldId id="268" r:id="rId10"/>
    <p:sldId id="269" r:id="rId11"/>
    <p:sldId id="272" r:id="rId12"/>
    <p:sldId id="270" r:id="rId13"/>
    <p:sldId id="273" r:id="rId14"/>
    <p:sldId id="274" r:id="rId15"/>
    <p:sldId id="275" r:id="rId16"/>
    <p:sldId id="276" r:id="rId17"/>
    <p:sldId id="277" r:id="rId18"/>
    <p:sldId id="278" r:id="rId19"/>
    <p:sldId id="279" r:id="rId20"/>
    <p:sldId id="280" r:id="rId21"/>
    <p:sldId id="283" r:id="rId22"/>
    <p:sldId id="281" r:id="rId23"/>
    <p:sldId id="282" r:id="rId24"/>
    <p:sldId id="289" r:id="rId25"/>
    <p:sldId id="313" r:id="rId26"/>
    <p:sldId id="314" r:id="rId27"/>
    <p:sldId id="315" r:id="rId28"/>
    <p:sldId id="316" r:id="rId29"/>
    <p:sldId id="317" r:id="rId30"/>
    <p:sldId id="318" r:id="rId31"/>
    <p:sldId id="319" r:id="rId32"/>
    <p:sldId id="320" r:id="rId33"/>
    <p:sldId id="321" r:id="rId34"/>
    <p:sldId id="322" r:id="rId35"/>
    <p:sldId id="312" r:id="rId36"/>
    <p:sldId id="290" r:id="rId37"/>
    <p:sldId id="323" r:id="rId38"/>
    <p:sldId id="324" r:id="rId39"/>
    <p:sldId id="293" r:id="rId40"/>
    <p:sldId id="294" r:id="rId41"/>
    <p:sldId id="295" r:id="rId42"/>
    <p:sldId id="296" r:id="rId43"/>
    <p:sldId id="297" r:id="rId44"/>
    <p:sldId id="298" r:id="rId45"/>
    <p:sldId id="299" r:id="rId46"/>
    <p:sldId id="300" r:id="rId47"/>
    <p:sldId id="301" r:id="rId48"/>
    <p:sldId id="302" r:id="rId49"/>
    <p:sldId id="303" r:id="rId50"/>
    <p:sldId id="305" r:id="rId51"/>
    <p:sldId id="306" r:id="rId52"/>
    <p:sldId id="325" r:id="rId53"/>
    <p:sldId id="326" r:id="rId54"/>
    <p:sldId id="327" r:id="rId55"/>
    <p:sldId id="328" r:id="rId56"/>
    <p:sldId id="330" r:id="rId57"/>
    <p:sldId id="332" r:id="rId58"/>
    <p:sldId id="333" r:id="rId59"/>
    <p:sldId id="334" r:id="rId60"/>
    <p:sldId id="344" r:id="rId61"/>
    <p:sldId id="336" r:id="rId62"/>
    <p:sldId id="337" r:id="rId63"/>
    <p:sldId id="338" r:id="rId64"/>
    <p:sldId id="339" r:id="rId65"/>
    <p:sldId id="340" r:id="rId66"/>
    <p:sldId id="341" r:id="rId67"/>
    <p:sldId id="342" r:id="rId68"/>
    <p:sldId id="343" r:id="rId69"/>
    <p:sldId id="335" r:id="rId70"/>
    <p:sldId id="345" r:id="rId71"/>
    <p:sldId id="346" r:id="rId72"/>
    <p:sldId id="347" r:id="rId73"/>
    <p:sldId id="348" r:id="rId74"/>
    <p:sldId id="349" r:id="rId75"/>
    <p:sldId id="350" r:id="rId76"/>
    <p:sldId id="351" r:id="rId77"/>
    <p:sldId id="352" r:id="rId78"/>
    <p:sldId id="353" r:id="rId79"/>
    <p:sldId id="357" r:id="rId80"/>
    <p:sldId id="355" r:id="rId81"/>
    <p:sldId id="356" r:id="rId82"/>
    <p:sldId id="358" r:id="rId83"/>
    <p:sldId id="359" r:id="rId84"/>
    <p:sldId id="360" r:id="rId85"/>
    <p:sldId id="361" r:id="rId86"/>
    <p:sldId id="362" r:id="rId87"/>
    <p:sldId id="363" r:id="rId88"/>
    <p:sldId id="364" r:id="rId89"/>
    <p:sldId id="365" r:id="rId90"/>
    <p:sldId id="366" r:id="rId91"/>
    <p:sldId id="367" r:id="rId92"/>
    <p:sldId id="368" r:id="rId93"/>
    <p:sldId id="369" r:id="rId94"/>
    <p:sldId id="370" r:id="rId95"/>
    <p:sldId id="371" r:id="rId96"/>
    <p:sldId id="372" r:id="rId9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364" autoAdjust="0"/>
  </p:normalViewPr>
  <p:slideViewPr>
    <p:cSldViewPr snapToGrid="0">
      <p:cViewPr varScale="1">
        <p:scale>
          <a:sx n="72" d="100"/>
          <a:sy n="72" d="100"/>
        </p:scale>
        <p:origin x="57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C28A5-5387-4374-8814-8F562000A2A8}" type="datetimeFigureOut">
              <a:rPr lang="en-GB" smtClean="0"/>
              <a:t>09/05/2020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09E24-A8FE-4961-965C-9B8528B91978}" type="slidenum">
              <a:rPr lang="en-GB" smtClean="0"/>
              <a:t>‹#›</a:t>
            </a:fld>
            <a:endParaRPr lang="en-GB"/>
          </a:p>
        </p:txBody>
      </p:sp>
    </p:spTree>
    <p:extLst>
      <p:ext uri="{BB962C8B-B14F-4D97-AF65-F5344CB8AC3E}">
        <p14:creationId xmlns:p14="http://schemas.microsoft.com/office/powerpoint/2010/main" val="81369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dirty="0">
                <a:solidFill>
                  <a:schemeClr val="bg1"/>
                </a:solidFill>
              </a:rPr>
              <a:t>Inferences</a:t>
            </a:r>
            <a:r>
              <a:rPr lang="en-IE" sz="1200" b="0" dirty="0">
                <a:solidFill>
                  <a:schemeClr val="bg1"/>
                </a:solidFill>
              </a:rPr>
              <a:t>: A conclusion reached on</a:t>
            </a:r>
            <a:r>
              <a:rPr lang="en-IE" sz="1200" b="0" baseline="0" dirty="0">
                <a:solidFill>
                  <a:schemeClr val="bg1"/>
                </a:solidFill>
              </a:rPr>
              <a:t> the basis of evidence and reasoning</a:t>
            </a:r>
            <a:endParaRPr lang="en-GB" b="0" dirty="0">
              <a:solidFill>
                <a:schemeClr val="bg1"/>
              </a:solidFill>
            </a:endParaRPr>
          </a:p>
        </p:txBody>
      </p:sp>
      <p:sp>
        <p:nvSpPr>
          <p:cNvPr id="4" name="Slide Number Placeholder 3"/>
          <p:cNvSpPr>
            <a:spLocks noGrp="1"/>
          </p:cNvSpPr>
          <p:nvPr>
            <p:ph type="sldNum" sz="quarter" idx="10"/>
          </p:nvPr>
        </p:nvSpPr>
        <p:spPr/>
        <p:txBody>
          <a:bodyPr/>
          <a:lstStyle/>
          <a:p>
            <a:fld id="{CC509E24-A8FE-4961-965C-9B8528B91978}" type="slidenum">
              <a:rPr lang="en-GB" smtClean="0"/>
              <a:t>39</a:t>
            </a:fld>
            <a:endParaRPr lang="en-GB"/>
          </a:p>
        </p:txBody>
      </p:sp>
    </p:spTree>
    <p:extLst>
      <p:ext uri="{BB962C8B-B14F-4D97-AF65-F5344CB8AC3E}">
        <p14:creationId xmlns:p14="http://schemas.microsoft.com/office/powerpoint/2010/main" val="348986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5/9/2020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5/9/2020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5/9/2020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5/9/2020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5/9/2020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youtu.be/kpW9JcWxKq0"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education.microsoft.com/en-us"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B6B72-1D6E-40C9-B9C2-66D43B34F096}"/>
              </a:ext>
            </a:extLst>
          </p:cNvPr>
          <p:cNvSpPr>
            <a:spLocks noGrp="1"/>
          </p:cNvSpPr>
          <p:nvPr>
            <p:ph type="ctrTitle"/>
          </p:nvPr>
        </p:nvSpPr>
        <p:spPr/>
        <p:txBody>
          <a:bodyPr/>
          <a:lstStyle/>
          <a:p>
            <a:pPr algn="ctr"/>
            <a:r>
              <a:rPr lang="en-US" dirty="0"/>
              <a:t>training on Microsoft certified  educator. </a:t>
            </a:r>
          </a:p>
        </p:txBody>
      </p:sp>
      <p:sp>
        <p:nvSpPr>
          <p:cNvPr id="3" name="Subtitle 2">
            <a:extLst>
              <a:ext uri="{FF2B5EF4-FFF2-40B4-BE49-F238E27FC236}">
                <a16:creationId xmlns:a16="http://schemas.microsoft.com/office/drawing/2014/main" id="{F993E72C-6AA0-4FFB-ADE2-1EF39305CD96}"/>
              </a:ext>
            </a:extLst>
          </p:cNvPr>
          <p:cNvSpPr>
            <a:spLocks noGrp="1"/>
          </p:cNvSpPr>
          <p:nvPr>
            <p:ph type="subTitle" idx="1"/>
          </p:nvPr>
        </p:nvSpPr>
        <p:spPr>
          <a:xfrm>
            <a:off x="599227" y="3986193"/>
            <a:ext cx="10993546" cy="1475013"/>
          </a:xfrm>
        </p:spPr>
        <p:txBody>
          <a:bodyPr>
            <a:normAutofit/>
          </a:bodyPr>
          <a:lstStyle/>
          <a:p>
            <a:pPr algn="ctr"/>
            <a:r>
              <a:rPr lang="en-US" sz="4000" dirty="0">
                <a:solidFill>
                  <a:schemeClr val="bg1"/>
                </a:solidFill>
              </a:rPr>
              <a:t>Course i:  21</a:t>
            </a:r>
            <a:r>
              <a:rPr lang="en-US" sz="4000" baseline="30000" dirty="0">
                <a:solidFill>
                  <a:schemeClr val="bg1"/>
                </a:solidFill>
              </a:rPr>
              <a:t>st</a:t>
            </a:r>
            <a:r>
              <a:rPr lang="en-US" sz="4000" dirty="0">
                <a:solidFill>
                  <a:schemeClr val="bg1"/>
                </a:solidFill>
              </a:rPr>
              <a:t> learning design</a:t>
            </a:r>
          </a:p>
        </p:txBody>
      </p:sp>
    </p:spTree>
    <p:extLst>
      <p:ext uri="{BB962C8B-B14F-4D97-AF65-F5344CB8AC3E}">
        <p14:creationId xmlns:p14="http://schemas.microsoft.com/office/powerpoint/2010/main" val="1159505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sp>
        <p:nvSpPr>
          <p:cNvPr id="4" name="Rectangle 3"/>
          <p:cNvSpPr/>
          <p:nvPr/>
        </p:nvSpPr>
        <p:spPr>
          <a:xfrm>
            <a:off x="418011" y="1794946"/>
            <a:ext cx="11299372" cy="3662541"/>
          </a:xfrm>
          <a:prstGeom prst="rect">
            <a:avLst/>
          </a:prstGeom>
        </p:spPr>
        <p:txBody>
          <a:bodyPr wrap="square">
            <a:spAutoFit/>
          </a:bodyPr>
          <a:lstStyle/>
          <a:p>
            <a:r>
              <a:rPr lang="en-AU" sz="2400" b="1" dirty="0"/>
              <a:t>IS THIS WORKING TOGETHER? </a:t>
            </a:r>
            <a:r>
              <a:rPr lang="en-AU" sz="2400" dirty="0"/>
              <a:t>	</a:t>
            </a:r>
            <a:r>
              <a:rPr lang="en-AU" sz="2400" b="1" dirty="0"/>
              <a:t>ANSWER   YES OR NO.</a:t>
            </a:r>
            <a:r>
              <a:rPr lang="en-AU" sz="2400" dirty="0"/>
              <a:t>	                                                              	</a:t>
            </a:r>
          </a:p>
          <a:p>
            <a:pPr marL="457200" indent="-457200">
              <a:buFont typeface="+mj-lt"/>
              <a:buAutoNum type="alphaLcParenR"/>
            </a:pPr>
            <a:r>
              <a:rPr lang="en-AU" sz="2400" dirty="0"/>
              <a:t>Pairs of students gave each other feedback. 	</a:t>
            </a:r>
            <a:r>
              <a:rPr lang="en-AU" sz="2400" b="1" dirty="0"/>
              <a:t>YES.           </a:t>
            </a:r>
          </a:p>
          <a:p>
            <a:pPr marL="457200" indent="-457200">
              <a:buFont typeface="+mj-lt"/>
              <a:buAutoNum type="alphaLcParenR"/>
            </a:pPr>
            <a:r>
              <a:rPr lang="en-AU" sz="2400" dirty="0"/>
              <a:t>Students did their work alone. 	</a:t>
            </a:r>
            <a:r>
              <a:rPr lang="en-AU" sz="2400" b="1" dirty="0"/>
              <a:t>NO</a:t>
            </a:r>
          </a:p>
          <a:p>
            <a:pPr marL="457200" indent="-457200">
              <a:buFont typeface="+mj-lt"/>
              <a:buAutoNum type="alphaLcParenR"/>
            </a:pPr>
            <a:r>
              <a:rPr lang="en-AU" sz="2400" dirty="0"/>
              <a:t>A small group discussed an issue together. 	             </a:t>
            </a:r>
          </a:p>
          <a:p>
            <a:pPr marL="457200" indent="-457200">
              <a:buFont typeface="+mj-lt"/>
              <a:buAutoNum type="alphaLcParenR"/>
            </a:pPr>
            <a:r>
              <a:rPr lang="en-AU" sz="2400" dirty="0"/>
              <a:t>The whole class discussed an issue. 	</a:t>
            </a:r>
          </a:p>
          <a:p>
            <a:pPr marL="457200" indent="-457200">
              <a:buFont typeface="+mj-lt"/>
              <a:buAutoNum type="alphaLcParenR"/>
            </a:pPr>
            <a:r>
              <a:rPr lang="en-AU" sz="2400" dirty="0"/>
              <a:t>A student used Skype to interview a student in another town. 	</a:t>
            </a:r>
          </a:p>
          <a:p>
            <a:pPr marL="457200" indent="-457200">
              <a:buFont typeface="+mj-lt"/>
              <a:buAutoNum type="alphaLcParenR"/>
            </a:pPr>
            <a:r>
              <a:rPr lang="en-AU" sz="2400" dirty="0"/>
              <a:t>Students used OneNote to share their story drafts and give each other feedback. 	</a:t>
            </a:r>
          </a:p>
          <a:p>
            <a:pPr marL="457200" indent="-457200">
              <a:buFont typeface="+mj-lt"/>
              <a:buAutoNum type="alphaLcParenR"/>
            </a:pPr>
            <a:r>
              <a:rPr lang="en-AU" sz="2400" dirty="0"/>
              <a:t>Each student created his/her own story and sent it to the teacher for feedback.               </a:t>
            </a:r>
            <a:r>
              <a:rPr lang="en-AU" sz="1600" dirty="0"/>
              <a:t>	</a:t>
            </a:r>
          </a:p>
        </p:txBody>
      </p:sp>
    </p:spTree>
    <p:extLst>
      <p:ext uri="{BB962C8B-B14F-4D97-AF65-F5344CB8AC3E}">
        <p14:creationId xmlns:p14="http://schemas.microsoft.com/office/powerpoint/2010/main" val="260159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TWO: SHARING  RESPONSIBILITIES</a:t>
            </a:r>
          </a:p>
        </p:txBody>
      </p:sp>
      <p:sp>
        <p:nvSpPr>
          <p:cNvPr id="3" name="Content Placeholder 2"/>
          <p:cNvSpPr>
            <a:spLocks noGrp="1"/>
          </p:cNvSpPr>
          <p:nvPr>
            <p:ph idx="1"/>
          </p:nvPr>
        </p:nvSpPr>
        <p:spPr/>
        <p:txBody>
          <a:bodyPr>
            <a:normAutofit/>
          </a:bodyPr>
          <a:lstStyle/>
          <a:p>
            <a:r>
              <a:rPr lang="en-AU" sz="2800" dirty="0"/>
              <a:t>What does sharing responsibility mean?</a:t>
            </a:r>
          </a:p>
        </p:txBody>
      </p:sp>
    </p:spTree>
    <p:extLst>
      <p:ext uri="{BB962C8B-B14F-4D97-AF65-F5344CB8AC3E}">
        <p14:creationId xmlns:p14="http://schemas.microsoft.com/office/powerpoint/2010/main" val="2574613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a:xfrm>
            <a:off x="581192" y="2180496"/>
            <a:ext cx="11318887" cy="3678303"/>
          </a:xfrm>
        </p:spPr>
        <p:txBody>
          <a:bodyPr>
            <a:normAutofit/>
          </a:bodyPr>
          <a:lstStyle/>
          <a:p>
            <a:pPr algn="just"/>
            <a:r>
              <a:rPr lang="en-AU" sz="2800" dirty="0"/>
              <a:t>Students are </a:t>
            </a:r>
            <a:r>
              <a:rPr lang="en-AU" sz="2800" b="1" dirty="0"/>
              <a:t>sharing responsibility </a:t>
            </a:r>
            <a:r>
              <a:rPr lang="en-AU" sz="2800" dirty="0"/>
              <a:t>when they are working in pairs or groups to develop a common product, design, or response. Shared responsibility is more than simply helping each other: students must collectively own the work and be mutually responsible for its outcome.</a:t>
            </a:r>
          </a:p>
          <a:p>
            <a:pPr algn="just"/>
            <a:r>
              <a:rPr lang="en-AU" sz="2800" dirty="0"/>
              <a:t>If the group work involves students or adults from outside the classroom, this qualifies as shared responsibility ONLY if the students and the outside participants are mutually responsible for the outcome of the work.</a:t>
            </a:r>
          </a:p>
        </p:txBody>
      </p:sp>
    </p:spTree>
    <p:extLst>
      <p:ext uri="{BB962C8B-B14F-4D97-AF65-F5344CB8AC3E}">
        <p14:creationId xmlns:p14="http://schemas.microsoft.com/office/powerpoint/2010/main" val="323116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sp>
        <p:nvSpPr>
          <p:cNvPr id="3" name="Content Placeholder 2"/>
          <p:cNvSpPr>
            <a:spLocks noGrp="1"/>
          </p:cNvSpPr>
          <p:nvPr>
            <p:ph idx="1"/>
          </p:nvPr>
        </p:nvSpPr>
        <p:spPr/>
        <p:txBody>
          <a:bodyPr>
            <a:normAutofit fontScale="92500"/>
          </a:bodyPr>
          <a:lstStyle/>
          <a:p>
            <a:pPr marL="0" indent="0">
              <a:buNone/>
            </a:pPr>
            <a:r>
              <a:rPr lang="en-AU" sz="2800" b="1" dirty="0"/>
              <a:t>IS THIS A SHARED RESPONSIBILITY? </a:t>
            </a:r>
            <a:r>
              <a:rPr lang="en-AU" sz="2800" dirty="0"/>
              <a:t>	 ANS  YES OR NO AND WHY?</a:t>
            </a:r>
          </a:p>
          <a:p>
            <a:r>
              <a:rPr lang="en-AU" sz="2800" b="1" dirty="0"/>
              <a:t>Students conducted a lab experiment together. </a:t>
            </a:r>
            <a:r>
              <a:rPr lang="en-AU" sz="2800" dirty="0"/>
              <a:t>	</a:t>
            </a:r>
          </a:p>
          <a:p>
            <a:r>
              <a:rPr lang="en-AU" sz="2800" b="1" dirty="0"/>
              <a:t>Students gave each other feedback</a:t>
            </a:r>
            <a:r>
              <a:rPr lang="en-AU" sz="2800" dirty="0"/>
              <a:t>. </a:t>
            </a:r>
          </a:p>
          <a:p>
            <a:r>
              <a:rPr lang="en-AU" sz="2800" b="1" dirty="0"/>
              <a:t>A student worked with a peer in another country via Skype and Microsoft Office 365 to develop a joint website. </a:t>
            </a:r>
            <a:r>
              <a:rPr lang="en-AU" sz="2800" dirty="0"/>
              <a:t>	</a:t>
            </a:r>
          </a:p>
          <a:p>
            <a:r>
              <a:rPr lang="en-AU" sz="2800" b="1" dirty="0"/>
              <a:t>A student interviewed a peer in another country via Skype about the local weather</a:t>
            </a:r>
            <a:r>
              <a:rPr lang="en-AU" sz="2800" dirty="0"/>
              <a:t>. </a:t>
            </a:r>
            <a:r>
              <a:rPr lang="en-AU" dirty="0"/>
              <a:t>	</a:t>
            </a:r>
          </a:p>
          <a:p>
            <a:endParaRPr lang="en-AU" dirty="0"/>
          </a:p>
        </p:txBody>
      </p:sp>
    </p:spTree>
    <p:extLst>
      <p:ext uri="{BB962C8B-B14F-4D97-AF65-F5344CB8AC3E}">
        <p14:creationId xmlns:p14="http://schemas.microsoft.com/office/powerpoint/2010/main" val="1837344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a:xfrm>
            <a:off x="514931" y="2133535"/>
            <a:ext cx="11332512" cy="4374689"/>
          </a:xfrm>
        </p:spPr>
        <p:txBody>
          <a:bodyPr>
            <a:noAutofit/>
          </a:bodyPr>
          <a:lstStyle/>
          <a:p>
            <a:pPr algn="just"/>
            <a:r>
              <a:rPr lang="en-AU" sz="2800" dirty="0"/>
              <a:t>Students had joint responsibility for carrying out the lab experiment. </a:t>
            </a:r>
          </a:p>
          <a:p>
            <a:pPr algn="just"/>
            <a:r>
              <a:rPr lang="en-AU" sz="2800" dirty="0"/>
              <a:t>One student “owned” the work, and the other was only helping. </a:t>
            </a:r>
          </a:p>
          <a:p>
            <a:pPr algn="just"/>
            <a:r>
              <a:rPr lang="en-AU" sz="2800" dirty="0"/>
              <a:t>The students shared responsibility for the development of the website.  </a:t>
            </a:r>
          </a:p>
          <a:p>
            <a:pPr algn="just"/>
            <a:r>
              <a:rPr lang="en-AU" sz="2800" dirty="0"/>
              <a:t>This is a task that students conducted together, but they did not have mutual responsibility for any particular outcome                                                                                          	</a:t>
            </a:r>
          </a:p>
        </p:txBody>
      </p:sp>
    </p:spTree>
    <p:extLst>
      <p:ext uri="{BB962C8B-B14F-4D97-AF65-F5344CB8AC3E}">
        <p14:creationId xmlns:p14="http://schemas.microsoft.com/office/powerpoint/2010/main" val="1515105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3: </a:t>
            </a:r>
            <a:r>
              <a:rPr lang="en-AU" b="1" dirty="0"/>
              <a:t>SUBSTANTIVE DECISIONS</a:t>
            </a:r>
            <a:endParaRPr lang="en-AU" dirty="0"/>
          </a:p>
        </p:txBody>
      </p:sp>
      <p:sp>
        <p:nvSpPr>
          <p:cNvPr id="3" name="Content Placeholder 2"/>
          <p:cNvSpPr>
            <a:spLocks noGrp="1"/>
          </p:cNvSpPr>
          <p:nvPr>
            <p:ph idx="1"/>
          </p:nvPr>
        </p:nvSpPr>
        <p:spPr/>
        <p:txBody>
          <a:bodyPr>
            <a:normAutofit/>
          </a:bodyPr>
          <a:lstStyle/>
          <a:p>
            <a:r>
              <a:rPr lang="en-AU" sz="2800" dirty="0"/>
              <a:t>What does substantive decisions mean?</a:t>
            </a:r>
          </a:p>
        </p:txBody>
      </p:sp>
    </p:spTree>
    <p:extLst>
      <p:ext uri="{BB962C8B-B14F-4D97-AF65-F5344CB8AC3E}">
        <p14:creationId xmlns:p14="http://schemas.microsoft.com/office/powerpoint/2010/main" val="81737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a:xfrm>
            <a:off x="360608" y="2180496"/>
            <a:ext cx="11552350" cy="3678303"/>
          </a:xfrm>
        </p:spPr>
        <p:txBody>
          <a:bodyPr>
            <a:normAutofit fontScale="70000" lnSpcReduction="20000"/>
          </a:bodyPr>
          <a:lstStyle/>
          <a:p>
            <a:pPr marL="0" indent="0">
              <a:buNone/>
            </a:pPr>
            <a:r>
              <a:rPr lang="en-AU" sz="2800" dirty="0"/>
              <a:t>Students are </a:t>
            </a:r>
            <a:r>
              <a:rPr lang="en-AU" sz="2800" b="1" dirty="0"/>
              <a:t>making substantive decisions </a:t>
            </a:r>
            <a:r>
              <a:rPr lang="en-AU" sz="2800" dirty="0"/>
              <a:t>when they are actively resolving important issues that will guide their work. Substantive decisions are decisions that shape the </a:t>
            </a:r>
            <a:r>
              <a:rPr lang="en-AU" sz="2800" b="1" dirty="0"/>
              <a:t>content</a:t>
            </a:r>
            <a:r>
              <a:rPr lang="en-AU" sz="2800" dirty="0"/>
              <a:t>, </a:t>
            </a:r>
            <a:r>
              <a:rPr lang="en-AU" sz="2800" b="1" dirty="0"/>
              <a:t>process</a:t>
            </a:r>
            <a:r>
              <a:rPr lang="en-AU" sz="2800" dirty="0"/>
              <a:t>, OR </a:t>
            </a:r>
            <a:r>
              <a:rPr lang="en-AU" sz="2800" b="1" dirty="0"/>
              <a:t>product</a:t>
            </a:r>
            <a:r>
              <a:rPr lang="en-AU" sz="2800" dirty="0"/>
              <a:t> of students’ work:</a:t>
            </a:r>
          </a:p>
          <a:p>
            <a:endParaRPr lang="en-AU" sz="2800" dirty="0"/>
          </a:p>
          <a:p>
            <a:r>
              <a:rPr lang="en-AU" sz="2800" b="1" dirty="0"/>
              <a:t>Content: </a:t>
            </a:r>
            <a:r>
              <a:rPr lang="en-AU" sz="2800" dirty="0"/>
              <a:t>Students are using their knowledge of an issue to make a decision that affects the academic content of their work together, such as taking a stance on a topic they will then write about, or deciding on the hypothesis they will test. </a:t>
            </a:r>
          </a:p>
          <a:p>
            <a:r>
              <a:rPr lang="en-AU" sz="2800" b="1" dirty="0"/>
              <a:t>Process: </a:t>
            </a:r>
            <a:r>
              <a:rPr lang="en-AU" sz="2800" dirty="0"/>
              <a:t>Students are planning what they will do, when to do it, what tools they will use, or the roles and responsibilities of people on the team. </a:t>
            </a:r>
          </a:p>
          <a:p>
            <a:r>
              <a:rPr lang="en-AU" sz="2800" b="1" dirty="0"/>
              <a:t>Product: </a:t>
            </a:r>
            <a:r>
              <a:rPr lang="en-AU" sz="2800" dirty="0"/>
              <a:t>Students are making fundamental design decisions that affect the nature and usability of their product. </a:t>
            </a:r>
          </a:p>
          <a:p>
            <a:endParaRPr lang="en-AU" dirty="0"/>
          </a:p>
        </p:txBody>
      </p:sp>
    </p:spTree>
    <p:extLst>
      <p:ext uri="{BB962C8B-B14F-4D97-AF65-F5344CB8AC3E}">
        <p14:creationId xmlns:p14="http://schemas.microsoft.com/office/powerpoint/2010/main" val="1211463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sp>
        <p:nvSpPr>
          <p:cNvPr id="3" name="Content Placeholder 2"/>
          <p:cNvSpPr>
            <a:spLocks noGrp="1"/>
          </p:cNvSpPr>
          <p:nvPr>
            <p:ph idx="1"/>
          </p:nvPr>
        </p:nvSpPr>
        <p:spPr>
          <a:xfrm>
            <a:off x="581192" y="2063931"/>
            <a:ext cx="11029616" cy="4376058"/>
          </a:xfrm>
        </p:spPr>
        <p:txBody>
          <a:bodyPr>
            <a:noAutofit/>
          </a:bodyPr>
          <a:lstStyle/>
          <a:p>
            <a:pPr marL="0" indent="0">
              <a:buNone/>
            </a:pPr>
            <a:endParaRPr lang="en-AU" sz="2000" b="1" dirty="0"/>
          </a:p>
          <a:p>
            <a:pPr marL="0" indent="0">
              <a:buNone/>
            </a:pPr>
            <a:r>
              <a:rPr lang="en-AU" sz="2000" b="1" dirty="0"/>
              <a:t>DID THESE STUDENTS MAKE SUBSTANTIVE DECISIONS? </a:t>
            </a:r>
            <a:r>
              <a:rPr lang="en-AU" sz="2000" dirty="0"/>
              <a:t>	</a:t>
            </a:r>
          </a:p>
          <a:p>
            <a:pPr algn="just"/>
            <a:r>
              <a:rPr lang="en-AU" sz="2000" b="1" dirty="0"/>
              <a:t>Students discussed which capital city to choose for their project, based on what they knew of the political systems of each country. The students negotiated their ideas. </a:t>
            </a:r>
            <a:r>
              <a:rPr lang="en-AU" sz="2000" dirty="0"/>
              <a:t>	</a:t>
            </a:r>
          </a:p>
          <a:p>
            <a:pPr algn="just"/>
            <a:r>
              <a:rPr lang="en-AU" sz="2000" b="1" dirty="0"/>
              <a:t>Students worked together to identify capital cities of particular countries in Europe</a:t>
            </a:r>
            <a:r>
              <a:rPr lang="en-AU" sz="2000" dirty="0"/>
              <a:t>. 	</a:t>
            </a:r>
          </a:p>
          <a:p>
            <a:pPr algn="just"/>
            <a:r>
              <a:rPr lang="en-AU" sz="2000" b="1" dirty="0"/>
              <a:t>Students devised a plan for creating their music video for international children’s day. Students discussed who would direct, shoot, and edit the video; what technologies they would use; and the timeline for completing different stages of the work. </a:t>
            </a:r>
            <a:r>
              <a:rPr lang="en-AU" sz="2000" dirty="0"/>
              <a:t>	</a:t>
            </a:r>
          </a:p>
          <a:p>
            <a:pPr algn="just"/>
            <a:r>
              <a:rPr lang="en-AU" sz="2000" b="1" dirty="0"/>
              <a:t>Students filmed a video according to the list of steps the teacher provided. </a:t>
            </a:r>
          </a:p>
          <a:p>
            <a:pPr marL="0" indent="0">
              <a:buNone/>
            </a:pPr>
            <a:endParaRPr lang="en-AU" sz="300" dirty="0"/>
          </a:p>
          <a:p>
            <a:endParaRPr lang="en-AU" sz="300" dirty="0"/>
          </a:p>
          <a:p>
            <a:endParaRPr lang="en-AU" sz="300" dirty="0"/>
          </a:p>
        </p:txBody>
      </p:sp>
    </p:spTree>
    <p:extLst>
      <p:ext uri="{BB962C8B-B14F-4D97-AF65-F5344CB8AC3E}">
        <p14:creationId xmlns:p14="http://schemas.microsoft.com/office/powerpoint/2010/main" val="3351834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lstStyle/>
          <a:p>
            <a:r>
              <a:rPr lang="en-AU" sz="2800" dirty="0"/>
              <a:t>This is a content decision that will shape their work together. </a:t>
            </a:r>
          </a:p>
          <a:p>
            <a:r>
              <a:rPr lang="en-AU" sz="2800" dirty="0"/>
              <a:t>This decision does not affect the rest of their work. 	</a:t>
            </a:r>
          </a:p>
          <a:p>
            <a:r>
              <a:rPr lang="en-AU" sz="2800" dirty="0"/>
              <a:t>These decisions are fundamental to the work process for the entire project. 	</a:t>
            </a:r>
          </a:p>
          <a:p>
            <a:r>
              <a:rPr lang="en-AU" sz="2800" dirty="0"/>
              <a:t>The teacher planned the process of their work, not the students. 	</a:t>
            </a:r>
          </a:p>
          <a:p>
            <a:endParaRPr lang="en-AU" dirty="0"/>
          </a:p>
        </p:txBody>
      </p:sp>
    </p:spTree>
    <p:extLst>
      <p:ext uri="{BB962C8B-B14F-4D97-AF65-F5344CB8AC3E}">
        <p14:creationId xmlns:p14="http://schemas.microsoft.com/office/powerpoint/2010/main" val="2509681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BID IDEA 4: INTERDEPENDENT.</a:t>
            </a:r>
          </a:p>
        </p:txBody>
      </p:sp>
      <p:sp>
        <p:nvSpPr>
          <p:cNvPr id="3" name="Content Placeholder 2"/>
          <p:cNvSpPr>
            <a:spLocks noGrp="1"/>
          </p:cNvSpPr>
          <p:nvPr>
            <p:ph idx="1"/>
          </p:nvPr>
        </p:nvSpPr>
        <p:spPr/>
        <p:txBody>
          <a:bodyPr>
            <a:normAutofit/>
          </a:bodyPr>
          <a:lstStyle/>
          <a:p>
            <a:r>
              <a:rPr lang="en-AU" sz="2800" dirty="0"/>
              <a:t>What does inter-dependent work mean?</a:t>
            </a:r>
          </a:p>
        </p:txBody>
      </p:sp>
    </p:spTree>
    <p:extLst>
      <p:ext uri="{BB962C8B-B14F-4D97-AF65-F5344CB8AC3E}">
        <p14:creationId xmlns:p14="http://schemas.microsoft.com/office/powerpoint/2010/main" val="3249468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p:txBody>
          <a:bodyPr/>
          <a:lstStyle/>
          <a:p>
            <a:r>
              <a:rPr lang="en-AU" b="1" dirty="0"/>
              <a:t>INTRODUCTION</a:t>
            </a:r>
            <a:endParaRPr lang="en-US" dirty="0"/>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p:txBody>
          <a:bodyPr>
            <a:normAutofit/>
          </a:bodyPr>
          <a:lstStyle/>
          <a:p>
            <a:r>
              <a:rPr lang="en-AU" sz="2800" dirty="0"/>
              <a:t>Educators globally are working to design new models of learning that better prepare learners. The purpose of this guide is to help educators identify and understand the 21st century skills that are demonstrated in students’ work products. </a:t>
            </a:r>
          </a:p>
          <a:p>
            <a:r>
              <a:rPr lang="en-AU" sz="2800" b="1" dirty="0"/>
              <a:t>Student work </a:t>
            </a:r>
            <a:r>
              <a:rPr lang="en-AU" sz="2800" dirty="0"/>
              <a:t>is what students produce when they complete a learning activity. It can be something they completed in one class period or the results of an extended project that took place both in and outside of school. </a:t>
            </a:r>
            <a:endParaRPr lang="en-US" sz="2800" dirty="0"/>
          </a:p>
        </p:txBody>
      </p:sp>
    </p:spTree>
    <p:extLst>
      <p:ext uri="{BB962C8B-B14F-4D97-AF65-F5344CB8AC3E}">
        <p14:creationId xmlns:p14="http://schemas.microsoft.com/office/powerpoint/2010/main" val="1086571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normAutofit/>
          </a:bodyPr>
          <a:lstStyle/>
          <a:p>
            <a:pPr algn="just"/>
            <a:r>
              <a:rPr lang="en-AU" sz="2800" dirty="0"/>
              <a:t>Students’ work products are </a:t>
            </a:r>
            <a:r>
              <a:rPr lang="en-AU" sz="2800" b="1" dirty="0"/>
              <a:t>interdependent </a:t>
            </a:r>
            <a:r>
              <a:rPr lang="en-AU" sz="2800" dirty="0"/>
              <a:t>when there is evidence that all students contributed and the work was integrated into a coherent product. </a:t>
            </a:r>
          </a:p>
        </p:txBody>
      </p:sp>
    </p:spTree>
    <p:extLst>
      <p:ext uri="{BB962C8B-B14F-4D97-AF65-F5344CB8AC3E}">
        <p14:creationId xmlns:p14="http://schemas.microsoft.com/office/powerpoint/2010/main" val="3489532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cont</a:t>
            </a:r>
            <a:endParaRPr lang="en-AU" dirty="0"/>
          </a:p>
        </p:txBody>
      </p:sp>
      <p:sp>
        <p:nvSpPr>
          <p:cNvPr id="3" name="Content Placeholder 2"/>
          <p:cNvSpPr>
            <a:spLocks noGrp="1"/>
          </p:cNvSpPr>
          <p:nvPr>
            <p:ph idx="1"/>
          </p:nvPr>
        </p:nvSpPr>
        <p:spPr/>
        <p:txBody>
          <a:bodyPr/>
          <a:lstStyle/>
          <a:p>
            <a:pPr marL="0" indent="0" algn="just">
              <a:buNone/>
            </a:pPr>
            <a:r>
              <a:rPr lang="en-IE" sz="2800" dirty="0"/>
              <a:t>Most interdependent work involves two levels of accountability:</a:t>
            </a:r>
          </a:p>
          <a:p>
            <a:pPr algn="just" fontAlgn="ctr"/>
            <a:r>
              <a:rPr lang="en-IE" sz="2800" b="1" dirty="0"/>
              <a:t>Individual accountability</a:t>
            </a:r>
            <a:r>
              <a:rPr lang="en-IE" sz="2800" dirty="0"/>
              <a:t>: each individual on the team is responsible for a task that he or she must complete in order for the group to do its work. The role of each student on the team is essential.</a:t>
            </a:r>
          </a:p>
          <a:p>
            <a:pPr algn="just" fontAlgn="ctr"/>
            <a:r>
              <a:rPr lang="en-IE" sz="2800" b="1" dirty="0"/>
              <a:t>Group accountability</a:t>
            </a:r>
            <a:r>
              <a:rPr lang="en-IE" sz="2800" dirty="0"/>
              <a:t>: the students must work together to produce the final product or outcome. Students must negotiate and agree on the process, design, and conclusions of their work.</a:t>
            </a:r>
          </a:p>
          <a:p>
            <a:endParaRPr lang="en-AU" dirty="0"/>
          </a:p>
        </p:txBody>
      </p:sp>
    </p:spTree>
    <p:extLst>
      <p:ext uri="{BB962C8B-B14F-4D97-AF65-F5344CB8AC3E}">
        <p14:creationId xmlns:p14="http://schemas.microsoft.com/office/powerpoint/2010/main" val="3396296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564941"/>
          </a:xfrm>
        </p:spPr>
        <p:txBody>
          <a:bodyPr/>
          <a:lstStyle/>
          <a:p>
            <a:r>
              <a:rPr lang="en-GB" dirty="0"/>
              <a:t>Rubric - Collaboration</a:t>
            </a:r>
            <a:endParaRPr lang="en-A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6372" y="1736806"/>
            <a:ext cx="8612413" cy="491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267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Tree - Collaboration</a:t>
            </a:r>
            <a:endParaRPr lang="en-AU"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5737" y="1764959"/>
            <a:ext cx="7785463" cy="480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026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52" y="3602110"/>
            <a:ext cx="11029616" cy="1013800"/>
          </a:xfrm>
        </p:spPr>
        <p:txBody>
          <a:bodyPr/>
          <a:lstStyle/>
          <a:p>
            <a:pPr algn="ctr"/>
            <a:r>
              <a:rPr lang="en-AU" dirty="0">
                <a:solidFill>
                  <a:schemeClr val="tx1"/>
                </a:solidFill>
              </a:rPr>
              <a:t>unit ii: SKILLED COMMUNICATION</a:t>
            </a:r>
          </a:p>
        </p:txBody>
      </p:sp>
    </p:spTree>
    <p:extLst>
      <p:ext uri="{BB962C8B-B14F-4D97-AF65-F5344CB8AC3E}">
        <p14:creationId xmlns:p14="http://schemas.microsoft.com/office/powerpoint/2010/main" val="3422397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INTRODUCTION</a:t>
            </a:r>
          </a:p>
        </p:txBody>
      </p:sp>
      <p:sp>
        <p:nvSpPr>
          <p:cNvPr id="3" name="Content Placeholder 2"/>
          <p:cNvSpPr>
            <a:spLocks noGrp="1"/>
          </p:cNvSpPr>
          <p:nvPr>
            <p:ph idx="1"/>
          </p:nvPr>
        </p:nvSpPr>
        <p:spPr/>
        <p:txBody>
          <a:bodyPr>
            <a:normAutofit/>
          </a:bodyPr>
          <a:lstStyle/>
          <a:p>
            <a:pPr algn="just"/>
            <a:r>
              <a:rPr lang="en-US" sz="2800" dirty="0"/>
              <a:t>Skilled communication in the 21</a:t>
            </a:r>
            <a:r>
              <a:rPr lang="en-US" sz="2800" baseline="30000" dirty="0"/>
              <a:t>st</a:t>
            </a:r>
            <a:r>
              <a:rPr lang="en-US" sz="2800" dirty="0"/>
              <a:t> century learning refers to the ability of individuals to communicate clearly, using oral, written, and non-verbal languages. Society now requires that everyone has these abilities, because the demands of social relations and the global economy call for a much more diverse set of communication skills. This unit introduces the concept of skilled communication and supports teachers to design learning activities where young people can develop this important skill.</a:t>
            </a:r>
          </a:p>
        </p:txBody>
      </p:sp>
    </p:spTree>
    <p:extLst>
      <p:ext uri="{BB962C8B-B14F-4D97-AF65-F5344CB8AC3E}">
        <p14:creationId xmlns:p14="http://schemas.microsoft.com/office/powerpoint/2010/main" val="2425566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INTRODUCTION</a:t>
            </a:r>
          </a:p>
        </p:txBody>
      </p:sp>
      <p:sp>
        <p:nvSpPr>
          <p:cNvPr id="3" name="Content Placeholder 2"/>
          <p:cNvSpPr>
            <a:spLocks noGrp="1"/>
          </p:cNvSpPr>
          <p:nvPr>
            <p:ph idx="1"/>
          </p:nvPr>
        </p:nvSpPr>
        <p:spPr/>
        <p:txBody>
          <a:bodyPr>
            <a:normAutofit/>
          </a:bodyPr>
          <a:lstStyle/>
          <a:p>
            <a:pPr algn="just"/>
            <a:r>
              <a:rPr lang="en-US" sz="2800" dirty="0"/>
              <a:t>This unit will introduce you to the dimensions of skilled communication which are: </a:t>
            </a:r>
            <a:r>
              <a:rPr lang="en-GB" sz="2800" b="1" dirty="0"/>
              <a:t>Extended communication</a:t>
            </a:r>
            <a:r>
              <a:rPr lang="en-US" sz="2800" b="1" dirty="0"/>
              <a:t>, </a:t>
            </a:r>
            <a:r>
              <a:rPr lang="en-GB" sz="2800" b="1" dirty="0"/>
              <a:t>Multi-modal, Requires supporting evidence, Communication designed for a particular audience</a:t>
            </a:r>
            <a:endParaRPr lang="en-US" sz="2800" b="1" dirty="0"/>
          </a:p>
        </p:txBody>
      </p:sp>
    </p:spTree>
    <p:extLst>
      <p:ext uri="{BB962C8B-B14F-4D97-AF65-F5344CB8AC3E}">
        <p14:creationId xmlns:p14="http://schemas.microsoft.com/office/powerpoint/2010/main" val="2522166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IDEAS OF SKILLED COMMUNICATION</a:t>
            </a:r>
          </a:p>
        </p:txBody>
      </p:sp>
      <p:pic>
        <p:nvPicPr>
          <p:cNvPr id="2049" name="Picture 1" descr="C:\Users\User\AppData\Local\Temp\msohtmlclip1\02\clip_image00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7194" y="2285726"/>
            <a:ext cx="3039755" cy="4221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486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1: Extended communication</a:t>
            </a:r>
          </a:p>
        </p:txBody>
      </p:sp>
      <p:sp>
        <p:nvSpPr>
          <p:cNvPr id="3" name="Content Placeholder 2"/>
          <p:cNvSpPr>
            <a:spLocks noGrp="1"/>
          </p:cNvSpPr>
          <p:nvPr>
            <p:ph idx="1"/>
          </p:nvPr>
        </p:nvSpPr>
        <p:spPr/>
        <p:txBody>
          <a:bodyPr>
            <a:normAutofit/>
          </a:bodyPr>
          <a:lstStyle/>
          <a:p>
            <a:r>
              <a:rPr lang="en-GB" sz="2800" dirty="0"/>
              <a:t>What does extended communication mean?</a:t>
            </a:r>
          </a:p>
        </p:txBody>
      </p:sp>
    </p:spTree>
    <p:extLst>
      <p:ext uri="{BB962C8B-B14F-4D97-AF65-F5344CB8AC3E}">
        <p14:creationId xmlns:p14="http://schemas.microsoft.com/office/powerpoint/2010/main" val="2049752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1: Extended communication</a:t>
            </a:r>
          </a:p>
        </p:txBody>
      </p:sp>
      <p:sp>
        <p:nvSpPr>
          <p:cNvPr id="3" name="Content Placeholder 2"/>
          <p:cNvSpPr>
            <a:spLocks noGrp="1"/>
          </p:cNvSpPr>
          <p:nvPr>
            <p:ph idx="1"/>
          </p:nvPr>
        </p:nvSpPr>
        <p:spPr/>
        <p:txBody>
          <a:bodyPr>
            <a:normAutofit/>
          </a:bodyPr>
          <a:lstStyle/>
          <a:p>
            <a:r>
              <a:rPr lang="en-IE" b="1" dirty="0"/>
              <a:t>Extended communication</a:t>
            </a:r>
            <a:r>
              <a:rPr lang="en-IE" dirty="0"/>
              <a:t> is required when student must produce communication that represents a set of connected ideas, not a single simple thought. </a:t>
            </a:r>
          </a:p>
          <a:p>
            <a:r>
              <a:rPr lang="en-IE" dirty="0"/>
              <a:t>In written work, extended communication is the equivalent of one or more complete paragraphs rather than a sentence or phrase. </a:t>
            </a:r>
          </a:p>
          <a:p>
            <a:r>
              <a:rPr lang="en-IE" dirty="0"/>
              <a:t>In electronic or visual media, extended communication might take the form of a sequence of video, a podcast, or a page of a presentation that connects or illustrates several ideas.</a:t>
            </a:r>
          </a:p>
          <a:p>
            <a:r>
              <a:rPr lang="en-IE" dirty="0"/>
              <a:t>A single text message or tweet is NOT extended communication. If students are engaged in electronic communication, this is ONLY considered extended communication if it produces an outcome that requires students to connect the ideas they discussed (for example, producing documentation of what they learned or next steps for resolving an issue that arose). The duration of an electronic chat is not considered in evaluating extended communication.</a:t>
            </a:r>
          </a:p>
        </p:txBody>
      </p:sp>
    </p:spTree>
    <p:extLst>
      <p:ext uri="{BB962C8B-B14F-4D97-AF65-F5344CB8AC3E}">
        <p14:creationId xmlns:p14="http://schemas.microsoft.com/office/powerpoint/2010/main" val="299525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a:xfrm>
            <a:off x="581192" y="2017222"/>
            <a:ext cx="11029615" cy="4200698"/>
          </a:xfrm>
        </p:spPr>
        <p:txBody>
          <a:bodyPr>
            <a:normAutofit fontScale="92500"/>
          </a:bodyPr>
          <a:lstStyle/>
          <a:p>
            <a:r>
              <a:rPr lang="en-AU" sz="2800" dirty="0"/>
              <a:t>This guide describes </a:t>
            </a:r>
            <a:r>
              <a:rPr lang="en-AU" sz="2800" b="1" dirty="0"/>
              <a:t>six dimensions of students’ 21st century learning</a:t>
            </a:r>
            <a:r>
              <a:rPr lang="en-AU" sz="2800" dirty="0"/>
              <a:t>, each of which represents an important skill for students for develop: </a:t>
            </a:r>
          </a:p>
          <a:p>
            <a:r>
              <a:rPr lang="en-AU" sz="2800" dirty="0"/>
              <a:t> collaboration </a:t>
            </a:r>
          </a:p>
          <a:p>
            <a:r>
              <a:rPr lang="en-AU" sz="2800" dirty="0"/>
              <a:t> skilled communication </a:t>
            </a:r>
          </a:p>
          <a:p>
            <a:r>
              <a:rPr lang="en-AU" sz="2800" dirty="0"/>
              <a:t> knowledge construction </a:t>
            </a:r>
          </a:p>
          <a:p>
            <a:r>
              <a:rPr lang="en-AU" sz="2800" dirty="0"/>
              <a:t> self-regulation </a:t>
            </a:r>
          </a:p>
          <a:p>
            <a:r>
              <a:rPr lang="en-AU" sz="2800" dirty="0"/>
              <a:t> real-world problem-solving and innovation </a:t>
            </a:r>
          </a:p>
          <a:p>
            <a:r>
              <a:rPr lang="en-AU" sz="2800" dirty="0"/>
              <a:t> use of ICT for learning </a:t>
            </a:r>
          </a:p>
        </p:txBody>
      </p:sp>
    </p:spTree>
    <p:extLst>
      <p:ext uri="{BB962C8B-B14F-4D97-AF65-F5344CB8AC3E}">
        <p14:creationId xmlns:p14="http://schemas.microsoft.com/office/powerpoint/2010/main" val="2271184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I1: </a:t>
            </a:r>
            <a:r>
              <a:rPr lang="en-GB" dirty="0"/>
              <a:t>Multi-modal</a:t>
            </a:r>
            <a:endParaRPr lang="en-AU" dirty="0"/>
          </a:p>
        </p:txBody>
      </p:sp>
      <p:sp>
        <p:nvSpPr>
          <p:cNvPr id="3" name="Content Placeholder 2"/>
          <p:cNvSpPr>
            <a:spLocks noGrp="1"/>
          </p:cNvSpPr>
          <p:nvPr>
            <p:ph idx="1"/>
          </p:nvPr>
        </p:nvSpPr>
        <p:spPr>
          <a:xfrm>
            <a:off x="581192" y="2180496"/>
            <a:ext cx="11029615" cy="4311744"/>
          </a:xfrm>
        </p:spPr>
        <p:txBody>
          <a:bodyPr>
            <a:noAutofit/>
          </a:bodyPr>
          <a:lstStyle/>
          <a:p>
            <a:r>
              <a:rPr lang="en-IE" sz="2800" dirty="0"/>
              <a:t>Communication is</a:t>
            </a:r>
            <a:r>
              <a:rPr lang="en-IE" sz="2800" b="1" dirty="0"/>
              <a:t> multi-modal</a:t>
            </a:r>
            <a:r>
              <a:rPr lang="en-IE" sz="2800" dirty="0"/>
              <a:t> when it includes more than one type of communication mode or tool used to communicate a coherent message. For example, students might create a presentation that integrates video and text, or embed a photograph into a blog post. The communication is considered multi-modal only if the elements work together to produce a stronger message than any one element alone.</a:t>
            </a:r>
          </a:p>
          <a:p>
            <a:r>
              <a:rPr lang="en-IE" sz="2800" dirty="0"/>
              <a:t>If the learning activity offers students the opportunity to choose the tool or tools they will use to communicate, we consider it to be a multi-modal communication opportunity.</a:t>
            </a:r>
          </a:p>
        </p:txBody>
      </p:sp>
    </p:spTree>
    <p:extLst>
      <p:ext uri="{BB962C8B-B14F-4D97-AF65-F5344CB8AC3E}">
        <p14:creationId xmlns:p14="http://schemas.microsoft.com/office/powerpoint/2010/main" val="2022869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I1I: </a:t>
            </a:r>
            <a:r>
              <a:rPr lang="en-GB" dirty="0"/>
              <a:t>Requires supporting evidence </a:t>
            </a:r>
            <a:endParaRPr lang="en-AU" dirty="0"/>
          </a:p>
        </p:txBody>
      </p:sp>
      <p:sp>
        <p:nvSpPr>
          <p:cNvPr id="3" name="Content Placeholder 2"/>
          <p:cNvSpPr>
            <a:spLocks noGrp="1"/>
          </p:cNvSpPr>
          <p:nvPr>
            <p:ph idx="1"/>
          </p:nvPr>
        </p:nvSpPr>
        <p:spPr>
          <a:xfrm>
            <a:off x="581192" y="2180496"/>
            <a:ext cx="11029615" cy="4311744"/>
          </a:xfrm>
        </p:spPr>
        <p:txBody>
          <a:bodyPr>
            <a:noAutofit/>
          </a:bodyPr>
          <a:lstStyle/>
          <a:p>
            <a:pPr algn="just"/>
            <a:r>
              <a:rPr lang="en-IE" sz="2800" dirty="0"/>
              <a:t>Communication </a:t>
            </a:r>
            <a:r>
              <a:rPr lang="en-IE" sz="2800" b="1" dirty="0"/>
              <a:t>requires supporting evidence</a:t>
            </a:r>
            <a:r>
              <a:rPr lang="en-IE" sz="2800" dirty="0"/>
              <a:t> when students must explain their ideas or support their thesis with facts or examples.</a:t>
            </a:r>
          </a:p>
          <a:p>
            <a:pPr algn="just"/>
            <a:r>
              <a:rPr lang="en-IE" sz="2800" dirty="0"/>
              <a:t>For this rubric, a “thesis” is a claim, hypothesis, or conclusion. Students must have a thesis when they are asked to state a point of view, make a prediction, or draw a conclusion from a set of facts or a chain of logic. The communication requires evidence if students must describe their reasoning or provide supporting facts or examples. The evidence should be sufficient to support the claim that the student is making.</a:t>
            </a:r>
          </a:p>
        </p:txBody>
      </p:sp>
    </p:spTree>
    <p:extLst>
      <p:ext uri="{BB962C8B-B14F-4D97-AF65-F5344CB8AC3E}">
        <p14:creationId xmlns:p14="http://schemas.microsoft.com/office/powerpoint/2010/main" val="4289536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t>BIG IDEA IV: </a:t>
            </a:r>
            <a:r>
              <a:rPr lang="en-GB" dirty="0"/>
              <a:t>Communication designed for a particular audience</a:t>
            </a:r>
            <a:endParaRPr lang="en-AU" dirty="0"/>
          </a:p>
        </p:txBody>
      </p:sp>
      <p:sp>
        <p:nvSpPr>
          <p:cNvPr id="3" name="Content Placeholder 2"/>
          <p:cNvSpPr>
            <a:spLocks noGrp="1"/>
          </p:cNvSpPr>
          <p:nvPr>
            <p:ph idx="1"/>
          </p:nvPr>
        </p:nvSpPr>
        <p:spPr>
          <a:xfrm>
            <a:off x="581192" y="2180496"/>
            <a:ext cx="11029615" cy="4311744"/>
          </a:xfrm>
        </p:spPr>
        <p:txBody>
          <a:bodyPr>
            <a:noAutofit/>
          </a:bodyPr>
          <a:lstStyle/>
          <a:p>
            <a:r>
              <a:rPr lang="en-IE" sz="2800" dirty="0"/>
              <a:t>Students are required to </a:t>
            </a:r>
            <a:r>
              <a:rPr lang="en-IE" sz="2800" b="1" dirty="0"/>
              <a:t>design their communication for a particular audience</a:t>
            </a:r>
            <a:r>
              <a:rPr lang="en-IE" sz="2800" dirty="0"/>
              <a:t> when they must ensure that their communication is appropriate to the specific readers, listeners, viewers, or others with whom they are communicating. It is not sufficient for students to be communicating to a general audience on the internet. They must have in mind a specific group with specific needs in order to shape their communication appropriately.</a:t>
            </a:r>
          </a:p>
        </p:txBody>
      </p:sp>
    </p:spTree>
    <p:extLst>
      <p:ext uri="{BB962C8B-B14F-4D97-AF65-F5344CB8AC3E}">
        <p14:creationId xmlns:p14="http://schemas.microsoft.com/office/powerpoint/2010/main" val="1077131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rubrics</a:t>
            </a:r>
            <a:endParaRPr lang="en-AU" dirty="0"/>
          </a:p>
        </p:txBody>
      </p:sp>
      <p:pic>
        <p:nvPicPr>
          <p:cNvPr id="4" name="Content Placeholder 3"/>
          <p:cNvPicPr>
            <a:picLocks noGrp="1" noChangeAspect="1"/>
          </p:cNvPicPr>
          <p:nvPr>
            <p:ph idx="1"/>
          </p:nvPr>
        </p:nvPicPr>
        <p:blipFill>
          <a:blip r:embed="rId2"/>
          <a:stretch>
            <a:fillRect/>
          </a:stretch>
        </p:blipFill>
        <p:spPr>
          <a:xfrm>
            <a:off x="2277580" y="1867716"/>
            <a:ext cx="5782203" cy="4821035"/>
          </a:xfrm>
          <a:prstGeom prst="rect">
            <a:avLst/>
          </a:prstGeom>
        </p:spPr>
      </p:pic>
    </p:spTree>
    <p:extLst>
      <p:ext uri="{BB962C8B-B14F-4D97-AF65-F5344CB8AC3E}">
        <p14:creationId xmlns:p14="http://schemas.microsoft.com/office/powerpoint/2010/main" val="1804743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Decision tree</a:t>
            </a:r>
            <a:endParaRPr lang="en-AU" dirty="0"/>
          </a:p>
        </p:txBody>
      </p:sp>
      <p:pic>
        <p:nvPicPr>
          <p:cNvPr id="3073" name="Picture 1" descr="Machine generated alternative text:&#10;Cmvrwnic•tion was &#10;extended or &#10;provided sufficient &#10;Suppo ting &#10;appropriately for a &#10;particular &#10;ancocwate&quot;-y 'or a &#10;NO &#10;NO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2100" y="1867716"/>
            <a:ext cx="4279591" cy="484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296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iIi: Knowledge Construction </a:t>
            </a:r>
          </a:p>
        </p:txBody>
      </p:sp>
    </p:spTree>
    <p:extLst>
      <p:ext uri="{BB962C8B-B14F-4D97-AF65-F5344CB8AC3E}">
        <p14:creationId xmlns:p14="http://schemas.microsoft.com/office/powerpoint/2010/main" val="1351410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r>
              <a:rPr lang="en-IE" sz="2800" dirty="0"/>
              <a:t>Knowledge construction provides a rationale for giving young people an opportunity to move beyond memorizing facts and to develop their critical thinking and reasoning skills. The </a:t>
            </a:r>
            <a:r>
              <a:rPr lang="en-IE" sz="2800" i="1" dirty="0"/>
              <a:t>21CLD: Knowledge Construction</a:t>
            </a:r>
            <a:r>
              <a:rPr lang="en-IE" sz="2800" dirty="0"/>
              <a:t> course introduces you to the dimensions of Knowledge Construction </a:t>
            </a:r>
            <a:r>
              <a:rPr lang="en-US" sz="2800" dirty="0"/>
              <a:t>which are: </a:t>
            </a:r>
            <a:r>
              <a:rPr lang="en-GB" sz="2800" b="1" dirty="0"/>
              <a:t>Knowledge construction</a:t>
            </a:r>
            <a:r>
              <a:rPr lang="en-US" sz="2800" b="1" dirty="0"/>
              <a:t>, </a:t>
            </a:r>
            <a:r>
              <a:rPr lang="en-GB" sz="2800" b="1" dirty="0"/>
              <a:t>Knowledge construction as the main requirement</a:t>
            </a:r>
            <a:r>
              <a:rPr lang="en-GB" sz="2800" dirty="0"/>
              <a:t> </a:t>
            </a:r>
            <a:r>
              <a:rPr lang="en-GB" sz="2800" b="1" dirty="0"/>
              <a:t>, Apply their knowledge, Interdisciplinary</a:t>
            </a:r>
            <a:r>
              <a:rPr lang="en-IE" sz="2800" dirty="0"/>
              <a:t>  so that students can build deep knowledge that they can transfer and apply in practice.</a:t>
            </a:r>
          </a:p>
        </p:txBody>
      </p:sp>
    </p:spTree>
    <p:extLst>
      <p:ext uri="{BB962C8B-B14F-4D97-AF65-F5344CB8AC3E}">
        <p14:creationId xmlns:p14="http://schemas.microsoft.com/office/powerpoint/2010/main" val="1641165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IDEAs of knowledge construction:</a:t>
            </a:r>
          </a:p>
        </p:txBody>
      </p:sp>
      <p:pic>
        <p:nvPicPr>
          <p:cNvPr id="4" name="Content Placeholder 3"/>
          <p:cNvPicPr>
            <a:picLocks noGrp="1" noChangeAspect="1"/>
          </p:cNvPicPr>
          <p:nvPr>
            <p:ph idx="1"/>
          </p:nvPr>
        </p:nvPicPr>
        <p:blipFill>
          <a:blip r:embed="rId2"/>
          <a:stretch>
            <a:fillRect/>
          </a:stretch>
        </p:blipFill>
        <p:spPr>
          <a:xfrm>
            <a:off x="1066206" y="2497113"/>
            <a:ext cx="2483131" cy="1008656"/>
          </a:xfrm>
          <a:prstGeom prst="rect">
            <a:avLst/>
          </a:prstGeom>
        </p:spPr>
      </p:pic>
      <p:pic>
        <p:nvPicPr>
          <p:cNvPr id="5" name="Picture 4"/>
          <p:cNvPicPr>
            <a:picLocks noChangeAspect="1"/>
          </p:cNvPicPr>
          <p:nvPr/>
        </p:nvPicPr>
        <p:blipFill>
          <a:blip r:embed="rId3"/>
          <a:stretch>
            <a:fillRect/>
          </a:stretch>
        </p:blipFill>
        <p:spPr>
          <a:xfrm>
            <a:off x="4835407" y="2497113"/>
            <a:ext cx="2521186" cy="1018172"/>
          </a:xfrm>
          <a:prstGeom prst="rect">
            <a:avLst/>
          </a:prstGeom>
        </p:spPr>
      </p:pic>
      <p:pic>
        <p:nvPicPr>
          <p:cNvPr id="6" name="Picture 5"/>
          <p:cNvPicPr>
            <a:picLocks noChangeAspect="1"/>
          </p:cNvPicPr>
          <p:nvPr/>
        </p:nvPicPr>
        <p:blipFill>
          <a:blip r:embed="rId4"/>
          <a:stretch>
            <a:fillRect/>
          </a:stretch>
        </p:blipFill>
        <p:spPr>
          <a:xfrm>
            <a:off x="8179498" y="3742874"/>
            <a:ext cx="2521186" cy="1018172"/>
          </a:xfrm>
          <a:prstGeom prst="rect">
            <a:avLst/>
          </a:prstGeom>
        </p:spPr>
      </p:pic>
      <p:pic>
        <p:nvPicPr>
          <p:cNvPr id="7" name="Picture 6"/>
          <p:cNvPicPr>
            <a:picLocks noChangeAspect="1"/>
          </p:cNvPicPr>
          <p:nvPr/>
        </p:nvPicPr>
        <p:blipFill>
          <a:blip r:embed="rId5"/>
          <a:stretch>
            <a:fillRect/>
          </a:stretch>
        </p:blipFill>
        <p:spPr>
          <a:xfrm>
            <a:off x="2587387" y="4761046"/>
            <a:ext cx="2549728" cy="1037203"/>
          </a:xfrm>
          <a:prstGeom prst="rect">
            <a:avLst/>
          </a:prstGeom>
        </p:spPr>
      </p:pic>
      <p:cxnSp>
        <p:nvCxnSpPr>
          <p:cNvPr id="9" name="Straight Arrow Connector 8"/>
          <p:cNvCxnSpPr/>
          <p:nvPr/>
        </p:nvCxnSpPr>
        <p:spPr>
          <a:xfrm>
            <a:off x="3331029" y="2961717"/>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79771" y="3315486"/>
            <a:ext cx="2094412" cy="632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137115" y="4514424"/>
            <a:ext cx="3719502" cy="781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247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 knowledge construction</a:t>
            </a:r>
          </a:p>
        </p:txBody>
      </p:sp>
      <p:sp>
        <p:nvSpPr>
          <p:cNvPr id="3" name="Content Placeholder 2"/>
          <p:cNvSpPr>
            <a:spLocks noGrp="1"/>
          </p:cNvSpPr>
          <p:nvPr>
            <p:ph idx="1"/>
          </p:nvPr>
        </p:nvSpPr>
        <p:spPr>
          <a:xfrm>
            <a:off x="646505" y="2126504"/>
            <a:ext cx="11029615" cy="3678303"/>
          </a:xfrm>
        </p:spPr>
        <p:txBody>
          <a:bodyPr>
            <a:normAutofit/>
          </a:bodyPr>
          <a:lstStyle/>
          <a:p>
            <a:pPr algn="just"/>
            <a:r>
              <a:rPr lang="en-IE" sz="2800" b="1" dirty="0"/>
              <a:t>Knowledge construction </a:t>
            </a:r>
            <a:r>
              <a:rPr lang="en-IE" sz="2800" dirty="0"/>
              <a:t>happens when students do more than reproduce what they have learned; they go beyond knowledge reproduction to generate ideas and understandings that are new to them. </a:t>
            </a:r>
          </a:p>
          <a:p>
            <a:pPr algn="just"/>
            <a:r>
              <a:rPr lang="en-IE" sz="2800" dirty="0"/>
              <a:t>The skills of knowledge construction are often considered “critical thinking.” Activities that require knowledge construction ask students to </a:t>
            </a:r>
            <a:r>
              <a:rPr lang="en-IE" sz="2800" b="1" dirty="0"/>
              <a:t>interpret</a:t>
            </a:r>
            <a:r>
              <a:rPr lang="en-IE" sz="2800" dirty="0"/>
              <a:t>, </a:t>
            </a:r>
            <a:r>
              <a:rPr lang="en-IE" sz="2800" b="1" dirty="0"/>
              <a:t>analyse</a:t>
            </a:r>
            <a:r>
              <a:rPr lang="en-IE" sz="2800" dirty="0"/>
              <a:t>, </a:t>
            </a:r>
            <a:r>
              <a:rPr lang="en-IE" sz="2800" b="1" dirty="0"/>
              <a:t>synthesise</a:t>
            </a:r>
            <a:r>
              <a:rPr lang="en-IE" sz="2800" dirty="0"/>
              <a:t>, or </a:t>
            </a:r>
            <a:r>
              <a:rPr lang="en-IE" sz="2800" b="1" dirty="0"/>
              <a:t>evaluate</a:t>
            </a:r>
            <a:r>
              <a:rPr lang="en-IE" sz="2800" dirty="0"/>
              <a:t> information or ideas.</a:t>
            </a:r>
          </a:p>
          <a:p>
            <a:pPr algn="just"/>
            <a:endParaRPr lang="en-GB" sz="2800" dirty="0"/>
          </a:p>
        </p:txBody>
      </p:sp>
    </p:spTree>
    <p:extLst>
      <p:ext uri="{BB962C8B-B14F-4D97-AF65-F5344CB8AC3E}">
        <p14:creationId xmlns:p14="http://schemas.microsoft.com/office/powerpoint/2010/main" val="908841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7018" y="1907177"/>
            <a:ext cx="10855234" cy="4524315"/>
          </a:xfrm>
          <a:prstGeom prst="rect">
            <a:avLst/>
          </a:prstGeom>
        </p:spPr>
        <p:txBody>
          <a:bodyPr wrap="square">
            <a:spAutoFit/>
          </a:bodyPr>
          <a:lstStyle/>
          <a:p>
            <a:pPr marL="342900" indent="-342900" fontAlgn="ctr">
              <a:buFont typeface="Wingdings" panose="05000000000000000000" pitchFamily="2" charset="2"/>
              <a:buChar char="§"/>
            </a:pPr>
            <a:r>
              <a:rPr lang="en-IE" sz="2400" b="1" dirty="0"/>
              <a:t>Interpretation</a:t>
            </a:r>
            <a:r>
              <a:rPr lang="en-IE" sz="2400" dirty="0"/>
              <a:t> means drawing inferences beyond the literal meaning. For example, students might read a description of a historical period and infer why people who lived then behaved the way they did.</a:t>
            </a:r>
          </a:p>
          <a:p>
            <a:pPr marL="342900" indent="-342900" fontAlgn="ctr">
              <a:buFont typeface="Wingdings" panose="05000000000000000000" pitchFamily="2" charset="2"/>
              <a:buChar char="§"/>
            </a:pPr>
            <a:r>
              <a:rPr lang="en-IE" sz="2400" b="1" dirty="0"/>
              <a:t>Analysis</a:t>
            </a:r>
            <a:r>
              <a:rPr lang="en-IE" sz="2400" dirty="0"/>
              <a:t> means identifying the parts of a whole and their relationships to each other. For example, students might investigate local environmental factors to determine which are most likely to affect migrating birds.</a:t>
            </a:r>
          </a:p>
          <a:p>
            <a:pPr marL="342900" indent="-342900" fontAlgn="ctr">
              <a:buFont typeface="Wingdings" panose="05000000000000000000" pitchFamily="2" charset="2"/>
              <a:buChar char="§"/>
            </a:pPr>
            <a:r>
              <a:rPr lang="en-IE" sz="2400" b="1" dirty="0"/>
              <a:t>Synthesis</a:t>
            </a:r>
            <a:r>
              <a:rPr lang="en-IE" sz="2400" dirty="0"/>
              <a:t> means identifying the relationships between two or more ideas. For example, students might be required to compare and contrast perspectives from multiple sources.</a:t>
            </a:r>
          </a:p>
          <a:p>
            <a:pPr marL="342900" indent="-342900" fontAlgn="ctr">
              <a:buFont typeface="Wingdings" panose="05000000000000000000" pitchFamily="2" charset="2"/>
              <a:buChar char="§"/>
            </a:pPr>
            <a:r>
              <a:rPr lang="en-IE" sz="2400" b="1" dirty="0"/>
              <a:t>Evaluation</a:t>
            </a:r>
            <a:r>
              <a:rPr lang="en-IE" sz="2400" dirty="0"/>
              <a:t> means judging the quality, credibility, or importance of data, ideas, or events. For example, students might read different accounts of an historical event and determine which ones they find most credible</a:t>
            </a:r>
            <a:r>
              <a:rPr lang="en-IE" sz="1600" dirty="0"/>
              <a:t>.</a:t>
            </a:r>
          </a:p>
        </p:txBody>
      </p:sp>
    </p:spTree>
    <p:extLst>
      <p:ext uri="{BB962C8B-B14F-4D97-AF65-F5344CB8AC3E}">
        <p14:creationId xmlns:p14="http://schemas.microsoft.com/office/powerpoint/2010/main" val="3680278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a:xfrm>
            <a:off x="581192" y="702156"/>
            <a:ext cx="11029616" cy="878450"/>
          </a:xfrm>
        </p:spPr>
        <p:txBody>
          <a:bodyPr/>
          <a:lstStyle/>
          <a:p>
            <a:r>
              <a:rPr lang="en-US" dirty="0"/>
              <a:t>CONT…</a:t>
            </a:r>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a:xfrm>
            <a:off x="334851" y="1867989"/>
            <a:ext cx="11578107" cy="4532811"/>
          </a:xfrm>
        </p:spPr>
        <p:txBody>
          <a:bodyPr>
            <a:noAutofit/>
          </a:bodyPr>
          <a:lstStyle/>
          <a:p>
            <a:pPr marL="0" indent="0">
              <a:buNone/>
            </a:pPr>
            <a:r>
              <a:rPr lang="en-AU" sz="2400" dirty="0"/>
              <a:t>For each dimension, this guide will help you to determine how strongly the student work demonstrates the related skill. Each dimension has the same structure: </a:t>
            </a:r>
          </a:p>
          <a:p>
            <a:r>
              <a:rPr lang="en-AU" sz="2400" dirty="0"/>
              <a:t> The </a:t>
            </a:r>
            <a:r>
              <a:rPr lang="en-AU" sz="2400" b="1" dirty="0"/>
              <a:t>overview </a:t>
            </a:r>
            <a:r>
              <a:rPr lang="en-AU" sz="2400" dirty="0"/>
              <a:t>introduces key concepts for that dimension. </a:t>
            </a:r>
          </a:p>
          <a:p>
            <a:r>
              <a:rPr lang="en-AU" sz="2400" dirty="0"/>
              <a:t> The “</a:t>
            </a:r>
            <a:r>
              <a:rPr lang="en-AU" sz="2400" b="1" dirty="0"/>
              <a:t>big ideas</a:t>
            </a:r>
            <a:r>
              <a:rPr lang="en-AU" sz="2400" dirty="0"/>
              <a:t>” define important attributes of the student work for each dimension. </a:t>
            </a:r>
          </a:p>
          <a:p>
            <a:r>
              <a:rPr lang="en-AU" sz="2400" dirty="0"/>
              <a:t> The </a:t>
            </a:r>
            <a:r>
              <a:rPr lang="en-AU" sz="2400" b="1" dirty="0"/>
              <a:t>rubric </a:t>
            </a:r>
            <a:r>
              <a:rPr lang="en-AU" sz="2400" dirty="0"/>
              <a:t>uses the big ideas to help you assign a number from 1 to 4, or I to 5, according to how strongly the student work demonstrates the given skill. </a:t>
            </a:r>
          </a:p>
          <a:p>
            <a:r>
              <a:rPr lang="en-AU" sz="2400" dirty="0"/>
              <a:t> The </a:t>
            </a:r>
            <a:r>
              <a:rPr lang="en-AU" sz="2400" b="1" dirty="0"/>
              <a:t>flowchart </a:t>
            </a:r>
            <a:r>
              <a:rPr lang="en-AU" sz="2400" dirty="0"/>
              <a:t>shows how to choose the best number in each case. </a:t>
            </a:r>
          </a:p>
        </p:txBody>
      </p:sp>
    </p:spTree>
    <p:extLst>
      <p:ext uri="{BB962C8B-B14F-4D97-AF65-F5344CB8AC3E}">
        <p14:creationId xmlns:p14="http://schemas.microsoft.com/office/powerpoint/2010/main" val="1386437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EXAMPLES:  Is these knowledge construction?</a:t>
            </a:r>
            <a:br>
              <a:rPr lang="en-AU" dirty="0"/>
            </a:br>
            <a:r>
              <a:rPr lang="en-AU" dirty="0"/>
              <a:t> </a:t>
            </a:r>
            <a:r>
              <a:rPr lang="en-AU" sz="2000" dirty="0"/>
              <a:t>ANSWER  YES  OR  NO</a:t>
            </a:r>
          </a:p>
        </p:txBody>
      </p:sp>
      <p:sp>
        <p:nvSpPr>
          <p:cNvPr id="3" name="Content Placeholder 2"/>
          <p:cNvSpPr>
            <a:spLocks noGrp="1"/>
          </p:cNvSpPr>
          <p:nvPr>
            <p:ph idx="1"/>
          </p:nvPr>
        </p:nvSpPr>
        <p:spPr>
          <a:xfrm>
            <a:off x="581192" y="1876926"/>
            <a:ext cx="11029615" cy="4584032"/>
          </a:xfrm>
        </p:spPr>
        <p:txBody>
          <a:bodyPr>
            <a:noAutofit/>
          </a:bodyPr>
          <a:lstStyle/>
          <a:p>
            <a:r>
              <a:rPr lang="en-AU" sz="2000" dirty="0"/>
              <a:t>Students searched the Internet for information about local activities to help the environment and analysed the information to decide what else could be done. </a:t>
            </a:r>
          </a:p>
          <a:p>
            <a:r>
              <a:rPr lang="en-AU" sz="2000" dirty="0"/>
              <a:t>Students searched the internet for information about local activities to help the environment and gave a presentation to describe what they found. 	</a:t>
            </a:r>
          </a:p>
          <a:p>
            <a:r>
              <a:rPr lang="en-AU" sz="2000" dirty="0"/>
              <a:t>A student’s paper compared and contrasted information from multiple sources. 	</a:t>
            </a:r>
          </a:p>
          <a:p>
            <a:r>
              <a:rPr lang="en-AU" sz="2000" dirty="0"/>
              <a:t>A student’s paper describes information they found online or in books. 	</a:t>
            </a:r>
          </a:p>
          <a:p>
            <a:r>
              <a:rPr lang="en-AU" sz="2000" dirty="0"/>
              <a:t>Students who have not learned about parallel lines examined several different pairs of lines to develop a definition of “parallel.” 	</a:t>
            </a:r>
          </a:p>
          <a:p>
            <a:r>
              <a:rPr lang="en-AU" sz="2000" dirty="0"/>
              <a:t>Students used the definition of “parallel” to decide whether several sets of lines were parallel. </a:t>
            </a:r>
            <a:endParaRPr lang="en-AU" sz="1200" dirty="0"/>
          </a:p>
        </p:txBody>
      </p:sp>
    </p:spTree>
    <p:extLst>
      <p:ext uri="{BB962C8B-B14F-4D97-AF65-F5344CB8AC3E}">
        <p14:creationId xmlns:p14="http://schemas.microsoft.com/office/powerpoint/2010/main" val="1974572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t>BIG IDEA 2: </a:t>
            </a:r>
            <a:r>
              <a:rPr lang="en-GB" b="1" dirty="0"/>
              <a:t>Knowledge construction as the main requirement</a:t>
            </a:r>
            <a:endParaRPr lang="en-AU" dirty="0"/>
          </a:p>
        </p:txBody>
      </p:sp>
      <p:sp>
        <p:nvSpPr>
          <p:cNvPr id="3" name="Content Placeholder 2"/>
          <p:cNvSpPr>
            <a:spLocks noGrp="1"/>
          </p:cNvSpPr>
          <p:nvPr>
            <p:ph idx="1"/>
          </p:nvPr>
        </p:nvSpPr>
        <p:spPr/>
        <p:txBody>
          <a:bodyPr>
            <a:normAutofit/>
          </a:bodyPr>
          <a:lstStyle/>
          <a:p>
            <a:pPr algn="just"/>
            <a:r>
              <a:rPr lang="en-IE" sz="2800" dirty="0"/>
              <a:t>The main requirement is the part of the activity that students spend the most time and effort on and the part that educators focus on when grading. If the learning activity does not specify how much time students should spend on each part, you may have to use your professional judgment to estimate how long students are likely to spend on different tasks.</a:t>
            </a:r>
          </a:p>
        </p:txBody>
      </p:sp>
    </p:spTree>
    <p:extLst>
      <p:ext uri="{BB962C8B-B14F-4D97-AF65-F5344CB8AC3E}">
        <p14:creationId xmlns:p14="http://schemas.microsoft.com/office/powerpoint/2010/main" val="1389927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sp>
        <p:nvSpPr>
          <p:cNvPr id="3" name="Content Placeholder 2"/>
          <p:cNvSpPr>
            <a:spLocks noGrp="1"/>
          </p:cNvSpPr>
          <p:nvPr>
            <p:ph idx="1"/>
          </p:nvPr>
        </p:nvSpPr>
        <p:spPr/>
        <p:txBody>
          <a:bodyPr>
            <a:normAutofit/>
          </a:bodyPr>
          <a:lstStyle/>
          <a:p>
            <a:pPr marL="0" indent="0">
              <a:buNone/>
            </a:pPr>
            <a:endParaRPr lang="en-AU" sz="2800" b="1" dirty="0"/>
          </a:p>
          <a:p>
            <a:pPr marL="0" indent="0">
              <a:buNone/>
            </a:pPr>
            <a:r>
              <a:rPr lang="en-AU" sz="2800" b="1" dirty="0"/>
              <a:t>IS THE MAIN EFFORT KNOWLEDGE CONSTRUCTION? </a:t>
            </a:r>
            <a:r>
              <a:rPr lang="en-AU" sz="2800" dirty="0"/>
              <a:t>	</a:t>
            </a:r>
          </a:p>
          <a:p>
            <a:pPr marL="342900" indent="-342900">
              <a:buAutoNum type="arabicPeriod"/>
            </a:pPr>
            <a:r>
              <a:rPr lang="en-AU" sz="2800" dirty="0"/>
              <a:t>A student made a short list of important details from a story, then wrote an essay using these details as evidence for why a character committed a crime. 	</a:t>
            </a:r>
          </a:p>
          <a:p>
            <a:pPr marL="342900" indent="-342900">
              <a:buFont typeface="Wingdings 2" panose="05020102010507070707" pitchFamily="18" charset="2"/>
              <a:buAutoNum type="arabicPeriod"/>
            </a:pPr>
            <a:r>
              <a:rPr lang="en-AU" sz="2800" dirty="0"/>
              <a:t>A student made a long list of details from a story, then wrote two sentences to describe why a character committed a crime. </a:t>
            </a:r>
            <a:r>
              <a:rPr lang="en-AU" dirty="0"/>
              <a:t>	</a:t>
            </a:r>
          </a:p>
          <a:p>
            <a:pPr marL="342900" indent="-342900">
              <a:buAutoNum type="arabicPeriod"/>
            </a:pPr>
            <a:endParaRPr lang="en-AU" dirty="0"/>
          </a:p>
          <a:p>
            <a:pPr marL="0" indent="0">
              <a:buNone/>
            </a:pPr>
            <a:endParaRPr lang="en-AU" dirty="0"/>
          </a:p>
          <a:p>
            <a:endParaRPr lang="en-AU" dirty="0"/>
          </a:p>
        </p:txBody>
      </p:sp>
    </p:spTree>
    <p:extLst>
      <p:ext uri="{BB962C8B-B14F-4D97-AF65-F5344CB8AC3E}">
        <p14:creationId xmlns:p14="http://schemas.microsoft.com/office/powerpoint/2010/main" val="23851251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FEEDBACK.</a:t>
            </a:r>
          </a:p>
        </p:txBody>
      </p:sp>
      <p:sp>
        <p:nvSpPr>
          <p:cNvPr id="3" name="Content Placeholder 2"/>
          <p:cNvSpPr>
            <a:spLocks noGrp="1"/>
          </p:cNvSpPr>
          <p:nvPr>
            <p:ph idx="1"/>
          </p:nvPr>
        </p:nvSpPr>
        <p:spPr/>
        <p:txBody>
          <a:bodyPr/>
          <a:lstStyle/>
          <a:p>
            <a:r>
              <a:rPr lang="en-AU" sz="2800" dirty="0"/>
              <a:t>The work implies that most of the student's time was spent on analysis. 	</a:t>
            </a:r>
          </a:p>
          <a:p>
            <a:r>
              <a:rPr lang="en-AU" sz="2800" dirty="0"/>
              <a:t>The work implies that most of the student's time was spent listing details (a recall task). 	</a:t>
            </a:r>
          </a:p>
          <a:p>
            <a:pPr marL="0" indent="0">
              <a:buNone/>
            </a:pPr>
            <a:endParaRPr lang="en-AU" dirty="0"/>
          </a:p>
        </p:txBody>
      </p:sp>
    </p:spTree>
    <p:extLst>
      <p:ext uri="{BB962C8B-B14F-4D97-AF65-F5344CB8AC3E}">
        <p14:creationId xmlns:p14="http://schemas.microsoft.com/office/powerpoint/2010/main" val="167131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3: </a:t>
            </a:r>
            <a:r>
              <a:rPr lang="en-GB" b="1" dirty="0"/>
              <a:t>Apply their knowledge</a:t>
            </a:r>
            <a:endParaRPr lang="en-AU" dirty="0"/>
          </a:p>
        </p:txBody>
      </p:sp>
      <p:sp>
        <p:nvSpPr>
          <p:cNvPr id="3" name="Content Placeholder 2"/>
          <p:cNvSpPr>
            <a:spLocks noGrp="1"/>
          </p:cNvSpPr>
          <p:nvPr>
            <p:ph idx="1"/>
          </p:nvPr>
        </p:nvSpPr>
        <p:spPr/>
        <p:txBody>
          <a:bodyPr/>
          <a:lstStyle/>
          <a:p>
            <a:r>
              <a:rPr lang="en-IE" sz="2800" dirty="0"/>
              <a:t>Students must </a:t>
            </a:r>
            <a:r>
              <a:rPr lang="en-IE" sz="2800" b="1" dirty="0"/>
              <a:t>apply their knowledge</a:t>
            </a:r>
            <a:r>
              <a:rPr lang="en-IE" sz="2800" dirty="0"/>
              <a:t> when they use the knowledge they have constructed to support another knowledge construction task in a new context.</a:t>
            </a:r>
          </a:p>
          <a:p>
            <a:r>
              <a:rPr lang="en-IE" sz="2800" dirty="0"/>
              <a:t>For example, students in a physics class might construct knowledge about heat principles from a study of the Earth’s inner core, and then apply what they learned to investigate the environment of Jupiter</a:t>
            </a:r>
          </a:p>
          <a:p>
            <a:endParaRPr lang="en-AU" dirty="0"/>
          </a:p>
        </p:txBody>
      </p:sp>
    </p:spTree>
    <p:extLst>
      <p:ext uri="{BB962C8B-B14F-4D97-AF65-F5344CB8AC3E}">
        <p14:creationId xmlns:p14="http://schemas.microsoft.com/office/powerpoint/2010/main" val="1327007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EXAMPLES:   ANSWER YES  OR NO AND WHY?</a:t>
            </a:r>
          </a:p>
        </p:txBody>
      </p:sp>
      <p:sp>
        <p:nvSpPr>
          <p:cNvPr id="3" name="Content Placeholder 2"/>
          <p:cNvSpPr>
            <a:spLocks noGrp="1"/>
          </p:cNvSpPr>
          <p:nvPr>
            <p:ph idx="1"/>
          </p:nvPr>
        </p:nvSpPr>
        <p:spPr/>
        <p:txBody>
          <a:bodyPr>
            <a:normAutofit lnSpcReduction="10000"/>
          </a:bodyPr>
          <a:lstStyle/>
          <a:p>
            <a:pPr marL="0" indent="0">
              <a:buNone/>
            </a:pPr>
            <a:r>
              <a:rPr lang="en-AU" sz="2800" b="1" dirty="0"/>
              <a:t>DID STUDENTS APPLY THEIR KNOWLEDGE? </a:t>
            </a:r>
            <a:r>
              <a:rPr lang="en-AU" sz="2800" dirty="0"/>
              <a:t>	</a:t>
            </a:r>
          </a:p>
          <a:p>
            <a:r>
              <a:rPr lang="en-AU" sz="2800" b="1" dirty="0"/>
              <a:t>Students analysed demographic statistics from their home town and then used their understanding of population trends to develop a plan for an upcoming housing development project. </a:t>
            </a:r>
            <a:r>
              <a:rPr lang="en-AU" sz="2800" dirty="0"/>
              <a:t>	</a:t>
            </a:r>
          </a:p>
          <a:p>
            <a:r>
              <a:rPr lang="en-AU" sz="2800" b="1" dirty="0"/>
              <a:t>Students analysed demographic statistics from their home town and then analysed demographic statistics from a second location of their choice. </a:t>
            </a:r>
            <a:r>
              <a:rPr lang="en-AU" sz="2800" dirty="0"/>
              <a:t>	</a:t>
            </a:r>
          </a:p>
          <a:p>
            <a:endParaRPr lang="en-AU" dirty="0"/>
          </a:p>
        </p:txBody>
      </p:sp>
    </p:spTree>
    <p:extLst>
      <p:ext uri="{BB962C8B-B14F-4D97-AF65-F5344CB8AC3E}">
        <p14:creationId xmlns:p14="http://schemas.microsoft.com/office/powerpoint/2010/main" val="1348077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normAutofit fontScale="62500" lnSpcReduction="20000"/>
          </a:bodyPr>
          <a:lstStyle/>
          <a:p>
            <a:r>
              <a:rPr lang="en-AU" sz="3300" dirty="0"/>
              <a:t>Students examined photos enlarged at different sizes to develop an understanding of similarity and then applied that knowledge to abstract geometric shapes, thinking about size ratios and angles to determine which shapes are mathematically similar. 	</a:t>
            </a:r>
          </a:p>
          <a:p>
            <a:r>
              <a:rPr lang="en-AU" sz="3300" dirty="0"/>
              <a:t>Students examined photos enlarged at different sizes to develop an understanding of similarity and then described their understanding. 	</a:t>
            </a:r>
          </a:p>
          <a:p>
            <a:r>
              <a:rPr lang="en-AU" sz="3300" dirty="0"/>
              <a:t>Students designed and executed a procedure for testing the qualities of the tap water at their school. Once they had accurate data, they used that information to determine which water filtration system would be most appropriate for the school. 	</a:t>
            </a:r>
          </a:p>
          <a:p>
            <a:r>
              <a:rPr lang="en-AU" sz="3300" dirty="0"/>
              <a:t>Students designed and executed a procedure for testing the qualities of the tap water at their school. They tested the water and redesigned the procedure iteratively until they had accurate data</a:t>
            </a:r>
            <a:r>
              <a:rPr lang="en-AU" dirty="0"/>
              <a:t>. 	</a:t>
            </a:r>
          </a:p>
          <a:p>
            <a:endParaRPr lang="en-AU" dirty="0"/>
          </a:p>
        </p:txBody>
      </p:sp>
    </p:spTree>
    <p:extLst>
      <p:ext uri="{BB962C8B-B14F-4D97-AF65-F5344CB8AC3E}">
        <p14:creationId xmlns:p14="http://schemas.microsoft.com/office/powerpoint/2010/main" val="1632825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FEEDBACK:</a:t>
            </a:r>
          </a:p>
        </p:txBody>
      </p:sp>
      <p:sp>
        <p:nvSpPr>
          <p:cNvPr id="3" name="Content Placeholder 2"/>
          <p:cNvSpPr>
            <a:spLocks noGrp="1"/>
          </p:cNvSpPr>
          <p:nvPr>
            <p:ph idx="1"/>
          </p:nvPr>
        </p:nvSpPr>
        <p:spPr>
          <a:xfrm>
            <a:off x="450762" y="1854558"/>
            <a:ext cx="11160046" cy="4004241"/>
          </a:xfrm>
        </p:spPr>
        <p:txBody>
          <a:bodyPr>
            <a:normAutofit fontScale="92500" lnSpcReduction="10000"/>
          </a:bodyPr>
          <a:lstStyle/>
          <a:p>
            <a:endParaRPr lang="en-AU" sz="2800" dirty="0"/>
          </a:p>
          <a:p>
            <a:r>
              <a:rPr lang="en-AU" sz="2800" dirty="0"/>
              <a:t>Students applied their knowledge from analysing demographic statistics in order to develop a housing plan; this step required further analysis. 	</a:t>
            </a:r>
          </a:p>
          <a:p>
            <a:r>
              <a:rPr lang="en-AU" sz="2800" dirty="0"/>
              <a:t>Students did not apply their knowledge from analysing demographic statistics to any new activity; they simply repeated the same activity with a different dataset 	</a:t>
            </a:r>
          </a:p>
          <a:p>
            <a:r>
              <a:rPr lang="en-AU" sz="2800" dirty="0"/>
              <a:t>Students applied their knowledge from evaluating shapes to deepen their own understanding of mathematical similarity. 	</a:t>
            </a:r>
          </a:p>
          <a:p>
            <a:r>
              <a:rPr lang="en-AU" sz="2800" dirty="0"/>
              <a:t>Students did not apply their knowledge from evaluating shapes to any new domain; they simply articulated that knowledge </a:t>
            </a:r>
            <a:r>
              <a:rPr lang="en-AU" dirty="0"/>
              <a:t>	</a:t>
            </a:r>
          </a:p>
          <a:p>
            <a:endParaRPr lang="en-AU" dirty="0"/>
          </a:p>
          <a:p>
            <a:endParaRPr lang="en-AU" dirty="0"/>
          </a:p>
        </p:txBody>
      </p:sp>
    </p:spTree>
    <p:extLst>
      <p:ext uri="{BB962C8B-B14F-4D97-AF65-F5344CB8AC3E}">
        <p14:creationId xmlns:p14="http://schemas.microsoft.com/office/powerpoint/2010/main" val="2810288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normAutofit lnSpcReduction="10000"/>
          </a:bodyPr>
          <a:lstStyle/>
          <a:p>
            <a:r>
              <a:rPr lang="en-AU" sz="2800" dirty="0"/>
              <a:t>Students applied their knowledge from designing and conducting water quality tests to select an appropriate water filtration system, which required them to look at what they have learned in a new way and deepen their knowledge. 	</a:t>
            </a:r>
          </a:p>
          <a:p>
            <a:r>
              <a:rPr lang="en-AU" sz="2800" dirty="0"/>
              <a:t>Although students applied their knowledge from previous trials to refine the procedure, they only applied knowledge within a single (repeated) context. They deepened their knowledge, but did not extend it to a new type of application. 	</a:t>
            </a:r>
          </a:p>
          <a:p>
            <a:endParaRPr lang="en-AU" dirty="0"/>
          </a:p>
        </p:txBody>
      </p:sp>
    </p:spTree>
    <p:extLst>
      <p:ext uri="{BB962C8B-B14F-4D97-AF65-F5344CB8AC3E}">
        <p14:creationId xmlns:p14="http://schemas.microsoft.com/office/powerpoint/2010/main" val="35685794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4:</a:t>
            </a:r>
            <a:r>
              <a:rPr lang="en-GB" b="1" dirty="0"/>
              <a:t> Interdisciplinary learning activities</a:t>
            </a:r>
            <a:endParaRPr lang="en-AU" dirty="0"/>
          </a:p>
        </p:txBody>
      </p:sp>
      <p:sp>
        <p:nvSpPr>
          <p:cNvPr id="3" name="Content Placeholder 2"/>
          <p:cNvSpPr>
            <a:spLocks noGrp="1"/>
          </p:cNvSpPr>
          <p:nvPr>
            <p:ph idx="1"/>
          </p:nvPr>
        </p:nvSpPr>
        <p:spPr>
          <a:xfrm>
            <a:off x="581192" y="2180496"/>
            <a:ext cx="11029615" cy="4436872"/>
          </a:xfrm>
        </p:spPr>
        <p:txBody>
          <a:bodyPr>
            <a:normAutofit lnSpcReduction="10000"/>
          </a:bodyPr>
          <a:lstStyle/>
          <a:p>
            <a:pPr marL="0" indent="0" algn="just">
              <a:buNone/>
            </a:pPr>
            <a:endParaRPr lang="en-GB" sz="2800" b="1" dirty="0"/>
          </a:p>
          <a:p>
            <a:pPr algn="just"/>
            <a:r>
              <a:rPr lang="en-IE" sz="2800" b="1" dirty="0"/>
              <a:t>Interdisciplinary</a:t>
            </a:r>
            <a:r>
              <a:rPr lang="en-IE" sz="2800" dirty="0"/>
              <a:t> </a:t>
            </a:r>
            <a:r>
              <a:rPr lang="en-IE" sz="2800" b="1" dirty="0"/>
              <a:t>learning activities </a:t>
            </a:r>
            <a:r>
              <a:rPr lang="en-IE" sz="2800" dirty="0"/>
              <a:t>have </a:t>
            </a:r>
            <a:r>
              <a:rPr lang="en-IE" sz="2800" b="1" dirty="0"/>
              <a:t>learning goals</a:t>
            </a:r>
            <a:r>
              <a:rPr lang="en-IE" sz="2800" dirty="0"/>
              <a:t> that involve content, important ideas, or methods from different academic subjects (such as mathematics and music, or language arts and history). Subjects that are </a:t>
            </a:r>
            <a:r>
              <a:rPr lang="en-IE" sz="2800" b="1" dirty="0"/>
              <a:t>typically taught together</a:t>
            </a:r>
            <a:r>
              <a:rPr lang="en-IE" sz="2800" dirty="0"/>
              <a:t> in your country do not count as interdisciplinary.</a:t>
            </a:r>
          </a:p>
          <a:p>
            <a:pPr algn="just"/>
            <a:r>
              <a:rPr lang="en-IE" sz="2800" dirty="0"/>
              <a:t>For purposes of this unit, ICT is NOT considered a separate academic subject. ICT is often used as a tool for learning in other subjects. For example, students might build ICT skills when they do online research for a history project. This activity is NOT considered interdisciplinary.</a:t>
            </a:r>
          </a:p>
          <a:p>
            <a:pPr algn="just"/>
            <a:endParaRPr lang="en-AU" dirty="0"/>
          </a:p>
        </p:txBody>
      </p:sp>
    </p:spTree>
    <p:extLst>
      <p:ext uri="{BB962C8B-B14F-4D97-AF65-F5344CB8AC3E}">
        <p14:creationId xmlns:p14="http://schemas.microsoft.com/office/powerpoint/2010/main" val="3841649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F5FE7-BA4A-4D24-A439-9D6B669A4962}"/>
              </a:ext>
            </a:extLst>
          </p:cNvPr>
          <p:cNvSpPr>
            <a:spLocks noGrp="1"/>
          </p:cNvSpPr>
          <p:nvPr>
            <p:ph type="title"/>
          </p:nvPr>
        </p:nvSpPr>
        <p:spPr/>
        <p:txBody>
          <a:bodyPr/>
          <a:lstStyle/>
          <a:p>
            <a:pPr algn="ctr"/>
            <a:r>
              <a:rPr lang="en-AU" dirty="0"/>
              <a:t>Unit </a:t>
            </a:r>
            <a:r>
              <a:rPr lang="en-AU" dirty="0" err="1"/>
              <a:t>i</a:t>
            </a:r>
            <a:r>
              <a:rPr lang="en-AU" dirty="0"/>
              <a:t>. Collaboration </a:t>
            </a:r>
            <a:br>
              <a:rPr lang="en-AU" dirty="0"/>
            </a:br>
            <a:endParaRPr lang="en-US" dirty="0"/>
          </a:p>
        </p:txBody>
      </p:sp>
      <p:sp>
        <p:nvSpPr>
          <p:cNvPr id="3" name="Content Placeholder 2">
            <a:extLst>
              <a:ext uri="{FF2B5EF4-FFF2-40B4-BE49-F238E27FC236}">
                <a16:creationId xmlns:a16="http://schemas.microsoft.com/office/drawing/2014/main" id="{B4201088-F85C-4EBE-A2AD-DB099512A829}"/>
              </a:ext>
            </a:extLst>
          </p:cNvPr>
          <p:cNvSpPr>
            <a:spLocks noGrp="1"/>
          </p:cNvSpPr>
          <p:nvPr>
            <p:ph idx="1"/>
          </p:nvPr>
        </p:nvSpPr>
        <p:spPr/>
        <p:txBody>
          <a:bodyPr>
            <a:normAutofit/>
          </a:bodyPr>
          <a:lstStyle/>
          <a:p>
            <a:r>
              <a:rPr lang="en-US" sz="2800" dirty="0"/>
              <a:t>This unit explores the broader meaning of collaboration, and your understanding of it. In today’s workplace young people are expected to collaborate and this rubric helps you to understand what we mean by collaboration. It helps you to design lessons where students can develop collaboration skills. It will also introduce you to the dimensions of collaboration which are: </a:t>
            </a:r>
            <a:r>
              <a:rPr lang="en-US" sz="2800" b="1" dirty="0"/>
              <a:t>students working in groups or pairs</a:t>
            </a:r>
            <a:r>
              <a:rPr lang="en-US" sz="2800" dirty="0"/>
              <a:t>, </a:t>
            </a:r>
            <a:r>
              <a:rPr lang="en-US" sz="2800" b="1" dirty="0"/>
              <a:t>sharing responsibility</a:t>
            </a:r>
            <a:r>
              <a:rPr lang="en-US" sz="2800" dirty="0"/>
              <a:t>, </a:t>
            </a:r>
            <a:r>
              <a:rPr lang="en-US" sz="2800" b="1" dirty="0"/>
              <a:t>making substantive decisions together</a:t>
            </a:r>
            <a:r>
              <a:rPr lang="en-US" sz="2800" dirty="0"/>
              <a:t>, and being </a:t>
            </a:r>
            <a:r>
              <a:rPr lang="en-US" sz="2800" b="1" dirty="0"/>
              <a:t>co-dependent on one another</a:t>
            </a:r>
            <a:r>
              <a:rPr lang="en-US" sz="2800" dirty="0"/>
              <a:t>. </a:t>
            </a:r>
            <a:endParaRPr lang="en-GB" sz="2800" dirty="0"/>
          </a:p>
        </p:txBody>
      </p:sp>
    </p:spTree>
    <p:extLst>
      <p:ext uri="{BB962C8B-B14F-4D97-AF65-F5344CB8AC3E}">
        <p14:creationId xmlns:p14="http://schemas.microsoft.com/office/powerpoint/2010/main" val="822191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82" y="621816"/>
            <a:ext cx="11029616" cy="1013800"/>
          </a:xfrm>
        </p:spPr>
        <p:txBody>
          <a:bodyPr/>
          <a:lstStyle/>
          <a:p>
            <a:r>
              <a:rPr lang="en-AU" dirty="0"/>
              <a:t>Rubric: Knowledge Construction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071" y="1845746"/>
            <a:ext cx="7828939" cy="4504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7126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Decision tree: Knowledge Construction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1957" y="2120337"/>
            <a:ext cx="5955631" cy="390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341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a:t>
            </a:r>
            <a:r>
              <a:rPr lang="en-AU" dirty="0" err="1">
                <a:solidFill>
                  <a:schemeClr val="tx1"/>
                </a:solidFill>
              </a:rPr>
              <a:t>iV</a:t>
            </a:r>
            <a:r>
              <a:rPr lang="en-AU" dirty="0">
                <a:solidFill>
                  <a:schemeClr val="tx1"/>
                </a:solidFill>
              </a:rPr>
              <a:t>: SELF-REGULATION</a:t>
            </a:r>
          </a:p>
        </p:txBody>
      </p:sp>
    </p:spTree>
    <p:extLst>
      <p:ext uri="{BB962C8B-B14F-4D97-AF65-F5344CB8AC3E}">
        <p14:creationId xmlns:p14="http://schemas.microsoft.com/office/powerpoint/2010/main" val="11881712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pPr marL="0" indent="0" algn="just">
              <a:buNone/>
            </a:pPr>
            <a:r>
              <a:rPr lang="en-US" sz="2800" dirty="0"/>
              <a:t>Self-regulation occurs when students consciously organize, monitor, evaluate and ultimately take control of their own learning. Educators can design learning activities that assist learners in building and developing their self-regulations skills. </a:t>
            </a:r>
            <a:r>
              <a:rPr lang="en-US" sz="2800" i="1" dirty="0"/>
              <a:t>21CLD: Self-Regulation </a:t>
            </a:r>
            <a:r>
              <a:rPr lang="en-US" sz="2800" dirty="0"/>
              <a:t>introduces you to the idea of self-regulation and the dimensions of working on long-term projects, students planning their own work and providing opportunities to revise work based on feedback.</a:t>
            </a:r>
          </a:p>
        </p:txBody>
      </p:sp>
    </p:spTree>
    <p:extLst>
      <p:ext uri="{BB962C8B-B14F-4D97-AF65-F5344CB8AC3E}">
        <p14:creationId xmlns:p14="http://schemas.microsoft.com/office/powerpoint/2010/main" val="36392084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IDEAs of SELF-REGULATION</a:t>
            </a:r>
          </a:p>
        </p:txBody>
      </p:sp>
      <p:cxnSp>
        <p:nvCxnSpPr>
          <p:cNvPr id="9" name="Straight Arrow Connector 8"/>
          <p:cNvCxnSpPr/>
          <p:nvPr/>
        </p:nvCxnSpPr>
        <p:spPr>
          <a:xfrm>
            <a:off x="4750755" y="2829370"/>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618747" y="3534195"/>
            <a:ext cx="1756611" cy="1467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2387960" y="2392935"/>
            <a:ext cx="2483131" cy="1008656"/>
          </a:xfrm>
          <a:prstGeom prst="rect">
            <a:avLst/>
          </a:prstGeom>
        </p:spPr>
      </p:pic>
      <p:pic>
        <p:nvPicPr>
          <p:cNvPr id="12" name="Picture 11"/>
          <p:cNvPicPr>
            <a:picLocks noChangeAspect="1"/>
          </p:cNvPicPr>
          <p:nvPr/>
        </p:nvPicPr>
        <p:blipFill rotWithShape="1">
          <a:blip r:embed="rId3"/>
          <a:srcRect r="5993" b="15217"/>
          <a:stretch/>
        </p:blipFill>
        <p:spPr>
          <a:xfrm>
            <a:off x="6412645" y="2674053"/>
            <a:ext cx="2334314" cy="863231"/>
          </a:xfrm>
          <a:prstGeom prst="rect">
            <a:avLst/>
          </a:prstGeom>
        </p:spPr>
      </p:pic>
      <p:pic>
        <p:nvPicPr>
          <p:cNvPr id="14" name="Picture 13"/>
          <p:cNvPicPr>
            <a:picLocks noChangeAspect="1"/>
          </p:cNvPicPr>
          <p:nvPr/>
        </p:nvPicPr>
        <p:blipFill>
          <a:blip r:embed="rId4"/>
          <a:stretch>
            <a:fillRect/>
          </a:stretch>
        </p:blipFill>
        <p:spPr>
          <a:xfrm>
            <a:off x="3584249" y="5001378"/>
            <a:ext cx="2530700" cy="1018172"/>
          </a:xfrm>
          <a:prstGeom prst="rect">
            <a:avLst/>
          </a:prstGeom>
        </p:spPr>
      </p:pic>
    </p:spTree>
    <p:extLst>
      <p:ext uri="{BB962C8B-B14F-4D97-AF65-F5344CB8AC3E}">
        <p14:creationId xmlns:p14="http://schemas.microsoft.com/office/powerpoint/2010/main" val="37009810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 </a:t>
            </a:r>
            <a:r>
              <a:rPr lang="en-GB" dirty="0"/>
              <a:t>Long-term activity</a:t>
            </a:r>
            <a:endParaRPr lang="en-AU" dirty="0"/>
          </a:p>
        </p:txBody>
      </p:sp>
      <p:sp>
        <p:nvSpPr>
          <p:cNvPr id="3" name="Rectangle 2"/>
          <p:cNvSpPr/>
          <p:nvPr/>
        </p:nvSpPr>
        <p:spPr>
          <a:xfrm>
            <a:off x="986589" y="2261937"/>
            <a:ext cx="10371222" cy="2677656"/>
          </a:xfrm>
          <a:prstGeom prst="rect">
            <a:avLst/>
          </a:prstGeom>
        </p:spPr>
        <p:txBody>
          <a:bodyPr wrap="square">
            <a:spAutoFit/>
          </a:bodyPr>
          <a:lstStyle/>
          <a:p>
            <a:pPr algn="just"/>
            <a:r>
              <a:rPr lang="en-IE" sz="2800" dirty="0">
                <a:solidFill>
                  <a:srgbClr val="000000"/>
                </a:solidFill>
                <a:latin typeface="Gill Sans MT (Body)"/>
              </a:rPr>
              <a:t>A learning activity is considered</a:t>
            </a:r>
            <a:r>
              <a:rPr lang="en-IE" sz="2800" b="1" dirty="0">
                <a:solidFill>
                  <a:srgbClr val="000000"/>
                </a:solidFill>
                <a:latin typeface="Gill Sans MT (Body)"/>
              </a:rPr>
              <a:t> long-term</a:t>
            </a:r>
            <a:r>
              <a:rPr lang="en-IE" sz="2800" dirty="0">
                <a:solidFill>
                  <a:srgbClr val="000000"/>
                </a:solidFill>
                <a:latin typeface="Gill Sans MT (Body)"/>
              </a:rPr>
              <a:t> if students work on it for a substantive period of time. If the learning activity is completed within a single class period, there is no time for students to plan the process of their work nor to improve their work over multiple drafts. Length of time is a basic prerequisite for students’ opportunity for self-regulation. </a:t>
            </a:r>
            <a:endParaRPr lang="en-GB" sz="2800" dirty="0">
              <a:latin typeface="Gill Sans MT (Body)"/>
            </a:endParaRPr>
          </a:p>
        </p:txBody>
      </p:sp>
    </p:spTree>
    <p:extLst>
      <p:ext uri="{BB962C8B-B14F-4D97-AF65-F5344CB8AC3E}">
        <p14:creationId xmlns:p14="http://schemas.microsoft.com/office/powerpoint/2010/main" val="3187021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Ii: </a:t>
            </a:r>
            <a:r>
              <a:rPr lang="en-GB" dirty="0"/>
              <a:t>Planning own work</a:t>
            </a:r>
            <a:endParaRPr lang="en-AU" dirty="0"/>
          </a:p>
        </p:txBody>
      </p:sp>
      <p:sp>
        <p:nvSpPr>
          <p:cNvPr id="3" name="Rectangle 2"/>
          <p:cNvSpPr/>
          <p:nvPr/>
        </p:nvSpPr>
        <p:spPr>
          <a:xfrm>
            <a:off x="469232" y="2261937"/>
            <a:ext cx="10888579" cy="3477875"/>
          </a:xfrm>
          <a:prstGeom prst="rect">
            <a:avLst/>
          </a:prstGeom>
        </p:spPr>
        <p:txBody>
          <a:bodyPr wrap="square">
            <a:spAutoFit/>
          </a:bodyPr>
          <a:lstStyle/>
          <a:p>
            <a:pPr marL="342900" indent="-342900">
              <a:buFont typeface="Wingdings" panose="05000000000000000000" pitchFamily="2" charset="2"/>
              <a:buChar char="§"/>
            </a:pPr>
            <a:r>
              <a:rPr lang="en-IE" sz="2000" dirty="0"/>
              <a:t>When students </a:t>
            </a:r>
            <a:r>
              <a:rPr lang="en-IE" sz="2000" b="1" dirty="0"/>
              <a:t>plan their own work</a:t>
            </a:r>
            <a:r>
              <a:rPr lang="en-IE" sz="2000" dirty="0"/>
              <a:t>, they make decisions about the schedule and steps they will follow to accomplish the task. Planning their own work may involve:</a:t>
            </a:r>
          </a:p>
          <a:p>
            <a:pPr marL="800100" lvl="1" indent="-342900" fontAlgn="ctr">
              <a:buFont typeface="Arial" panose="020B0604020202020204" pitchFamily="34" charset="0"/>
              <a:buChar char="•"/>
            </a:pPr>
            <a:r>
              <a:rPr lang="en-IE" sz="2000" dirty="0"/>
              <a:t>Deciding how: Students break down a complex task into simpler sub-tasks, or choose the tools they will use.</a:t>
            </a:r>
          </a:p>
          <a:p>
            <a:pPr marL="800100" lvl="1" indent="-342900" fontAlgn="ctr">
              <a:buFont typeface="Arial" panose="020B0604020202020204" pitchFamily="34" charset="0"/>
              <a:buChar char="•"/>
            </a:pPr>
            <a:r>
              <a:rPr lang="en-IE" sz="2000" dirty="0"/>
              <a:t>Deciding when: Students create a schedule for their work and setting interim deadlines.</a:t>
            </a:r>
          </a:p>
          <a:p>
            <a:pPr marL="800100" lvl="1" indent="-342900" fontAlgn="ctr">
              <a:buFont typeface="Arial" panose="020B0604020202020204" pitchFamily="34" charset="0"/>
              <a:buChar char="•"/>
            </a:pPr>
            <a:r>
              <a:rPr lang="en-IE" sz="2000" dirty="0"/>
              <a:t>Deciding who: A group of students determines how to divide work among themselves.</a:t>
            </a:r>
          </a:p>
          <a:p>
            <a:pPr marL="800100" lvl="1" indent="-342900" fontAlgn="ctr">
              <a:buFont typeface="Arial" panose="020B0604020202020204" pitchFamily="34" charset="0"/>
              <a:buChar char="•"/>
            </a:pPr>
            <a:r>
              <a:rPr lang="en-IE" sz="2000" dirty="0"/>
              <a:t>Deciding where: Students decide what pieces of the work will be done inside or outside of the school building or the school day.</a:t>
            </a:r>
          </a:p>
          <a:p>
            <a:r>
              <a:rPr lang="en-IE" sz="2000" dirty="0"/>
              <a:t>If a task is long-term but students are given detailed instructions and timelines, they do NOT have the opportunity to plan their own work. Students making decisions about small aspects of tasks does NOT qualify as planning their own work.</a:t>
            </a:r>
          </a:p>
        </p:txBody>
      </p:sp>
    </p:spTree>
    <p:extLst>
      <p:ext uri="{BB962C8B-B14F-4D97-AF65-F5344CB8AC3E}">
        <p14:creationId xmlns:p14="http://schemas.microsoft.com/office/powerpoint/2010/main" val="639226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Iii: </a:t>
            </a:r>
            <a:r>
              <a:rPr lang="en-GB" dirty="0"/>
              <a:t>Opportunity to revise work based on feedback</a:t>
            </a:r>
            <a:endParaRPr lang="en-AU" dirty="0"/>
          </a:p>
        </p:txBody>
      </p:sp>
      <p:sp>
        <p:nvSpPr>
          <p:cNvPr id="3" name="Rectangle 2"/>
          <p:cNvSpPr/>
          <p:nvPr/>
        </p:nvSpPr>
        <p:spPr>
          <a:xfrm>
            <a:off x="469232" y="2261937"/>
            <a:ext cx="10888579" cy="4247317"/>
          </a:xfrm>
          <a:prstGeom prst="rect">
            <a:avLst/>
          </a:prstGeom>
        </p:spPr>
        <p:txBody>
          <a:bodyPr wrap="square">
            <a:spAutoFit/>
          </a:bodyPr>
          <a:lstStyle/>
          <a:p>
            <a:pPr marL="285750" indent="-285750">
              <a:buFont typeface="Wingdings" panose="05000000000000000000" pitchFamily="2" charset="2"/>
              <a:buChar char="§"/>
            </a:pPr>
            <a:r>
              <a:rPr lang="en-IE" dirty="0"/>
              <a:t>Students </a:t>
            </a:r>
            <a:r>
              <a:rPr lang="en-IE" b="1" dirty="0"/>
              <a:t>have the opportunity to revise their work based on feedback</a:t>
            </a:r>
            <a:r>
              <a:rPr lang="en-IE" dirty="0"/>
              <a:t> when feedback is given and explicitly used to improve the work before it is submitted or finalised.</a:t>
            </a:r>
          </a:p>
          <a:p>
            <a:r>
              <a:rPr lang="en-IE" dirty="0"/>
              <a:t> </a:t>
            </a:r>
          </a:p>
          <a:p>
            <a:pPr marL="285750" indent="-285750">
              <a:buFont typeface="Arial" panose="020B0604020202020204" pitchFamily="34" charset="0"/>
              <a:buChar char="•"/>
            </a:pPr>
            <a:r>
              <a:rPr lang="en-IE" dirty="0"/>
              <a:t>Feedback may come from the educator or from peers. Students might also have the opportunity to revise their work based on their own deliberate process of self-reflection.</a:t>
            </a:r>
          </a:p>
          <a:p>
            <a:r>
              <a:rPr lang="en-IE" dirty="0"/>
              <a:t> </a:t>
            </a:r>
          </a:p>
          <a:p>
            <a:pPr marL="285750" indent="-285750">
              <a:buFont typeface="Arial" panose="020B0604020202020204" pitchFamily="34" charset="0"/>
              <a:buChar char="•"/>
            </a:pPr>
            <a:r>
              <a:rPr lang="en-IE" dirty="0"/>
              <a:t>Feedback can be one of the most significant influences on improving learning. Effective feedback helps students to address the gap between current performance and performance goals. It is more than simple praise; comments such as ‘good job’ or ‘great work’ do little to help the student understand what constitutes great work. Effective feedback:</a:t>
            </a:r>
          </a:p>
          <a:p>
            <a:pPr marL="742950" lvl="1" indent="-285750" fontAlgn="ctr">
              <a:buFont typeface="Arial" panose="020B0604020202020204" pitchFamily="34" charset="0"/>
              <a:buChar char="•"/>
            </a:pPr>
            <a:r>
              <a:rPr lang="en-IE" dirty="0"/>
              <a:t>Tells the student specifically what he or she is doing well and offers specific guidance to help move their learning forward.</a:t>
            </a:r>
          </a:p>
          <a:p>
            <a:pPr marL="742950" lvl="1" indent="-285750" fontAlgn="ctr">
              <a:buFont typeface="Arial" panose="020B0604020202020204" pitchFamily="34" charset="0"/>
              <a:buChar char="•"/>
            </a:pPr>
            <a:r>
              <a:rPr lang="en-IE" dirty="0"/>
              <a:t>Is directly connected to the learning goals and success criteria.</a:t>
            </a:r>
          </a:p>
          <a:p>
            <a:pPr marL="742950" lvl="1" indent="-285750" fontAlgn="ctr">
              <a:buFont typeface="Arial" panose="020B0604020202020204" pitchFamily="34" charset="0"/>
              <a:buChar char="•"/>
            </a:pPr>
            <a:r>
              <a:rPr lang="en-IE" dirty="0"/>
              <a:t>Helps the student to be more aware of progress along a learning path.</a:t>
            </a:r>
          </a:p>
          <a:p>
            <a:pPr marL="742950" lvl="1" indent="-285750" fontAlgn="ctr">
              <a:buFont typeface="Arial" panose="020B0604020202020204" pitchFamily="34" charset="0"/>
              <a:buChar char="•"/>
            </a:pPr>
            <a:r>
              <a:rPr lang="en-IE" dirty="0"/>
              <a:t>Leads to reflection and planning of next steps.</a:t>
            </a:r>
          </a:p>
        </p:txBody>
      </p:sp>
    </p:spTree>
    <p:extLst>
      <p:ext uri="{BB962C8B-B14F-4D97-AF65-F5344CB8AC3E}">
        <p14:creationId xmlns:p14="http://schemas.microsoft.com/office/powerpoint/2010/main" val="25579139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RUBRIC</a:t>
            </a:r>
            <a:endParaRPr lang="en-AU" dirty="0"/>
          </a:p>
        </p:txBody>
      </p:sp>
      <p:pic>
        <p:nvPicPr>
          <p:cNvPr id="4" name="Picture 3"/>
          <p:cNvPicPr>
            <a:picLocks noChangeAspect="1"/>
          </p:cNvPicPr>
          <p:nvPr/>
        </p:nvPicPr>
        <p:blipFill>
          <a:blip r:embed="rId2"/>
          <a:stretch>
            <a:fillRect/>
          </a:stretch>
        </p:blipFill>
        <p:spPr>
          <a:xfrm>
            <a:off x="2929793" y="1910268"/>
            <a:ext cx="5131365" cy="4538850"/>
          </a:xfrm>
          <a:prstGeom prst="rect">
            <a:avLst/>
          </a:prstGeom>
        </p:spPr>
      </p:pic>
    </p:spTree>
    <p:extLst>
      <p:ext uri="{BB962C8B-B14F-4D97-AF65-F5344CB8AC3E}">
        <p14:creationId xmlns:p14="http://schemas.microsoft.com/office/powerpoint/2010/main" val="141306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TREE</a:t>
            </a:r>
            <a:endParaRPr lang="en-AU" dirty="0"/>
          </a:p>
        </p:txBody>
      </p:sp>
      <p:pic>
        <p:nvPicPr>
          <p:cNvPr id="3" name="Picture 2"/>
          <p:cNvPicPr>
            <a:picLocks noChangeAspect="1"/>
          </p:cNvPicPr>
          <p:nvPr/>
        </p:nvPicPr>
        <p:blipFill rotWithShape="1">
          <a:blip r:embed="rId2"/>
          <a:srcRect l="5985" t="3067" r="2947" b="10272"/>
          <a:stretch/>
        </p:blipFill>
        <p:spPr>
          <a:xfrm>
            <a:off x="3007892" y="1900988"/>
            <a:ext cx="5342023" cy="4686734"/>
          </a:xfrm>
          <a:prstGeom prst="rect">
            <a:avLst/>
          </a:prstGeom>
        </p:spPr>
      </p:pic>
    </p:spTree>
    <p:extLst>
      <p:ext uri="{BB962C8B-B14F-4D97-AF65-F5344CB8AC3E}">
        <p14:creationId xmlns:p14="http://schemas.microsoft.com/office/powerpoint/2010/main" val="833817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BIG  IDEAS of collaboration</a:t>
            </a:r>
          </a:p>
        </p:txBody>
      </p:sp>
      <p:pic>
        <p:nvPicPr>
          <p:cNvPr id="1026" name="Picture 2" descr="Machine generated alternative text:&#10;иэцээбољ бмлэуом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800" y="2026018"/>
            <a:ext cx="25336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Machine generated alternative text:&#10;Shared eesvvqvstbiLttt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14" y="2185958"/>
            <a:ext cx="2533650"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chine generated alternative text:&#10;Substawttve Dectstow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158" y="4138083"/>
            <a:ext cx="25336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Machine generated alternative text:&#10;t wterdepewdev•vt Work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414" y="4250249"/>
            <a:ext cx="2533650" cy="104775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3383280" y="2395819"/>
            <a:ext cx="2504546" cy="183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324777" y="3019896"/>
            <a:ext cx="4413447" cy="1214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574450" y="4511292"/>
            <a:ext cx="2319924" cy="183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9009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V: </a:t>
            </a:r>
            <a:r>
              <a:rPr lang="en-US" dirty="0">
                <a:solidFill>
                  <a:schemeClr val="tx1"/>
                </a:solidFill>
              </a:rPr>
              <a:t>real-world problem-solving and innovation</a:t>
            </a:r>
            <a:endParaRPr lang="en-AU" dirty="0">
              <a:solidFill>
                <a:schemeClr val="tx1"/>
              </a:solidFill>
            </a:endParaRPr>
          </a:p>
        </p:txBody>
      </p:sp>
    </p:spTree>
    <p:extLst>
      <p:ext uri="{BB962C8B-B14F-4D97-AF65-F5344CB8AC3E}">
        <p14:creationId xmlns:p14="http://schemas.microsoft.com/office/powerpoint/2010/main" val="40750443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r>
              <a:rPr lang="en-US" sz="2800" dirty="0"/>
              <a:t>Real world problem-solving and innovation are skills that are integral to living and working in the 21st century. Educators can provide young people with opportunities to engage in real world problems and to apply their solutions or ideas in practice. This course defines what we mean by problem-solving and the dimensions that should be present in such activities. </a:t>
            </a:r>
          </a:p>
        </p:txBody>
      </p:sp>
    </p:spTree>
    <p:extLst>
      <p:ext uri="{BB962C8B-B14F-4D97-AF65-F5344CB8AC3E}">
        <p14:creationId xmlns:p14="http://schemas.microsoft.com/office/powerpoint/2010/main" val="17259622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IDEAs of </a:t>
            </a:r>
            <a:r>
              <a:rPr lang="en-US" dirty="0"/>
              <a:t>real-world problem-solving and innovation</a:t>
            </a:r>
            <a:endParaRPr lang="en-AU" dirty="0"/>
          </a:p>
        </p:txBody>
      </p:sp>
      <p:cxnSp>
        <p:nvCxnSpPr>
          <p:cNvPr id="9" name="Straight Arrow Connector 8"/>
          <p:cNvCxnSpPr/>
          <p:nvPr/>
        </p:nvCxnSpPr>
        <p:spPr>
          <a:xfrm>
            <a:off x="4750755" y="2829370"/>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618747" y="3534195"/>
            <a:ext cx="1756611" cy="1467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2415349" y="2174483"/>
            <a:ext cx="2663895" cy="1008656"/>
          </a:xfrm>
          <a:prstGeom prst="rect">
            <a:avLst/>
          </a:prstGeom>
        </p:spPr>
      </p:pic>
      <p:pic>
        <p:nvPicPr>
          <p:cNvPr id="4" name="Picture 3"/>
          <p:cNvPicPr>
            <a:picLocks noChangeAspect="1"/>
          </p:cNvPicPr>
          <p:nvPr/>
        </p:nvPicPr>
        <p:blipFill>
          <a:blip r:embed="rId3"/>
          <a:stretch>
            <a:fillRect/>
          </a:stretch>
        </p:blipFill>
        <p:spPr>
          <a:xfrm>
            <a:off x="6409737" y="2678811"/>
            <a:ext cx="2663895" cy="1008656"/>
          </a:xfrm>
          <a:prstGeom prst="rect">
            <a:avLst/>
          </a:prstGeom>
        </p:spPr>
      </p:pic>
      <p:pic>
        <p:nvPicPr>
          <p:cNvPr id="5" name="Picture 4"/>
          <p:cNvPicPr>
            <a:picLocks noChangeAspect="1"/>
          </p:cNvPicPr>
          <p:nvPr/>
        </p:nvPicPr>
        <p:blipFill rotWithShape="1">
          <a:blip r:embed="rId4"/>
          <a:srcRect r="7411"/>
          <a:stretch/>
        </p:blipFill>
        <p:spPr>
          <a:xfrm>
            <a:off x="3152273" y="4623265"/>
            <a:ext cx="2466474" cy="1008656"/>
          </a:xfrm>
          <a:prstGeom prst="rect">
            <a:avLst/>
          </a:prstGeom>
        </p:spPr>
      </p:pic>
    </p:spTree>
    <p:extLst>
      <p:ext uri="{BB962C8B-B14F-4D97-AF65-F5344CB8AC3E}">
        <p14:creationId xmlns:p14="http://schemas.microsoft.com/office/powerpoint/2010/main" val="8725267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 </a:t>
            </a:r>
            <a:r>
              <a:rPr lang="en-GB" dirty="0"/>
              <a:t>Problem-solving</a:t>
            </a:r>
            <a:endParaRPr lang="en-AU" dirty="0"/>
          </a:p>
        </p:txBody>
      </p:sp>
      <p:sp>
        <p:nvSpPr>
          <p:cNvPr id="3" name="Content Placeholder 2"/>
          <p:cNvSpPr>
            <a:spLocks noGrp="1"/>
          </p:cNvSpPr>
          <p:nvPr>
            <p:ph idx="1"/>
          </p:nvPr>
        </p:nvSpPr>
        <p:spPr>
          <a:xfrm>
            <a:off x="581192" y="1876926"/>
            <a:ext cx="11029615" cy="4656221"/>
          </a:xfrm>
        </p:spPr>
        <p:txBody>
          <a:bodyPr>
            <a:normAutofit/>
          </a:bodyPr>
          <a:lstStyle/>
          <a:p>
            <a:r>
              <a:rPr lang="en-IE" sz="2800" dirty="0"/>
              <a:t>Problem-solving involves a task with a defined challenge for the student. Problem-solving happens when students must:</a:t>
            </a:r>
          </a:p>
          <a:p>
            <a:pPr lvl="1" fontAlgn="ctr">
              <a:buFont typeface="Wingdings" panose="05000000000000000000" pitchFamily="2" charset="2"/>
              <a:buChar char="Ø"/>
            </a:pPr>
            <a:r>
              <a:rPr lang="en-IE" sz="2800" dirty="0"/>
              <a:t>develop a solution to a problem that is new to them OR</a:t>
            </a:r>
          </a:p>
          <a:p>
            <a:pPr lvl="1" fontAlgn="ctr">
              <a:buFont typeface="Wingdings" panose="05000000000000000000" pitchFamily="2" charset="2"/>
              <a:buChar char="Ø"/>
            </a:pPr>
            <a:r>
              <a:rPr lang="en-IE" sz="2800" dirty="0"/>
              <a:t>complete a task that they have not been instructed how to do OR</a:t>
            </a:r>
          </a:p>
          <a:p>
            <a:pPr lvl="1" fontAlgn="ctr">
              <a:buFont typeface="Wingdings" panose="05000000000000000000" pitchFamily="2" charset="2"/>
              <a:buChar char="Ø"/>
            </a:pPr>
            <a:r>
              <a:rPr lang="en-IE" sz="2800" dirty="0"/>
              <a:t>design a complex product that meets a set of requirements.</a:t>
            </a:r>
          </a:p>
        </p:txBody>
      </p:sp>
    </p:spTree>
    <p:extLst>
      <p:ext uri="{BB962C8B-B14F-4D97-AF65-F5344CB8AC3E}">
        <p14:creationId xmlns:p14="http://schemas.microsoft.com/office/powerpoint/2010/main" val="20590431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t>
            </a:r>
            <a:endParaRPr lang="en-AU" dirty="0"/>
          </a:p>
        </p:txBody>
      </p:sp>
      <p:sp>
        <p:nvSpPr>
          <p:cNvPr id="3" name="Content Placeholder 2"/>
          <p:cNvSpPr>
            <a:spLocks noGrp="1"/>
          </p:cNvSpPr>
          <p:nvPr>
            <p:ph idx="1"/>
          </p:nvPr>
        </p:nvSpPr>
        <p:spPr>
          <a:xfrm>
            <a:off x="581192" y="1876926"/>
            <a:ext cx="11029615" cy="4656221"/>
          </a:xfrm>
        </p:spPr>
        <p:txBody>
          <a:bodyPr>
            <a:noAutofit/>
          </a:bodyPr>
          <a:lstStyle/>
          <a:p>
            <a:r>
              <a:rPr lang="en-IE" sz="2000" dirty="0"/>
              <a:t>Learning activities that require problem-solving do NOT give students all the information they need to complete the task or specify the whole procedure they must follow to arrive at a solution.</a:t>
            </a:r>
          </a:p>
          <a:p>
            <a:r>
              <a:rPr lang="en-IE" sz="2000" dirty="0"/>
              <a:t>Often, problem-solving tasks require students do some or all of the following:</a:t>
            </a:r>
          </a:p>
          <a:p>
            <a:pPr lvl="1" fontAlgn="ctr">
              <a:buFont typeface="Wingdings" panose="05000000000000000000" pitchFamily="2" charset="2"/>
              <a:buChar char="Ø"/>
            </a:pPr>
            <a:r>
              <a:rPr lang="en-IE" sz="2000" dirty="0"/>
              <a:t>Investigate the parameters of the problem to guide their approach.</a:t>
            </a:r>
          </a:p>
          <a:p>
            <a:pPr lvl="1" fontAlgn="ctr">
              <a:buFont typeface="Wingdings" panose="05000000000000000000" pitchFamily="2" charset="2"/>
              <a:buChar char="Ø"/>
            </a:pPr>
            <a:r>
              <a:rPr lang="en-IE" sz="2000" dirty="0"/>
              <a:t>Generate ideas and alternatives.</a:t>
            </a:r>
          </a:p>
          <a:p>
            <a:pPr lvl="1" fontAlgn="ctr">
              <a:buFont typeface="Wingdings" panose="05000000000000000000" pitchFamily="2" charset="2"/>
              <a:buChar char="Ø"/>
            </a:pPr>
            <a:r>
              <a:rPr lang="en-IE" sz="2000" dirty="0"/>
              <a:t>Devise their own approach, or explore several possible procedures that might be appropriate to the situation</a:t>
            </a:r>
          </a:p>
          <a:p>
            <a:pPr lvl="1" fontAlgn="ctr">
              <a:buFont typeface="Wingdings" panose="05000000000000000000" pitchFamily="2" charset="2"/>
              <a:buChar char="Ø"/>
            </a:pPr>
            <a:r>
              <a:rPr lang="en-IE" sz="2000" dirty="0"/>
              <a:t>Design a coherent solution.</a:t>
            </a:r>
          </a:p>
          <a:p>
            <a:pPr lvl="1" fontAlgn="ctr">
              <a:buFont typeface="Wingdings" panose="05000000000000000000" pitchFamily="2" charset="2"/>
              <a:buChar char="Ø"/>
            </a:pPr>
            <a:r>
              <a:rPr lang="en-IE" sz="2000" dirty="0"/>
              <a:t>Test the solution and iterate on improvements to satisfy the requirements of the problem.</a:t>
            </a:r>
          </a:p>
        </p:txBody>
      </p:sp>
    </p:spTree>
    <p:extLst>
      <p:ext uri="{BB962C8B-B14F-4D97-AF65-F5344CB8AC3E}">
        <p14:creationId xmlns:p14="http://schemas.microsoft.com/office/powerpoint/2010/main" val="24606522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II: </a:t>
            </a:r>
            <a:r>
              <a:rPr lang="en-GB" dirty="0"/>
              <a:t>Real-world problems</a:t>
            </a:r>
            <a:endParaRPr lang="en-AU" dirty="0"/>
          </a:p>
        </p:txBody>
      </p:sp>
      <p:sp>
        <p:nvSpPr>
          <p:cNvPr id="3" name="Content Placeholder 2"/>
          <p:cNvSpPr>
            <a:spLocks noGrp="1"/>
          </p:cNvSpPr>
          <p:nvPr>
            <p:ph idx="1"/>
          </p:nvPr>
        </p:nvSpPr>
        <p:spPr>
          <a:xfrm>
            <a:off x="581192" y="1876926"/>
            <a:ext cx="11029615" cy="4656221"/>
          </a:xfrm>
        </p:spPr>
        <p:txBody>
          <a:bodyPr>
            <a:normAutofit/>
          </a:bodyPr>
          <a:lstStyle/>
          <a:p>
            <a:r>
              <a:rPr lang="en-IE" b="1" dirty="0"/>
              <a:t>Real-world</a:t>
            </a:r>
            <a:r>
              <a:rPr lang="en-IE" dirty="0"/>
              <a:t> problems are authentic situations and needs that exist outside an academic context. </a:t>
            </a:r>
          </a:p>
          <a:p>
            <a:r>
              <a:rPr lang="en-IE" dirty="0"/>
              <a:t>Real-world problems:</a:t>
            </a:r>
          </a:p>
          <a:p>
            <a:pPr lvl="1" fontAlgn="ctr">
              <a:buFont typeface="Wingdings" panose="05000000000000000000" pitchFamily="2" charset="2"/>
              <a:buChar char="v"/>
            </a:pPr>
            <a:r>
              <a:rPr lang="en-IE" dirty="0"/>
              <a:t>Are </a:t>
            </a:r>
            <a:r>
              <a:rPr lang="en-IE" b="1" dirty="0"/>
              <a:t>experienced by real people</a:t>
            </a:r>
            <a:r>
              <a:rPr lang="en-IE" dirty="0"/>
              <a:t>. </a:t>
            </a:r>
          </a:p>
          <a:p>
            <a:pPr marL="324000" lvl="1" indent="0">
              <a:buNone/>
            </a:pPr>
            <a:r>
              <a:rPr lang="en-IE" dirty="0"/>
              <a:t>For example, if students are asked to diagnose an ecological imbalance in a rainforest in Costa Rica, they are working with a situation that affects the real people who live there.</a:t>
            </a:r>
          </a:p>
          <a:p>
            <a:pPr lvl="1" fontAlgn="ctr">
              <a:buFont typeface="Wingdings" panose="05000000000000000000" pitchFamily="2" charset="2"/>
              <a:buChar char="v"/>
            </a:pPr>
            <a:r>
              <a:rPr lang="en-IE" dirty="0"/>
              <a:t>Have solutions for a </a:t>
            </a:r>
            <a:r>
              <a:rPr lang="en-IE" b="1" dirty="0"/>
              <a:t>specific, plausible audience</a:t>
            </a:r>
            <a:r>
              <a:rPr lang="en-IE" dirty="0"/>
              <a:t> other than the educator as grader. </a:t>
            </a:r>
          </a:p>
          <a:p>
            <a:pPr marL="324000" lvl="1" indent="0">
              <a:buNone/>
            </a:pPr>
            <a:r>
              <a:rPr lang="en-IE" dirty="0"/>
              <a:t>For example, designing equipment to fit a small city playground could benefit the children of the community. </a:t>
            </a:r>
          </a:p>
          <a:p>
            <a:pPr lvl="1" fontAlgn="ctr">
              <a:buFont typeface="Wingdings" panose="05000000000000000000" pitchFamily="2" charset="2"/>
              <a:buChar char="v"/>
            </a:pPr>
            <a:r>
              <a:rPr lang="en-IE" dirty="0"/>
              <a:t>Have </a:t>
            </a:r>
            <a:r>
              <a:rPr lang="en-IE" b="1" dirty="0"/>
              <a:t>specific, explicit contexts</a:t>
            </a:r>
            <a:r>
              <a:rPr lang="en-IE" dirty="0"/>
              <a:t>. </a:t>
            </a:r>
          </a:p>
          <a:p>
            <a:pPr marL="324000" lvl="1" indent="0">
              <a:buNone/>
            </a:pPr>
            <a:r>
              <a:rPr lang="en-IE" dirty="0"/>
              <a:t>For example, developing a plan for a community garden in a public park in their town has a specific context; learning which vegetables grow best in which parts of one’s country does not. </a:t>
            </a:r>
          </a:p>
          <a:p>
            <a:pPr lvl="1" fontAlgn="ctr">
              <a:buFont typeface="Wingdings" panose="05000000000000000000" pitchFamily="2" charset="2"/>
              <a:buChar char="v"/>
            </a:pPr>
            <a:r>
              <a:rPr lang="en-IE" dirty="0"/>
              <a:t>If students are using data to solve a problem, they </a:t>
            </a:r>
            <a:r>
              <a:rPr lang="en-IE" b="1" dirty="0"/>
              <a:t>use actual data.</a:t>
            </a:r>
            <a:endParaRPr lang="en-IE" dirty="0"/>
          </a:p>
          <a:p>
            <a:pPr marL="324000" lvl="1" indent="0">
              <a:buNone/>
            </a:pPr>
            <a:r>
              <a:rPr lang="en-IE" dirty="0"/>
              <a:t>For example, real scientific records of earthquakes, results of their own experiments, or first-person accounts of an historical event, not data developed by an educator or publisher for a lesson.</a:t>
            </a:r>
          </a:p>
        </p:txBody>
      </p:sp>
    </p:spTree>
    <p:extLst>
      <p:ext uri="{BB962C8B-B14F-4D97-AF65-F5344CB8AC3E}">
        <p14:creationId xmlns:p14="http://schemas.microsoft.com/office/powerpoint/2010/main" val="12397456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III: </a:t>
            </a:r>
            <a:r>
              <a:rPr lang="en-GB" dirty="0"/>
              <a:t>Innovation</a:t>
            </a:r>
            <a:endParaRPr lang="en-AU" dirty="0"/>
          </a:p>
        </p:txBody>
      </p:sp>
      <p:sp>
        <p:nvSpPr>
          <p:cNvPr id="3" name="Content Placeholder 2"/>
          <p:cNvSpPr>
            <a:spLocks noGrp="1"/>
          </p:cNvSpPr>
          <p:nvPr>
            <p:ph idx="1"/>
          </p:nvPr>
        </p:nvSpPr>
        <p:spPr>
          <a:xfrm>
            <a:off x="581192" y="1876926"/>
            <a:ext cx="11029615" cy="4656221"/>
          </a:xfrm>
        </p:spPr>
        <p:txBody>
          <a:bodyPr>
            <a:normAutofit/>
          </a:bodyPr>
          <a:lstStyle/>
          <a:p>
            <a:r>
              <a:rPr lang="en-IE" b="1" dirty="0"/>
              <a:t>Innovation</a:t>
            </a:r>
            <a:r>
              <a:rPr lang="en-IE" dirty="0"/>
              <a:t> requires </a:t>
            </a:r>
            <a:r>
              <a:rPr lang="en-IE" b="1" dirty="0"/>
              <a:t>putting students’ ideas or solutions into practice in the real world</a:t>
            </a:r>
            <a:r>
              <a:rPr lang="en-IE" dirty="0"/>
              <a:t>. For example, it IS innovation if students design and build a community garden on the grounds of their school; just designing the garden is NOT innovation.</a:t>
            </a:r>
          </a:p>
          <a:p>
            <a:r>
              <a:rPr lang="en-IE" dirty="0"/>
              <a:t>In cases where students do not have the authority to implement their own ideas, it is innovation ONLY if students convey their ideas to people outside the classroom context who can implement them. For example, it IS innovation if students present their ideas for building a community garden in a public park in their town to a local environmental group or to local officials, but NOT if students design a community garden for that public park and only share their plans with their teacher and classmates.</a:t>
            </a:r>
          </a:p>
          <a:p>
            <a:r>
              <a:rPr lang="en-IE" dirty="0"/>
              <a:t>Innovation also </a:t>
            </a:r>
            <a:r>
              <a:rPr lang="en-IE" b="1" dirty="0"/>
              <a:t>benefits people other than the student</a:t>
            </a:r>
            <a:r>
              <a:rPr lang="en-IE" dirty="0"/>
              <a:t>; it has value beyond meeting the requirements of a classroom exercise. The townspeople who tend the new garden in the public park and the teenagers who attend the rewritten Shakespeare play benefit from students’ efforts, for example.</a:t>
            </a:r>
          </a:p>
          <a:p>
            <a:r>
              <a:rPr lang="en-IE" dirty="0"/>
              <a:t>It also counts as innovation if students create a project for a science fair or submit an original poem to a regional poetry contest, for example, because the fair and contest are not educator-controlled and have real audiences who are interested in and may benefit from the students’ work.</a:t>
            </a:r>
          </a:p>
        </p:txBody>
      </p:sp>
    </p:spTree>
    <p:extLst>
      <p:ext uri="{BB962C8B-B14F-4D97-AF65-F5344CB8AC3E}">
        <p14:creationId xmlns:p14="http://schemas.microsoft.com/office/powerpoint/2010/main" val="17873416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Rubric - Real-World Problem-Solving and Innovation</a:t>
            </a:r>
            <a:endParaRPr lang="en-AU" dirty="0"/>
          </a:p>
        </p:txBody>
      </p:sp>
      <p:pic>
        <p:nvPicPr>
          <p:cNvPr id="4" name="Content Placeholder 3"/>
          <p:cNvPicPr>
            <a:picLocks noGrp="1" noChangeAspect="1"/>
          </p:cNvPicPr>
          <p:nvPr>
            <p:ph idx="1"/>
          </p:nvPr>
        </p:nvPicPr>
        <p:blipFill>
          <a:blip r:embed="rId2"/>
          <a:stretch>
            <a:fillRect/>
          </a:stretch>
        </p:blipFill>
        <p:spPr>
          <a:xfrm>
            <a:off x="3128211" y="1876425"/>
            <a:ext cx="6112041" cy="4849228"/>
          </a:xfrm>
          <a:prstGeom prst="rect">
            <a:avLst/>
          </a:prstGeom>
        </p:spPr>
      </p:pic>
    </p:spTree>
    <p:extLst>
      <p:ext uri="{BB962C8B-B14F-4D97-AF65-F5344CB8AC3E}">
        <p14:creationId xmlns:p14="http://schemas.microsoft.com/office/powerpoint/2010/main" val="38108448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Tree - Real-World Problem-Solving and Innovation</a:t>
            </a:r>
            <a:endParaRPr lang="en-AU" dirty="0"/>
          </a:p>
        </p:txBody>
      </p:sp>
      <p:pic>
        <p:nvPicPr>
          <p:cNvPr id="10241" name="Picture 1" descr="Machine generated alternative text:&#10;ON &#10;'10 ! ouu ! &#10;~ go d PVOM &#10;ON &#10;~ e uo 6UWOM &#10;swaprus aJV &#10;ON &#10;6u 。 '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884" y="2273968"/>
            <a:ext cx="4457700" cy="3945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2271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VI:</a:t>
            </a:r>
            <a:r>
              <a:rPr lang="en-GB" dirty="0">
                <a:solidFill>
                  <a:schemeClr val="tx1"/>
                </a:solidFill>
              </a:rPr>
              <a:t> Use of ICT for Learning</a:t>
            </a:r>
            <a:endParaRPr lang="en-AU" dirty="0">
              <a:solidFill>
                <a:schemeClr val="tx1"/>
              </a:solidFill>
            </a:endParaRPr>
          </a:p>
        </p:txBody>
      </p:sp>
    </p:spTree>
    <p:extLst>
      <p:ext uri="{BB962C8B-B14F-4D97-AF65-F5344CB8AC3E}">
        <p14:creationId xmlns:p14="http://schemas.microsoft.com/office/powerpoint/2010/main" val="2345429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ONE:  WORKING  TOGETHER.</a:t>
            </a:r>
          </a:p>
        </p:txBody>
      </p:sp>
      <p:sp>
        <p:nvSpPr>
          <p:cNvPr id="3" name="Content Placeholder 2"/>
          <p:cNvSpPr>
            <a:spLocks noGrp="1"/>
          </p:cNvSpPr>
          <p:nvPr>
            <p:ph idx="1"/>
          </p:nvPr>
        </p:nvSpPr>
        <p:spPr/>
        <p:txBody>
          <a:bodyPr>
            <a:normAutofit/>
          </a:bodyPr>
          <a:lstStyle/>
          <a:p>
            <a:r>
              <a:rPr lang="en-AU" sz="2800" dirty="0"/>
              <a:t>What does working together mean?</a:t>
            </a:r>
          </a:p>
        </p:txBody>
      </p:sp>
    </p:spTree>
    <p:extLst>
      <p:ext uri="{BB962C8B-B14F-4D97-AF65-F5344CB8AC3E}">
        <p14:creationId xmlns:p14="http://schemas.microsoft.com/office/powerpoint/2010/main" val="20545848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r>
              <a:rPr lang="en-US" sz="2400" dirty="0"/>
              <a:t>Information and communication technologies (ICT) have </a:t>
            </a:r>
            <a:r>
              <a:rPr lang="en-US" sz="2400"/>
              <a:t>become common place </a:t>
            </a:r>
            <a:r>
              <a:rPr lang="en-US" sz="2400" dirty="0"/>
              <a:t>in all aspects of life, including education. The use of ICT in education all too often supports the consumption of information and ideas. 21CLD: ICT for Learning highlights the need to use ICT to transform learning experiences and to create and design new information.</a:t>
            </a:r>
          </a:p>
        </p:txBody>
      </p:sp>
    </p:spTree>
    <p:extLst>
      <p:ext uri="{BB962C8B-B14F-4D97-AF65-F5344CB8AC3E}">
        <p14:creationId xmlns:p14="http://schemas.microsoft.com/office/powerpoint/2010/main" val="31084566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Big Ideas - Use of ICT for Learning</a:t>
            </a:r>
            <a:endParaRPr lang="en-AU" dirty="0"/>
          </a:p>
        </p:txBody>
      </p:sp>
      <p:cxnSp>
        <p:nvCxnSpPr>
          <p:cNvPr id="9" name="Straight Arrow Connector 8"/>
          <p:cNvCxnSpPr>
            <a:endCxn id="7" idx="1"/>
          </p:cNvCxnSpPr>
          <p:nvPr/>
        </p:nvCxnSpPr>
        <p:spPr>
          <a:xfrm>
            <a:off x="4451684" y="2571340"/>
            <a:ext cx="2711374" cy="130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186989" y="3052767"/>
            <a:ext cx="3753853" cy="2541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2124916" y="2120747"/>
            <a:ext cx="2625839" cy="1008656"/>
          </a:xfrm>
          <a:prstGeom prst="rect">
            <a:avLst/>
          </a:prstGeom>
        </p:spPr>
      </p:pic>
      <p:pic>
        <p:nvPicPr>
          <p:cNvPr id="7" name="Picture 6"/>
          <p:cNvPicPr>
            <a:picLocks noChangeAspect="1"/>
          </p:cNvPicPr>
          <p:nvPr/>
        </p:nvPicPr>
        <p:blipFill>
          <a:blip r:embed="rId3"/>
          <a:stretch>
            <a:fillRect/>
          </a:stretch>
        </p:blipFill>
        <p:spPr>
          <a:xfrm>
            <a:off x="7163058" y="2197912"/>
            <a:ext cx="2530700" cy="1008656"/>
          </a:xfrm>
          <a:prstGeom prst="rect">
            <a:avLst/>
          </a:prstGeom>
        </p:spPr>
      </p:pic>
      <p:pic>
        <p:nvPicPr>
          <p:cNvPr id="8" name="Picture 7"/>
          <p:cNvPicPr>
            <a:picLocks noChangeAspect="1"/>
          </p:cNvPicPr>
          <p:nvPr/>
        </p:nvPicPr>
        <p:blipFill>
          <a:blip r:embed="rId4"/>
          <a:stretch>
            <a:fillRect/>
          </a:stretch>
        </p:blipFill>
        <p:spPr>
          <a:xfrm>
            <a:off x="1836158" y="5429070"/>
            <a:ext cx="2530700" cy="1008656"/>
          </a:xfrm>
          <a:prstGeom prst="rect">
            <a:avLst/>
          </a:prstGeom>
        </p:spPr>
      </p:pic>
      <p:pic>
        <p:nvPicPr>
          <p:cNvPr id="11" name="Picture 10"/>
          <p:cNvPicPr>
            <a:picLocks noChangeAspect="1"/>
          </p:cNvPicPr>
          <p:nvPr/>
        </p:nvPicPr>
        <p:blipFill>
          <a:blip r:embed="rId5"/>
          <a:stretch>
            <a:fillRect/>
          </a:stretch>
        </p:blipFill>
        <p:spPr>
          <a:xfrm>
            <a:off x="7163058" y="5505706"/>
            <a:ext cx="2530700" cy="1008656"/>
          </a:xfrm>
          <a:prstGeom prst="rect">
            <a:avLst/>
          </a:prstGeom>
        </p:spPr>
      </p:pic>
      <p:cxnSp>
        <p:nvCxnSpPr>
          <p:cNvPr id="13" name="Straight Arrow Connector 12"/>
          <p:cNvCxnSpPr/>
          <p:nvPr/>
        </p:nvCxnSpPr>
        <p:spPr>
          <a:xfrm>
            <a:off x="4186989" y="5799221"/>
            <a:ext cx="3092116" cy="210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1506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 </a:t>
            </a:r>
            <a:r>
              <a:rPr lang="en-GB" dirty="0"/>
              <a:t>Student use of ICT</a:t>
            </a:r>
            <a:endParaRPr lang="en-AU" dirty="0"/>
          </a:p>
        </p:txBody>
      </p:sp>
      <p:sp>
        <p:nvSpPr>
          <p:cNvPr id="3" name="Content Placeholder 2"/>
          <p:cNvSpPr>
            <a:spLocks noGrp="1"/>
          </p:cNvSpPr>
          <p:nvPr>
            <p:ph idx="1"/>
          </p:nvPr>
        </p:nvSpPr>
        <p:spPr>
          <a:xfrm>
            <a:off x="581192" y="1876926"/>
            <a:ext cx="11029615" cy="4656221"/>
          </a:xfrm>
        </p:spPr>
        <p:txBody>
          <a:bodyPr>
            <a:normAutofit/>
          </a:bodyPr>
          <a:lstStyle/>
          <a:p>
            <a:r>
              <a:rPr lang="en-IE" sz="2400" dirty="0"/>
              <a:t>Student use of ICT happens when students use ICT directly to complete all or part of the learning activity. The educator’s use of ICT to present materials to students does not count as student use: it is important that students have control over the ICT use themselves. </a:t>
            </a:r>
          </a:p>
          <a:p>
            <a:r>
              <a:rPr lang="en-IE" sz="2400" dirty="0"/>
              <a:t>Some educators’ use of ICT can enhance their teaching significantly: for example, educators can show simulations that make difficult content easier for students to visualise. However, this rubric focuses only on how the learning activity requires students to use ICT in their learning. </a:t>
            </a:r>
          </a:p>
          <a:p>
            <a:r>
              <a:rPr lang="en-IE" sz="2400" dirty="0"/>
              <a:t>This unit looks at the </a:t>
            </a:r>
            <a:r>
              <a:rPr lang="en-IE" sz="2400" b="1" dirty="0"/>
              <a:t>opportunities</a:t>
            </a:r>
            <a:r>
              <a:rPr lang="en-IE" sz="2400" dirty="0"/>
              <a:t> students have to use ICT. It is considered ICT use if the students </a:t>
            </a:r>
            <a:r>
              <a:rPr lang="en-IE" sz="2400" b="1" dirty="0"/>
              <a:t>are required</a:t>
            </a:r>
            <a:r>
              <a:rPr lang="en-IE" sz="2400" dirty="0"/>
              <a:t> to use ICT or </a:t>
            </a:r>
            <a:r>
              <a:rPr lang="en-IE" sz="2400" b="1" dirty="0"/>
              <a:t>can use ICT</a:t>
            </a:r>
            <a:r>
              <a:rPr lang="en-IE" sz="2400" dirty="0"/>
              <a:t> to complete an activity.</a:t>
            </a:r>
          </a:p>
        </p:txBody>
      </p:sp>
    </p:spTree>
    <p:extLst>
      <p:ext uri="{BB962C8B-B14F-4D97-AF65-F5344CB8AC3E}">
        <p14:creationId xmlns:p14="http://schemas.microsoft.com/office/powerpoint/2010/main" val="36185009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II: </a:t>
            </a:r>
            <a:r>
              <a:rPr lang="en-GB" dirty="0"/>
              <a:t>Use of ICT to support knowledge construction</a:t>
            </a:r>
            <a:endParaRPr lang="en-AU" dirty="0"/>
          </a:p>
        </p:txBody>
      </p:sp>
      <p:sp>
        <p:nvSpPr>
          <p:cNvPr id="3" name="Content Placeholder 2"/>
          <p:cNvSpPr>
            <a:spLocks noGrp="1"/>
          </p:cNvSpPr>
          <p:nvPr>
            <p:ph idx="1"/>
          </p:nvPr>
        </p:nvSpPr>
        <p:spPr>
          <a:xfrm>
            <a:off x="581192" y="1876926"/>
            <a:ext cx="11029615" cy="4656221"/>
          </a:xfrm>
        </p:spPr>
        <p:txBody>
          <a:bodyPr>
            <a:normAutofit fontScale="92500" lnSpcReduction="10000"/>
          </a:bodyPr>
          <a:lstStyle/>
          <a:p>
            <a:r>
              <a:rPr lang="en-IE" b="1" dirty="0"/>
              <a:t>Knowledge construction</a:t>
            </a:r>
            <a:r>
              <a:rPr lang="en-IE" dirty="0"/>
              <a:t> occurs when students generate ideas and understandings that are new to them, through </a:t>
            </a:r>
            <a:r>
              <a:rPr lang="en-IE" b="1" dirty="0"/>
              <a:t>interpretation, analysis, synthesis, or evaluation</a:t>
            </a:r>
            <a:r>
              <a:rPr lang="en-IE" dirty="0"/>
              <a:t>. This unit examines whether the learning activity requires that students use ICT in ways that </a:t>
            </a:r>
            <a:r>
              <a:rPr lang="en-IE" b="1" dirty="0"/>
              <a:t>support knowledge construction</a:t>
            </a:r>
            <a:r>
              <a:rPr lang="en-IE" dirty="0"/>
              <a:t>, either directly or indirectly.</a:t>
            </a:r>
          </a:p>
          <a:p>
            <a:r>
              <a:rPr lang="en-IE" b="1" dirty="0"/>
              <a:t>ICT supports knowledge construction</a:t>
            </a:r>
            <a:r>
              <a:rPr lang="en-IE" dirty="0"/>
              <a:t> when:</a:t>
            </a:r>
          </a:p>
          <a:p>
            <a:pPr lvl="1" fontAlgn="ctr">
              <a:buFont typeface="Wingdings" panose="05000000000000000000" pitchFamily="2" charset="2"/>
              <a:buChar char="v"/>
            </a:pPr>
            <a:r>
              <a:rPr lang="en-IE" dirty="0"/>
              <a:t>Students use ICT directly for the knowledge-construction part of a learning activity. For example, students use a computer to analyse scientific information.</a:t>
            </a:r>
          </a:p>
          <a:p>
            <a:pPr lvl="1" fontAlgn="ctr">
              <a:buFont typeface="Wingdings" panose="05000000000000000000" pitchFamily="2" charset="2"/>
              <a:buChar char="v"/>
            </a:pPr>
            <a:r>
              <a:rPr lang="en-IE" dirty="0"/>
              <a:t>Students use ICT to indirectly support knowledge construction, by using ICT to complete one step of an activity, and then using information from that step in the knowledge-construction part of the activity. For example, students might search for terms related to current events on Twitter and then analyse people’s responses offline. The information they found on Twitter supported their analysis, so we say that ICT use supported knowledge construction.</a:t>
            </a:r>
          </a:p>
          <a:p>
            <a:pPr marL="324000" lvl="1" indent="0">
              <a:buNone/>
            </a:pPr>
            <a:r>
              <a:rPr lang="en-IE" dirty="0"/>
              <a:t>The knowledge construction supported by ICT must be about the learning goals of the activity: learning to use the ICT does not qualify. For example, students might learn about PowerPoint as they create a presentation for history class. But to be considered knowledge construction using ICT, it is essential that the use of PowerPoint helped them to deepen their interpretation, analysis, synthesis, or evaluation of historical ideas, not just to deepen their knowledge on how to use the tool.</a:t>
            </a:r>
          </a:p>
          <a:p>
            <a:pPr marL="324000" lvl="1" indent="0">
              <a:buNone/>
            </a:pPr>
            <a:r>
              <a:rPr lang="en-IE" dirty="0"/>
              <a:t>Evaluation of Internet resources related to the learning goals is also considered knowledge construction. Some learning activities are designed to help students become intelligent, ethical users of Internet resources rather than passive consumers of the information. For example, students might be required to find several sources on a topic and evaluate their credibility before they select which information to rely on.</a:t>
            </a:r>
          </a:p>
        </p:txBody>
      </p:sp>
    </p:spTree>
    <p:extLst>
      <p:ext uri="{BB962C8B-B14F-4D97-AF65-F5344CB8AC3E}">
        <p14:creationId xmlns:p14="http://schemas.microsoft.com/office/powerpoint/2010/main" val="4256752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III: </a:t>
            </a:r>
            <a:r>
              <a:rPr lang="en-GB" dirty="0"/>
              <a:t>ICT required for knowledge construction</a:t>
            </a:r>
            <a:endParaRPr lang="en-AU" dirty="0"/>
          </a:p>
        </p:txBody>
      </p:sp>
      <p:sp>
        <p:nvSpPr>
          <p:cNvPr id="3" name="Content Placeholder 2"/>
          <p:cNvSpPr>
            <a:spLocks noGrp="1"/>
          </p:cNvSpPr>
          <p:nvPr>
            <p:ph idx="1"/>
          </p:nvPr>
        </p:nvSpPr>
        <p:spPr>
          <a:xfrm>
            <a:off x="581192" y="1876926"/>
            <a:ext cx="11029615" cy="4656221"/>
          </a:xfrm>
        </p:spPr>
        <p:txBody>
          <a:bodyPr>
            <a:noAutofit/>
          </a:bodyPr>
          <a:lstStyle/>
          <a:p>
            <a:r>
              <a:rPr lang="en-IE" sz="2000" dirty="0"/>
              <a:t>ICT is required for the knowledge construction when it allows students to do knowledge construction activities that would be impossible or impractical without the use of the ICT. For example, students might be asked to communicate with students in another country over a period of two weeks to research the impact of a recent drought on their community. In this case, email enables students to construct knowledge that they could not construct without ICT because mailing physical letters would be impractical in this short a time. The use of email is required for constructing this knowledge. </a:t>
            </a:r>
          </a:p>
          <a:p>
            <a:r>
              <a:rPr lang="en-IE" sz="2000" dirty="0"/>
              <a:t>Many activities that require knowledge construction can also be done without ICT. For example, students may be asked to find information about the beaks of a variety of bird species with different diets and develop categories of different types of beaks. If students use the Internet for this activity, they are constructing knowledge, but ICT is not required: they would be able to achieve the same learning goals without ICT by using printed books in a library.</a:t>
            </a:r>
          </a:p>
        </p:txBody>
      </p:sp>
    </p:spTree>
    <p:extLst>
      <p:ext uri="{BB962C8B-B14F-4D97-AF65-F5344CB8AC3E}">
        <p14:creationId xmlns:p14="http://schemas.microsoft.com/office/powerpoint/2010/main" val="13401830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IV: </a:t>
            </a:r>
            <a:r>
              <a:rPr lang="en-GB" dirty="0"/>
              <a:t>Designers of ICT products</a:t>
            </a:r>
            <a:endParaRPr lang="en-AU" dirty="0"/>
          </a:p>
        </p:txBody>
      </p:sp>
      <p:sp>
        <p:nvSpPr>
          <p:cNvPr id="3" name="Content Placeholder 2"/>
          <p:cNvSpPr>
            <a:spLocks noGrp="1"/>
          </p:cNvSpPr>
          <p:nvPr>
            <p:ph idx="1"/>
          </p:nvPr>
        </p:nvSpPr>
        <p:spPr>
          <a:xfrm>
            <a:off x="581192" y="1876926"/>
            <a:ext cx="11029615" cy="4656221"/>
          </a:xfrm>
        </p:spPr>
        <p:txBody>
          <a:bodyPr>
            <a:noAutofit/>
          </a:bodyPr>
          <a:lstStyle/>
          <a:p>
            <a:r>
              <a:rPr lang="en-IE" sz="2000" dirty="0"/>
              <a:t>Students are </a:t>
            </a:r>
            <a:r>
              <a:rPr lang="en-IE" sz="2000" b="1" dirty="0"/>
              <a:t>designers</a:t>
            </a:r>
            <a:r>
              <a:rPr lang="en-IE" sz="2000" dirty="0"/>
              <a:t> of ICT products when they </a:t>
            </a:r>
            <a:r>
              <a:rPr lang="en-IE" sz="2000" b="1" dirty="0"/>
              <a:t>create ICT products that others can use</a:t>
            </a:r>
            <a:r>
              <a:rPr lang="en-IE" sz="2000" dirty="0"/>
              <a:t>. For example, if students record a podcast and make it available on the internet, they are creating an ICT product others could use. The product lasts beyond the learning activity and can be used or enjoyed by an outside audience.</a:t>
            </a:r>
          </a:p>
          <a:p>
            <a:r>
              <a:rPr lang="en-IE" sz="2000" dirty="0"/>
              <a:t>When students act as designers, ICT is supporting their real-world problem-solving and innovation. Students must have an authentic audience in mind, such as a community that needs the information their podcast will provide, or younger students who will learn about disease prevention from the simulation students are building. In their design, students must attend to the needs and preferences of that audience. Ideally, but not necessarily, the product might actually be used by the intended audience. Students who create a product with no particular audience in mind do not qualify as designers under this definition.</a:t>
            </a:r>
          </a:p>
        </p:txBody>
      </p:sp>
    </p:spTree>
    <p:extLst>
      <p:ext uri="{BB962C8B-B14F-4D97-AF65-F5344CB8AC3E}">
        <p14:creationId xmlns:p14="http://schemas.microsoft.com/office/powerpoint/2010/main" val="32597963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Rubric - Use of ICT for Learning</a:t>
            </a:r>
            <a:endParaRPr lang="en-AU" dirty="0"/>
          </a:p>
        </p:txBody>
      </p:sp>
      <p:pic>
        <p:nvPicPr>
          <p:cNvPr id="4" name="Picture 3"/>
          <p:cNvPicPr>
            <a:picLocks noChangeAspect="1"/>
          </p:cNvPicPr>
          <p:nvPr/>
        </p:nvPicPr>
        <p:blipFill>
          <a:blip r:embed="rId2"/>
          <a:stretch>
            <a:fillRect/>
          </a:stretch>
        </p:blipFill>
        <p:spPr>
          <a:xfrm>
            <a:off x="2851484" y="1852863"/>
            <a:ext cx="5582653" cy="4946678"/>
          </a:xfrm>
          <a:prstGeom prst="rect">
            <a:avLst/>
          </a:prstGeom>
        </p:spPr>
      </p:pic>
    </p:spTree>
    <p:extLst>
      <p:ext uri="{BB962C8B-B14F-4D97-AF65-F5344CB8AC3E}">
        <p14:creationId xmlns:p14="http://schemas.microsoft.com/office/powerpoint/2010/main" val="22555743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Decision Tree - Use of ICT for Learning</a:t>
            </a:r>
            <a:endParaRPr lang="en-AU" dirty="0"/>
          </a:p>
        </p:txBody>
      </p:sp>
      <p:pic>
        <p:nvPicPr>
          <p:cNvPr id="3" name="Picture 2"/>
          <p:cNvPicPr>
            <a:picLocks noChangeAspect="1"/>
          </p:cNvPicPr>
          <p:nvPr/>
        </p:nvPicPr>
        <p:blipFill rotWithShape="1">
          <a:blip r:embed="rId2"/>
          <a:srcRect l="3937" t="2975" r="6059" b="3923"/>
          <a:stretch/>
        </p:blipFill>
        <p:spPr>
          <a:xfrm>
            <a:off x="3621504" y="2129588"/>
            <a:ext cx="4259179" cy="4738337"/>
          </a:xfrm>
          <a:prstGeom prst="rect">
            <a:avLst/>
          </a:prstGeom>
        </p:spPr>
      </p:pic>
    </p:spTree>
    <p:extLst>
      <p:ext uri="{BB962C8B-B14F-4D97-AF65-F5344CB8AC3E}">
        <p14:creationId xmlns:p14="http://schemas.microsoft.com/office/powerpoint/2010/main" val="6166116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VII:</a:t>
            </a:r>
            <a:r>
              <a:rPr lang="en-GB" dirty="0">
                <a:solidFill>
                  <a:schemeClr val="tx1"/>
                </a:solidFill>
              </a:rPr>
              <a:t> Introduction to Inclusive Digital Literacy</a:t>
            </a:r>
            <a:endParaRPr lang="en-AU" dirty="0">
              <a:solidFill>
                <a:schemeClr val="tx1"/>
              </a:solidFill>
            </a:endParaRPr>
          </a:p>
        </p:txBody>
      </p:sp>
    </p:spTree>
    <p:extLst>
      <p:ext uri="{BB962C8B-B14F-4D97-AF65-F5344CB8AC3E}">
        <p14:creationId xmlns:p14="http://schemas.microsoft.com/office/powerpoint/2010/main" val="37508103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Reflective question</a:t>
            </a:r>
            <a:endParaRPr lang="en-AU" dirty="0"/>
          </a:p>
        </p:txBody>
      </p:sp>
      <p:sp>
        <p:nvSpPr>
          <p:cNvPr id="3" name="Rectangle 2"/>
          <p:cNvSpPr/>
          <p:nvPr/>
        </p:nvSpPr>
        <p:spPr>
          <a:xfrm>
            <a:off x="741202" y="2281808"/>
            <a:ext cx="10709595" cy="3046988"/>
          </a:xfrm>
          <a:prstGeom prst="rect">
            <a:avLst/>
          </a:prstGeom>
        </p:spPr>
        <p:txBody>
          <a:bodyPr wrap="square">
            <a:spAutoFit/>
          </a:bodyPr>
          <a:lstStyle/>
          <a:p>
            <a:r>
              <a:rPr lang="en-GB" sz="3200" dirty="0"/>
              <a:t>Have the teachers and non-teachers in your education setting developed a shared understanding of the term digital literacy?</a:t>
            </a:r>
            <a:br>
              <a:rPr lang="en-GB" sz="3200" dirty="0"/>
            </a:br>
            <a:endParaRPr lang="en-GB" sz="3200" dirty="0"/>
          </a:p>
          <a:p>
            <a:r>
              <a:rPr lang="en-GB" sz="3200" i="1" dirty="0"/>
              <a:t>"Digital Literacy is as important as reading writing and maths" </a:t>
            </a:r>
            <a:br>
              <a:rPr lang="en-GB" sz="3200" dirty="0"/>
            </a:br>
            <a:endParaRPr lang="en-GB" sz="3200" dirty="0"/>
          </a:p>
          <a:p>
            <a:r>
              <a:rPr lang="en-GB" sz="3200" dirty="0"/>
              <a:t>Discuss with colleagues.</a:t>
            </a:r>
          </a:p>
        </p:txBody>
      </p:sp>
    </p:spTree>
    <p:extLst>
      <p:ext uri="{BB962C8B-B14F-4D97-AF65-F5344CB8AC3E}">
        <p14:creationId xmlns:p14="http://schemas.microsoft.com/office/powerpoint/2010/main" val="3723084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ONE:  WORKING  TOGETHER.</a:t>
            </a:r>
          </a:p>
        </p:txBody>
      </p:sp>
      <p:sp>
        <p:nvSpPr>
          <p:cNvPr id="3" name="Content Placeholder 2"/>
          <p:cNvSpPr>
            <a:spLocks noGrp="1"/>
          </p:cNvSpPr>
          <p:nvPr>
            <p:ph idx="1"/>
          </p:nvPr>
        </p:nvSpPr>
        <p:spPr/>
        <p:txBody>
          <a:bodyPr/>
          <a:lstStyle/>
          <a:p>
            <a:pPr marL="0" indent="0">
              <a:buNone/>
            </a:pPr>
            <a:r>
              <a:rPr lang="en-AU" sz="2800" dirty="0"/>
              <a:t>Students are </a:t>
            </a:r>
            <a:r>
              <a:rPr lang="en-AU" sz="2800" b="1" dirty="0"/>
              <a:t>working together </a:t>
            </a:r>
            <a:r>
              <a:rPr lang="en-AU" sz="2800" dirty="0"/>
              <a:t>when they work in </a:t>
            </a:r>
            <a:r>
              <a:rPr lang="en-AU" sz="2800" b="1" dirty="0"/>
              <a:t>pairs or groups </a:t>
            </a:r>
            <a:r>
              <a:rPr lang="en-AU" sz="2800" dirty="0"/>
              <a:t>to: </a:t>
            </a:r>
          </a:p>
          <a:p>
            <a:r>
              <a:rPr lang="en-AU" sz="2800" dirty="0"/>
              <a:t> discuss an issue </a:t>
            </a:r>
          </a:p>
          <a:p>
            <a:r>
              <a:rPr lang="en-AU" sz="2800" dirty="0"/>
              <a:t> solve a problem </a:t>
            </a:r>
          </a:p>
          <a:p>
            <a:r>
              <a:rPr lang="en-AU" sz="2800" dirty="0"/>
              <a:t> create a product </a:t>
            </a:r>
          </a:p>
          <a:p>
            <a:endParaRPr lang="en-AU" dirty="0"/>
          </a:p>
        </p:txBody>
      </p:sp>
    </p:spTree>
    <p:extLst>
      <p:ext uri="{BB962C8B-B14F-4D97-AF65-F5344CB8AC3E}">
        <p14:creationId xmlns:p14="http://schemas.microsoft.com/office/powerpoint/2010/main" val="32410271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r>
              <a:rPr lang="en-GB" dirty="0"/>
              <a:t>Digital technologies are now ubiquitous in the home, in school, in the workplace. It is easy to take this for granted but it is important to consider these questions:</a:t>
            </a:r>
          </a:p>
          <a:p>
            <a:pPr lvl="1">
              <a:buFont typeface="Wingdings" panose="05000000000000000000" pitchFamily="2" charset="2"/>
              <a:buChar char="Ø"/>
            </a:pPr>
            <a:r>
              <a:rPr lang="en-GB" dirty="0"/>
              <a:t>Can we make available and emerging technology work harder for us? </a:t>
            </a:r>
          </a:p>
          <a:p>
            <a:pPr lvl="1">
              <a:buFont typeface="Wingdings" panose="05000000000000000000" pitchFamily="2" charset="2"/>
              <a:buChar char="Ø"/>
            </a:pPr>
            <a:r>
              <a:rPr lang="en-GB" dirty="0"/>
              <a:t>How can we equip every young person (especially those with special education needs and disabilities) to be digitally literate in a world where government is now on-line, banking, insurance, and shopping are on-line as well as much of our social and leisure lives too? </a:t>
            </a:r>
          </a:p>
          <a:p>
            <a:pPr lvl="1">
              <a:buFont typeface="Wingdings" panose="05000000000000000000" pitchFamily="2" charset="2"/>
              <a:buChar char="Ø"/>
            </a:pPr>
            <a:r>
              <a:rPr lang="en-GB" dirty="0"/>
              <a:t>Are educators exploiting the digital resources we already have to the full? </a:t>
            </a:r>
          </a:p>
          <a:p>
            <a:pPr lvl="1">
              <a:buFont typeface="Wingdings" panose="05000000000000000000" pitchFamily="2" charset="2"/>
              <a:buChar char="Ø"/>
            </a:pPr>
            <a:r>
              <a:rPr lang="en-GB" dirty="0"/>
              <a:t>Is technology simply replacing tasks, or is technology opening new frontiers in terms of accelerating learning and personalising the education experience?</a:t>
            </a:r>
          </a:p>
          <a:p>
            <a:pPr marL="0" indent="0">
              <a:buNone/>
            </a:pPr>
            <a:endParaRPr lang="en-US" sz="2400" dirty="0"/>
          </a:p>
        </p:txBody>
      </p:sp>
    </p:spTree>
    <p:extLst>
      <p:ext uri="{BB962C8B-B14F-4D97-AF65-F5344CB8AC3E}">
        <p14:creationId xmlns:p14="http://schemas.microsoft.com/office/powerpoint/2010/main" val="6319758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pic>
        <p:nvPicPr>
          <p:cNvPr id="5" name="Picture 4"/>
          <p:cNvPicPr>
            <a:picLocks noChangeAspect="1"/>
          </p:cNvPicPr>
          <p:nvPr/>
        </p:nvPicPr>
        <p:blipFill>
          <a:blip r:embed="rId2"/>
          <a:stretch>
            <a:fillRect/>
          </a:stretch>
        </p:blipFill>
        <p:spPr>
          <a:xfrm>
            <a:off x="1631531" y="1946860"/>
            <a:ext cx="7629525" cy="4600575"/>
          </a:xfrm>
          <a:prstGeom prst="rect">
            <a:avLst/>
          </a:prstGeom>
        </p:spPr>
      </p:pic>
    </p:spTree>
    <p:extLst>
      <p:ext uri="{BB962C8B-B14F-4D97-AF65-F5344CB8AC3E}">
        <p14:creationId xmlns:p14="http://schemas.microsoft.com/office/powerpoint/2010/main" val="16163555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Fourth Industrial Revolution: </a:t>
            </a:r>
            <a:br>
              <a:rPr lang="en-GB" b="1" dirty="0"/>
            </a:br>
            <a:r>
              <a:rPr lang="en-GB" b="1" dirty="0"/>
              <a:t>														What you can do</a:t>
            </a:r>
            <a:endParaRPr lang="en-AU"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Watch the video from the World Economic Forum.</a:t>
            </a:r>
          </a:p>
          <a:p>
            <a:pPr marL="0" indent="0">
              <a:buNone/>
            </a:pPr>
            <a:endParaRPr lang="en-US" sz="2400" dirty="0">
              <a:hlinkClick r:id="rId2"/>
            </a:endParaRPr>
          </a:p>
          <a:p>
            <a:pPr marL="0" indent="0">
              <a:buNone/>
            </a:pPr>
            <a:r>
              <a:rPr lang="en-US" sz="2400" dirty="0">
                <a:hlinkClick r:id="rId2"/>
              </a:rPr>
              <a:t>https://youtu.be/kpW9JcWxKq0</a:t>
            </a:r>
            <a:r>
              <a:rPr lang="en-US" sz="2400" dirty="0"/>
              <a:t>	(To be downloaded and watch offline)</a:t>
            </a:r>
          </a:p>
          <a:p>
            <a:pPr marL="0" indent="0">
              <a:buNone/>
            </a:pPr>
            <a:endParaRPr lang="en-US" sz="2400" dirty="0"/>
          </a:p>
          <a:p>
            <a:pPr marL="0" indent="0">
              <a:buNone/>
            </a:pPr>
            <a:r>
              <a:rPr lang="en-GB" sz="2200" dirty="0"/>
              <a:t>Ubiquitous, mobile supercomputing, Artificially-intelligent robots, Self-driving cars, Neuro-technological brain enhancements, Genetic editing.  The evidence of dramatic change is all around us and it's happening at exponential speed. Previous industrial revolutions liberated humankind from animal power, made mass production possible and brought digital capabilities to billions of people. This Fourth Industrial Revolution is, however, fundamentally different. It is characterized by a range of new technologies that are fusing the physical, digital and biological worlds, impacting all disciplines, economies and industries, and even challenging ideas about what it means to be human.</a:t>
            </a:r>
            <a:endParaRPr lang="en-US" sz="3000" dirty="0"/>
          </a:p>
        </p:txBody>
      </p:sp>
    </p:spTree>
    <p:extLst>
      <p:ext uri="{BB962C8B-B14F-4D97-AF65-F5344CB8AC3E}">
        <p14:creationId xmlns:p14="http://schemas.microsoft.com/office/powerpoint/2010/main" val="12288407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 Fourth Industrial Revolution: </a:t>
            </a:r>
            <a:br>
              <a:rPr lang="en-GB" b="1" dirty="0"/>
            </a:br>
            <a:r>
              <a:rPr lang="en-GB" b="1" dirty="0"/>
              <a:t>														Reflective questions</a:t>
            </a:r>
            <a:endParaRPr lang="en-AU" dirty="0"/>
          </a:p>
        </p:txBody>
      </p:sp>
      <p:sp>
        <p:nvSpPr>
          <p:cNvPr id="3" name="Content Placeholder 2"/>
          <p:cNvSpPr>
            <a:spLocks noGrp="1"/>
          </p:cNvSpPr>
          <p:nvPr>
            <p:ph idx="1"/>
          </p:nvPr>
        </p:nvSpPr>
        <p:spPr>
          <a:xfrm>
            <a:off x="581192" y="1852864"/>
            <a:ext cx="11029615" cy="4740442"/>
          </a:xfrm>
        </p:spPr>
        <p:txBody>
          <a:bodyPr>
            <a:normAutofit/>
          </a:bodyPr>
          <a:lstStyle/>
          <a:p>
            <a:r>
              <a:rPr lang="en-GB" sz="2000" dirty="0"/>
              <a:t>Think about your education setting: the children and young people in your classes, the way learning is organised, managed and delivered within your education setting. Whatever age you teach, be it pre-school, primary or secondary, the learners in your care are on a life-long learning journey into, and in some cases, beyond the 21st century:</a:t>
            </a:r>
          </a:p>
          <a:p>
            <a:pPr lvl="1">
              <a:buFont typeface="Wingdings" panose="05000000000000000000" pitchFamily="2" charset="2"/>
              <a:buChar char="v"/>
            </a:pPr>
            <a:r>
              <a:rPr lang="en-GB" sz="1800" dirty="0"/>
              <a:t>Does your education setting's mission and vision statement say anything about what you do to prepare the children and young people in your care for the social and economic challenges that they will face over a working life of perhaps 60 years and a longevity that may well see them active well past the age of 100?!</a:t>
            </a:r>
          </a:p>
          <a:p>
            <a:pPr lvl="1">
              <a:buFont typeface="Wingdings" panose="05000000000000000000" pitchFamily="2" charset="2"/>
              <a:buChar char="v"/>
            </a:pPr>
            <a:r>
              <a:rPr lang="en-GB" sz="1800" dirty="0"/>
              <a:t>Laying the foundations for life-long learning should be the imperatives that drive any education setting. How does your education setting articulate these imperatives? Literacy and numeracy goals? As standards of exam performance? As social and societal outcomes? As a set of capabilities, attitudes and social/cultural expectations?</a:t>
            </a:r>
          </a:p>
          <a:p>
            <a:pPr lvl="1">
              <a:buFont typeface="Wingdings" panose="05000000000000000000" pitchFamily="2" charset="2"/>
              <a:buChar char="v"/>
            </a:pPr>
            <a:r>
              <a:rPr lang="en-GB" sz="1800" dirty="0"/>
              <a:t>How do you create a learning culture that acknowledges the role technology plays in supporting working, learning and living in the 21st century? After watching the video, how could your setting do better?</a:t>
            </a:r>
          </a:p>
          <a:p>
            <a:pPr marL="0" indent="0">
              <a:buNone/>
            </a:pPr>
            <a:r>
              <a:rPr lang="en-GB" b="1" dirty="0"/>
              <a:t>Answer one of these questions to share how your school prepares its students for the future. </a:t>
            </a:r>
            <a:endParaRPr lang="en-GB" sz="2000" dirty="0"/>
          </a:p>
        </p:txBody>
      </p:sp>
    </p:spTree>
    <p:extLst>
      <p:ext uri="{BB962C8B-B14F-4D97-AF65-F5344CB8AC3E}">
        <p14:creationId xmlns:p14="http://schemas.microsoft.com/office/powerpoint/2010/main" val="3132930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Workplace Trends and the Importance of Digital Literacy: Future Work Trends</a:t>
            </a:r>
            <a:endParaRPr lang="en-AU" dirty="0"/>
          </a:p>
        </p:txBody>
      </p:sp>
      <p:sp>
        <p:nvSpPr>
          <p:cNvPr id="3" name="Content Placeholder 2"/>
          <p:cNvSpPr>
            <a:spLocks noGrp="1"/>
          </p:cNvSpPr>
          <p:nvPr>
            <p:ph idx="1"/>
          </p:nvPr>
        </p:nvSpPr>
        <p:spPr>
          <a:xfrm>
            <a:off x="581192" y="1852864"/>
            <a:ext cx="11029615" cy="4740442"/>
          </a:xfrm>
        </p:spPr>
        <p:txBody>
          <a:bodyPr>
            <a:normAutofit/>
          </a:bodyPr>
          <a:lstStyle/>
          <a:p>
            <a:r>
              <a:rPr lang="en-GB" i="1" dirty="0"/>
              <a:t>"...As technology becomes more pervasive, traditional trades disappear and the world of work becomes more globalised, the skills considered to be valuable for the future are shifting.</a:t>
            </a:r>
            <a:endParaRPr lang="en-GB" dirty="0"/>
          </a:p>
          <a:p>
            <a:r>
              <a:rPr lang="en-GB" b="1" i="1" dirty="0"/>
              <a:t>Problem solving, team working, and communication </a:t>
            </a:r>
            <a:r>
              <a:rPr lang="en-GB" i="1" dirty="0"/>
              <a:t>(commonly known as "21st century skills") are the most-needed skills in the workplace, according to our recent surveys of business executives, students and teachers.</a:t>
            </a:r>
            <a:r>
              <a:rPr lang="en-GB" b="1" i="1" dirty="0"/>
              <a:t> Digital literacy and creativity</a:t>
            </a:r>
            <a:r>
              <a:rPr lang="en-GB" i="1" dirty="0"/>
              <a:t>— and the latter's close relative, </a:t>
            </a:r>
            <a:r>
              <a:rPr lang="en-GB" b="1" i="1" dirty="0"/>
              <a:t>entrepreneurship</a:t>
            </a:r>
            <a:r>
              <a:rPr lang="en-GB" i="1" dirty="0"/>
              <a:t>—are expected to grow more important in the next three years.</a:t>
            </a:r>
            <a:endParaRPr lang="en-GB" dirty="0"/>
          </a:p>
          <a:p>
            <a:pPr marL="0" indent="0">
              <a:buNone/>
            </a:pPr>
            <a:endParaRPr lang="en-GB" sz="2000" dirty="0"/>
          </a:p>
        </p:txBody>
      </p:sp>
    </p:spTree>
    <p:extLst>
      <p:ext uri="{BB962C8B-B14F-4D97-AF65-F5344CB8AC3E}">
        <p14:creationId xmlns:p14="http://schemas.microsoft.com/office/powerpoint/2010/main" val="26231406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Steps to Introducing Child-Centred Innovation in Digital Literacy to Your Learner Community</a:t>
            </a:r>
            <a:endParaRPr lang="en-AU" dirty="0"/>
          </a:p>
        </p:txBody>
      </p:sp>
      <p:sp>
        <p:nvSpPr>
          <p:cNvPr id="3" name="Content Placeholder 2"/>
          <p:cNvSpPr>
            <a:spLocks noGrp="1"/>
          </p:cNvSpPr>
          <p:nvPr>
            <p:ph idx="1"/>
          </p:nvPr>
        </p:nvSpPr>
        <p:spPr>
          <a:xfrm>
            <a:off x="581192" y="1852864"/>
            <a:ext cx="11029615" cy="4740442"/>
          </a:xfrm>
        </p:spPr>
        <p:txBody>
          <a:bodyPr>
            <a:normAutofit/>
          </a:bodyPr>
          <a:lstStyle/>
          <a:p>
            <a:pPr marL="0" indent="0">
              <a:buNone/>
            </a:pPr>
            <a:r>
              <a:rPr lang="en-GB" b="1" dirty="0"/>
              <a:t>STEP 1 THINK ABOUT THE LEARNER</a:t>
            </a:r>
            <a:endParaRPr lang="en-GB" sz="2000" b="1" dirty="0"/>
          </a:p>
          <a:p>
            <a:pPr lvl="1"/>
            <a:r>
              <a:rPr lang="en-GB" b="1" dirty="0"/>
              <a:t>Think about a learner, or small group of learners</a:t>
            </a:r>
            <a:r>
              <a:rPr lang="en-GB" dirty="0"/>
              <a:t>, that will be your target group.</a:t>
            </a:r>
          </a:p>
          <a:p>
            <a:pPr lvl="1"/>
            <a:r>
              <a:rPr lang="en-GB" dirty="0"/>
              <a:t>Think about an area of learning where you would like to see accelerated progress. How will you measure progress? What evidence will you need to collect? As you proceed through the Courses, keep reflecting on this initial selection, to see if your new learning is relevant to </a:t>
            </a:r>
            <a:r>
              <a:rPr lang="en-GB" i="1" dirty="0"/>
              <a:t>their </a:t>
            </a:r>
            <a:r>
              <a:rPr lang="en-GB" dirty="0"/>
              <a:t>needs and </a:t>
            </a:r>
            <a:r>
              <a:rPr lang="en-GB" i="1" dirty="0"/>
              <a:t>their</a:t>
            </a:r>
            <a:r>
              <a:rPr lang="en-GB" dirty="0"/>
              <a:t> learning objectives.</a:t>
            </a:r>
          </a:p>
          <a:p>
            <a:pPr marL="0" indent="0">
              <a:buNone/>
            </a:pPr>
            <a:endParaRPr lang="en-GB" b="1" dirty="0"/>
          </a:p>
          <a:p>
            <a:pPr marL="0" indent="0">
              <a:buNone/>
            </a:pPr>
            <a:r>
              <a:rPr lang="en-GB" b="1" dirty="0"/>
              <a:t>STEP 2 THINK ABOUT YOUR KNOWLEDGE AND SKILLS</a:t>
            </a:r>
          </a:p>
          <a:p>
            <a:pPr lvl="1"/>
            <a:r>
              <a:rPr lang="en-GB" dirty="0"/>
              <a:t>Use one of the </a:t>
            </a:r>
            <a:r>
              <a:rPr lang="en-GB" b="1" dirty="0"/>
              <a:t>Audit Tools in "Developing a Digitally Literate Pedagogy" </a:t>
            </a:r>
            <a:r>
              <a:rPr lang="en-GB" dirty="0"/>
              <a:t>to self-evaluate your current digital literacy levels, or to give you ideas about what areas of digital literacy </a:t>
            </a:r>
            <a:r>
              <a:rPr lang="en-GB" b="1" dirty="0"/>
              <a:t>you </a:t>
            </a:r>
            <a:r>
              <a:rPr lang="en-GB" dirty="0"/>
              <a:t>would like to personally develop.</a:t>
            </a:r>
          </a:p>
          <a:p>
            <a:pPr marL="0" indent="0">
              <a:buNone/>
            </a:pPr>
            <a:endParaRPr lang="en-GB" sz="2000" dirty="0"/>
          </a:p>
        </p:txBody>
      </p:sp>
    </p:spTree>
    <p:extLst>
      <p:ext uri="{BB962C8B-B14F-4D97-AF65-F5344CB8AC3E}">
        <p14:creationId xmlns:p14="http://schemas.microsoft.com/office/powerpoint/2010/main" val="40385394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Steps to Introducing Child-Centred Innovation in Digital Literacy to Your Learner Community</a:t>
            </a:r>
            <a:endParaRPr lang="en-AU" dirty="0"/>
          </a:p>
        </p:txBody>
      </p:sp>
      <p:sp>
        <p:nvSpPr>
          <p:cNvPr id="3" name="Content Placeholder 2"/>
          <p:cNvSpPr>
            <a:spLocks noGrp="1"/>
          </p:cNvSpPr>
          <p:nvPr>
            <p:ph idx="1"/>
          </p:nvPr>
        </p:nvSpPr>
        <p:spPr>
          <a:xfrm>
            <a:off x="581192" y="1973178"/>
            <a:ext cx="11029615" cy="4620127"/>
          </a:xfrm>
        </p:spPr>
        <p:txBody>
          <a:bodyPr>
            <a:normAutofit/>
          </a:bodyPr>
          <a:lstStyle/>
          <a:p>
            <a:pPr marL="0" indent="0">
              <a:buNone/>
            </a:pPr>
            <a:r>
              <a:rPr lang="en-GB" b="1" dirty="0"/>
              <a:t>STEP 3 THINK ABOUT MEANINGFUL ACTIVITIES</a:t>
            </a:r>
          </a:p>
          <a:p>
            <a:pPr lvl="1"/>
            <a:r>
              <a:rPr lang="en-GB" dirty="0"/>
              <a:t>After completing "</a:t>
            </a:r>
            <a:r>
              <a:rPr lang="en-GB" b="1" dirty="0"/>
              <a:t>Developing a Digitally Literate Learner"</a:t>
            </a:r>
            <a:r>
              <a:rPr lang="en-GB" dirty="0"/>
              <a:t>, reflect on the Digital Literacy abilities and capabilities of your</a:t>
            </a:r>
            <a:r>
              <a:rPr lang="en-GB" b="1" dirty="0"/>
              <a:t> target cohort:</a:t>
            </a:r>
            <a:endParaRPr lang="en-GB" dirty="0"/>
          </a:p>
          <a:p>
            <a:pPr lvl="1"/>
            <a:r>
              <a:rPr lang="en-GB" b="1" dirty="0"/>
              <a:t>What can you do to make them aware of their own personal next steps in terms of digital literacy development? </a:t>
            </a:r>
            <a:endParaRPr lang="en-GB" dirty="0"/>
          </a:p>
          <a:p>
            <a:pPr lvl="1"/>
            <a:r>
              <a:rPr lang="en-GB" b="1" dirty="0"/>
              <a:t>How can you build meaningful activities into their overarching learning objectives that enable them to rehearse and develop these "next steps"?</a:t>
            </a:r>
          </a:p>
          <a:p>
            <a:pPr marL="0" indent="0">
              <a:buNone/>
            </a:pPr>
            <a:endParaRPr lang="en-GB" b="1" dirty="0"/>
          </a:p>
          <a:p>
            <a:pPr marL="0" indent="0">
              <a:buNone/>
            </a:pPr>
            <a:r>
              <a:rPr lang="en-GB" b="1" dirty="0"/>
              <a:t>STEP 4 THINK ABOUT APPLICATION OF DIGITAL TECHNOLOGIES</a:t>
            </a:r>
          </a:p>
          <a:p>
            <a:pPr lvl="1"/>
            <a:r>
              <a:rPr lang="en-GB" dirty="0"/>
              <a:t>After completing </a:t>
            </a:r>
            <a:r>
              <a:rPr lang="en-GB" b="1" dirty="0"/>
              <a:t>"Developing a digitally Literate Curriculum" </a:t>
            </a:r>
            <a:r>
              <a:rPr lang="en-GB" dirty="0"/>
              <a:t>decide on what digital technologies you will choose to support the ambition outlined in Steps 2 and 3</a:t>
            </a:r>
            <a:r>
              <a:rPr lang="en-GB" b="1" dirty="0"/>
              <a:t>:</a:t>
            </a:r>
            <a:endParaRPr lang="en-GB" dirty="0"/>
          </a:p>
          <a:p>
            <a:pPr lvl="1"/>
            <a:r>
              <a:rPr lang="en-GB" b="1" dirty="0"/>
              <a:t>You may wish to liaise with colleagues with IT responsibilities so that you use language and approaches already in train within the educational setting.</a:t>
            </a:r>
            <a:endParaRPr lang="en-GB" dirty="0"/>
          </a:p>
          <a:p>
            <a:endParaRPr lang="en-GB" dirty="0"/>
          </a:p>
        </p:txBody>
      </p:sp>
    </p:spTree>
    <p:extLst>
      <p:ext uri="{BB962C8B-B14F-4D97-AF65-F5344CB8AC3E}">
        <p14:creationId xmlns:p14="http://schemas.microsoft.com/office/powerpoint/2010/main" val="32642399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Steps to Introducing Child-Centred Innovation in Digital Literacy to Your Learner Community</a:t>
            </a:r>
            <a:endParaRPr lang="en-AU" dirty="0"/>
          </a:p>
        </p:txBody>
      </p:sp>
      <p:sp>
        <p:nvSpPr>
          <p:cNvPr id="3" name="Content Placeholder 2"/>
          <p:cNvSpPr>
            <a:spLocks noGrp="1"/>
          </p:cNvSpPr>
          <p:nvPr>
            <p:ph idx="1"/>
          </p:nvPr>
        </p:nvSpPr>
        <p:spPr>
          <a:xfrm>
            <a:off x="581192" y="1973178"/>
            <a:ext cx="11029615" cy="4620127"/>
          </a:xfrm>
        </p:spPr>
        <p:txBody>
          <a:bodyPr>
            <a:normAutofit/>
          </a:bodyPr>
          <a:lstStyle/>
          <a:p>
            <a:pPr marL="0" indent="0">
              <a:buNone/>
            </a:pPr>
            <a:r>
              <a:rPr lang="en-GB" b="1" dirty="0"/>
              <a:t>STEP 5 START THE LEARNING JOURNEY!</a:t>
            </a:r>
          </a:p>
          <a:p>
            <a:pPr lvl="1"/>
            <a:r>
              <a:rPr lang="en-GB" b="1" dirty="0"/>
              <a:t>Collect some baseline evidence</a:t>
            </a:r>
            <a:r>
              <a:rPr lang="en-GB" dirty="0"/>
              <a:t> from your target cohort, </a:t>
            </a:r>
            <a:r>
              <a:rPr lang="en-GB" b="1" dirty="0"/>
              <a:t>then apply some new learning</a:t>
            </a:r>
            <a:r>
              <a:rPr lang="en-GB" dirty="0"/>
              <a:t>, or new approaches, to your target cohort</a:t>
            </a:r>
          </a:p>
          <a:p>
            <a:pPr marL="0" indent="0">
              <a:buNone/>
            </a:pPr>
            <a:r>
              <a:rPr lang="en-GB" b="1" dirty="0"/>
              <a:t>STEP 6 HOW DID IT GO?</a:t>
            </a:r>
          </a:p>
          <a:p>
            <a:pPr lvl="1"/>
            <a:r>
              <a:rPr lang="en-GB" b="1" dirty="0"/>
              <a:t>Review and evaluate the progress </a:t>
            </a:r>
            <a:r>
              <a:rPr lang="en-GB" dirty="0"/>
              <a:t>that has been made.</a:t>
            </a:r>
          </a:p>
          <a:p>
            <a:pPr lvl="1"/>
            <a:r>
              <a:rPr lang="en-GB" dirty="0"/>
              <a:t>How can the practice you have developed:</a:t>
            </a:r>
          </a:p>
          <a:p>
            <a:pPr lvl="1"/>
            <a:r>
              <a:rPr lang="en-GB" dirty="0"/>
              <a:t>a) be applied to other learners</a:t>
            </a:r>
          </a:p>
          <a:p>
            <a:pPr lvl="1"/>
            <a:r>
              <a:rPr lang="en-GB" dirty="0"/>
              <a:t>b) be shared with other colleagues</a:t>
            </a:r>
          </a:p>
          <a:p>
            <a:pPr lvl="1"/>
            <a:r>
              <a:rPr lang="en-GB" dirty="0"/>
              <a:t>c) what next steps need to/ Can be taken?</a:t>
            </a:r>
          </a:p>
          <a:p>
            <a:endParaRPr lang="en-GB" dirty="0"/>
          </a:p>
        </p:txBody>
      </p:sp>
    </p:spTree>
    <p:extLst>
      <p:ext uri="{BB962C8B-B14F-4D97-AF65-F5344CB8AC3E}">
        <p14:creationId xmlns:p14="http://schemas.microsoft.com/office/powerpoint/2010/main" val="40063298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VIII:</a:t>
            </a:r>
            <a:r>
              <a:rPr lang="en-GB" dirty="0">
                <a:solidFill>
                  <a:schemeClr val="tx1"/>
                </a:solidFill>
              </a:rPr>
              <a:t>  </a:t>
            </a:r>
            <a:r>
              <a:rPr lang="en-US" dirty="0">
                <a:solidFill>
                  <a:schemeClr val="tx1"/>
                </a:solidFill>
              </a:rPr>
              <a:t>Teaching with Technology.</a:t>
            </a:r>
            <a:endParaRPr lang="en-AU" dirty="0">
              <a:solidFill>
                <a:schemeClr val="tx1"/>
              </a:solidFill>
            </a:endParaRPr>
          </a:p>
        </p:txBody>
      </p:sp>
    </p:spTree>
    <p:extLst>
      <p:ext uri="{BB962C8B-B14F-4D97-AF65-F5344CB8AC3E}">
        <p14:creationId xmlns:p14="http://schemas.microsoft.com/office/powerpoint/2010/main" val="13407600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pPr algn="just"/>
            <a:r>
              <a:rPr lang="en-GB" sz="2800" dirty="0"/>
              <a:t>Office 365 provides the right environment for better learning outcomes. In this learning path, educators will learn how to become more innovative with cloud-based tools, regardless of the device they use. In this course, learn how to use basic features of Office 365 including Microsoft Teams, OneNote, Sway, Microsoft Forms, Office Online and OneDrive.</a:t>
            </a:r>
            <a:endParaRPr lang="en-US" sz="2800" dirty="0"/>
          </a:p>
        </p:txBody>
      </p:sp>
    </p:spTree>
    <p:extLst>
      <p:ext uri="{BB962C8B-B14F-4D97-AF65-F5344CB8AC3E}">
        <p14:creationId xmlns:p14="http://schemas.microsoft.com/office/powerpoint/2010/main" val="4067387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normAutofit/>
          </a:bodyPr>
          <a:lstStyle/>
          <a:p>
            <a:pPr algn="just"/>
            <a:r>
              <a:rPr lang="en-AU" sz="2800" dirty="0"/>
              <a:t>Students’ work in pairs or groups might also include people from outside the classroom, such as students in other classes or schools, or community members or experts. Students can work together face to face or by using technology to share ideas or resources. </a:t>
            </a:r>
          </a:p>
          <a:p>
            <a:pPr lvl="2" algn="just"/>
            <a:r>
              <a:rPr lang="en-AU" sz="2400" dirty="0"/>
              <a:t>What kind of technologies students can use to work together? (brainstorm)</a:t>
            </a:r>
          </a:p>
        </p:txBody>
      </p:sp>
    </p:spTree>
    <p:extLst>
      <p:ext uri="{BB962C8B-B14F-4D97-AF65-F5344CB8AC3E}">
        <p14:creationId xmlns:p14="http://schemas.microsoft.com/office/powerpoint/2010/main" val="14294065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Sway</a:t>
            </a:r>
            <a:endParaRPr lang="en-AU" dirty="0"/>
          </a:p>
        </p:txBody>
      </p:sp>
      <p:sp>
        <p:nvSpPr>
          <p:cNvPr id="3" name="Content Placeholder 2"/>
          <p:cNvSpPr>
            <a:spLocks noGrp="1"/>
          </p:cNvSpPr>
          <p:nvPr>
            <p:ph idx="1"/>
          </p:nvPr>
        </p:nvSpPr>
        <p:spPr>
          <a:xfrm>
            <a:off x="581193" y="2180496"/>
            <a:ext cx="6361028" cy="3678303"/>
          </a:xfrm>
        </p:spPr>
        <p:txBody>
          <a:bodyPr>
            <a:normAutofit/>
          </a:bodyPr>
          <a:lstStyle/>
          <a:p>
            <a:pPr marL="0" indent="0" algn="just">
              <a:buNone/>
            </a:pPr>
            <a:r>
              <a:rPr lang="en-GB" sz="2800" dirty="0"/>
              <a:t>From student reports to monthly newsletters, today's classrooms have many stories to tell. Digital storytelling with Microsoft Sway lets teachers and students focus on the content and not worry about the format. This course will show how Sway can be used to capture and share the digital stories that need to be told.</a:t>
            </a:r>
            <a:endParaRPr lang="en-US" sz="2800" dirty="0"/>
          </a:p>
        </p:txBody>
      </p:sp>
      <p:pic>
        <p:nvPicPr>
          <p:cNvPr id="11268" name="Picture 4" descr="Image result for microsoft sway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9106" y="2637405"/>
            <a:ext cx="4584032" cy="276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2381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forms</a:t>
            </a:r>
            <a:endParaRPr lang="en-AU" dirty="0"/>
          </a:p>
        </p:txBody>
      </p:sp>
      <p:sp>
        <p:nvSpPr>
          <p:cNvPr id="3" name="Content Placeholder 2"/>
          <p:cNvSpPr>
            <a:spLocks noGrp="1"/>
          </p:cNvSpPr>
          <p:nvPr>
            <p:ph idx="1"/>
          </p:nvPr>
        </p:nvSpPr>
        <p:spPr>
          <a:xfrm>
            <a:off x="581193" y="2180496"/>
            <a:ext cx="6361028" cy="3678303"/>
          </a:xfrm>
        </p:spPr>
        <p:txBody>
          <a:bodyPr>
            <a:normAutofit/>
          </a:bodyPr>
          <a:lstStyle/>
          <a:p>
            <a:pPr marL="0" indent="0" algn="just">
              <a:buNone/>
            </a:pPr>
            <a:r>
              <a:rPr lang="en-GB" sz="2400" dirty="0"/>
              <a:t>With Microsoft Forms, you can create surveys, quizzes, and polls, and easily see results as they come in. When you create a quiz or survey, you can invite others to respond to it using any web browser, even on mobile devices. As results are submitted, you can use built-in analytics to evaluate responses. Form data, such as quiz results, can be easily exported to Excel for additional analysis or grading.</a:t>
            </a:r>
            <a:endParaRPr lang="en-US" sz="2400" dirty="0"/>
          </a:p>
        </p:txBody>
      </p:sp>
      <p:pic>
        <p:nvPicPr>
          <p:cNvPr id="12290" name="Picture 2" descr="Image result for microsoft forms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4726" y="2876647"/>
            <a:ext cx="4476082"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5403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a:t>
            </a:r>
            <a:r>
              <a:rPr lang="en-GB" dirty="0" err="1"/>
              <a:t>onenote</a:t>
            </a:r>
            <a:endParaRPr lang="en-AU" dirty="0"/>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200" dirty="0"/>
              <a:t>With Microsoft OneNote, educators can create digital notebooks that support academic standards and education outcomes across disciplines and tasks, such as writing, reading, mathematics, science, history, CTE, and elective courses. Students may use OneNote across content areas and grade levels, and use OneNote to compile and organize unstructured information, research, and content. OneNote also supports research, collaboration, information management, communication, note taking, journaling, reflective writing, and academic requirements.</a:t>
            </a:r>
            <a:endParaRPr lang="en-US" sz="2200" dirty="0"/>
          </a:p>
        </p:txBody>
      </p:sp>
      <p:pic>
        <p:nvPicPr>
          <p:cNvPr id="13314" name="Picture 2" descr="Image result for microsoft onenot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505" y="2640635"/>
            <a:ext cx="4560303" cy="2758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0114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teams</a:t>
            </a:r>
            <a:endParaRPr lang="en-AU" dirty="0"/>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800" dirty="0"/>
              <a:t>Microsoft Teams is a digital hub that brings conversations, content, and apps together in one place. Educators can create collaborative classrooms, connect in professional learning communities, and communicate with school staff all from a single experience in Office 365 for Education.</a:t>
            </a:r>
            <a:endParaRPr lang="en-US" sz="2800" dirty="0"/>
          </a:p>
        </p:txBody>
      </p:sp>
      <p:pic>
        <p:nvPicPr>
          <p:cNvPr id="14338" name="Picture 2" descr="Image result for microsoft team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505" y="2180496"/>
            <a:ext cx="4560303" cy="3678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3021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IX:</a:t>
            </a:r>
            <a:r>
              <a:rPr lang="en-GB" dirty="0">
                <a:solidFill>
                  <a:schemeClr val="tx1"/>
                </a:solidFill>
              </a:rPr>
              <a:t> </a:t>
            </a:r>
            <a:r>
              <a:rPr lang="en-US" dirty="0">
                <a:solidFill>
                  <a:schemeClr val="tx1"/>
                </a:solidFill>
              </a:rPr>
              <a:t>Microsoft Innovative Educator.</a:t>
            </a:r>
            <a:endParaRPr lang="en-AU" dirty="0">
              <a:solidFill>
                <a:schemeClr val="tx1"/>
              </a:solidFill>
            </a:endParaRPr>
          </a:p>
        </p:txBody>
      </p:sp>
    </p:spTree>
    <p:extLst>
      <p:ext uri="{BB962C8B-B14F-4D97-AF65-F5344CB8AC3E}">
        <p14:creationId xmlns:p14="http://schemas.microsoft.com/office/powerpoint/2010/main" val="40088913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Innovative Educator (MIE)</a:t>
            </a:r>
            <a:endParaRPr lang="en-AU" dirty="0"/>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400" b="1" dirty="0"/>
              <a:t>Microsoft</a:t>
            </a:r>
            <a:r>
              <a:rPr lang="en-GB" sz="2400" dirty="0"/>
              <a:t> supports a thriving community of passionate educators who are constantly learning, growing and working together to change students' lives and build a better world. The </a:t>
            </a:r>
            <a:r>
              <a:rPr lang="en-GB" sz="2400" b="1" dirty="0"/>
              <a:t>Microsoft</a:t>
            </a:r>
            <a:r>
              <a:rPr lang="en-GB" sz="2400" dirty="0"/>
              <a:t> Innovative Educator (</a:t>
            </a:r>
            <a:r>
              <a:rPr lang="en-GB" sz="2400" b="1" dirty="0"/>
              <a:t>MIE</a:t>
            </a:r>
            <a:r>
              <a:rPr lang="en-GB" sz="2400" dirty="0"/>
              <a:t>) Expert program is a premier program created to recognize global educator visionaries like yourself</a:t>
            </a:r>
            <a:endParaRPr lang="en-US" sz="2400" dirty="0"/>
          </a:p>
        </p:txBody>
      </p:sp>
      <p:pic>
        <p:nvPicPr>
          <p:cNvPr id="15362" name="Picture 2" descr="Image result for microsoft innovative educator logo"/>
          <p:cNvPicPr>
            <a:picLocks noChangeAspect="1" noChangeArrowheads="1"/>
          </p:cNvPicPr>
          <p:nvPr/>
        </p:nvPicPr>
        <p:blipFill rotWithShape="1">
          <a:blip r:embed="rId2">
            <a:extLst>
              <a:ext uri="{28A0092B-C50C-407E-A947-70E740481C1C}">
                <a14:useLocalDpi xmlns:a14="http://schemas.microsoft.com/office/drawing/2010/main" val="0"/>
              </a:ext>
            </a:extLst>
          </a:blip>
          <a:srcRect t="17423" r="66722" b="12291"/>
          <a:stretch/>
        </p:blipFill>
        <p:spPr bwMode="auto">
          <a:xfrm>
            <a:off x="7747503" y="2180496"/>
            <a:ext cx="3429834" cy="37851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50535" y="5612569"/>
            <a:ext cx="5691686" cy="1384995"/>
          </a:xfrm>
          <a:prstGeom prst="rect">
            <a:avLst/>
          </a:prstGeom>
        </p:spPr>
        <p:txBody>
          <a:bodyPr wrap="none">
            <a:spAutoFit/>
          </a:bodyPr>
          <a:lstStyle/>
          <a:p>
            <a:r>
              <a:rPr lang="en-GB" sz="2800" dirty="0">
                <a:hlinkClick r:id="rId3"/>
              </a:rPr>
              <a:t>https://education.microsoft.com/en-us</a:t>
            </a:r>
            <a:endParaRPr lang="en-GB" sz="2800" dirty="0"/>
          </a:p>
          <a:p>
            <a:endParaRPr lang="en-GB" sz="2800" dirty="0"/>
          </a:p>
          <a:p>
            <a:endParaRPr lang="en-GB" sz="2800" dirty="0"/>
          </a:p>
        </p:txBody>
      </p:sp>
    </p:spTree>
    <p:extLst>
      <p:ext uri="{BB962C8B-B14F-4D97-AF65-F5344CB8AC3E}">
        <p14:creationId xmlns:p14="http://schemas.microsoft.com/office/powerpoint/2010/main" val="4648919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1242" y="3075057"/>
            <a:ext cx="5149516" cy="769441"/>
          </a:xfrm>
          <a:prstGeom prst="rect">
            <a:avLst/>
          </a:prstGeom>
          <a:noFill/>
        </p:spPr>
        <p:txBody>
          <a:bodyPr wrap="square" rtlCol="0">
            <a:spAutoFit/>
          </a:bodyPr>
          <a:lstStyle/>
          <a:p>
            <a:pPr algn="ctr"/>
            <a:r>
              <a:rPr lang="en-GB" sz="4400" b="1" dirty="0"/>
              <a:t>THANK YOU </a:t>
            </a:r>
          </a:p>
        </p:txBody>
      </p:sp>
    </p:spTree>
    <p:extLst>
      <p:ext uri="{BB962C8B-B14F-4D97-AF65-F5344CB8AC3E}">
        <p14:creationId xmlns:p14="http://schemas.microsoft.com/office/powerpoint/2010/main" val="217909481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781</TotalTime>
  <Words>6580</Words>
  <Application>Microsoft Office PowerPoint</Application>
  <PresentationFormat>Widescreen</PresentationFormat>
  <Paragraphs>320</Paragraphs>
  <Slides>96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96</vt:i4>
      </vt:variant>
    </vt:vector>
  </HeadingPairs>
  <TitlesOfParts>
    <vt:vector size="103" baseType="lpstr">
      <vt:lpstr>Arial</vt:lpstr>
      <vt:lpstr>Calibri</vt:lpstr>
      <vt:lpstr>Gill Sans MT</vt:lpstr>
      <vt:lpstr>Gill Sans MT (Body)</vt:lpstr>
      <vt:lpstr>Wingdings</vt:lpstr>
      <vt:lpstr>Wingdings 2</vt:lpstr>
      <vt:lpstr>Dividend</vt:lpstr>
      <vt:lpstr>training on Microsoft certified  educator. </vt:lpstr>
      <vt:lpstr>INTRODUCTION</vt:lpstr>
      <vt:lpstr>CONT…</vt:lpstr>
      <vt:lpstr>CONT…</vt:lpstr>
      <vt:lpstr>Unit i. Collaboration  </vt:lpstr>
      <vt:lpstr>BIG  IDEAS of collaboration</vt:lpstr>
      <vt:lpstr>BIG IDEA  ONE:  WORKING  TOGETHER.</vt:lpstr>
      <vt:lpstr>BIG IDEA  ONE:  WORKING  TOGETHER.</vt:lpstr>
      <vt:lpstr>CONT…</vt:lpstr>
      <vt:lpstr>Example.</vt:lpstr>
      <vt:lpstr>BIG IDEA  TWO: SHARING  RESPONSIBILITIES</vt:lpstr>
      <vt:lpstr>CONT…</vt:lpstr>
      <vt:lpstr>EXAMPLE.</vt:lpstr>
      <vt:lpstr>CONT..</vt:lpstr>
      <vt:lpstr>BIG IDEA 3: SUBSTANTIVE DECISIONS</vt:lpstr>
      <vt:lpstr>CONT…</vt:lpstr>
      <vt:lpstr>example</vt:lpstr>
      <vt:lpstr>CONT…</vt:lpstr>
      <vt:lpstr>BID IDEA 4: INTERDEPENDENT.</vt:lpstr>
      <vt:lpstr>CONT…</vt:lpstr>
      <vt:lpstr>cont</vt:lpstr>
      <vt:lpstr>Rubric - Collaboration</vt:lpstr>
      <vt:lpstr>Decision Tree - Collaboration</vt:lpstr>
      <vt:lpstr>unit ii: SKILLED COMMUNICATION</vt:lpstr>
      <vt:lpstr>INTRODUCTION</vt:lpstr>
      <vt:lpstr>INTRODUCTION</vt:lpstr>
      <vt:lpstr>BIG IDEAS OF SKILLED COMMUNICATION</vt:lpstr>
      <vt:lpstr>BIG IDEA 1: Extended communication</vt:lpstr>
      <vt:lpstr>BIG IDEA 1: Extended communication</vt:lpstr>
      <vt:lpstr>BIG IDEA I1: Multi-modal</vt:lpstr>
      <vt:lpstr>BIG IDEA I1I: Requires supporting evidence </vt:lpstr>
      <vt:lpstr>BIG IDEA IV: Communication designed for a particular audience</vt:lpstr>
      <vt:lpstr>rubrics</vt:lpstr>
      <vt:lpstr>Decision tree</vt:lpstr>
      <vt:lpstr>unit iIi: Knowledge Construction </vt:lpstr>
      <vt:lpstr>introduction</vt:lpstr>
      <vt:lpstr>BIG IDEAs of knowledge construction:</vt:lpstr>
      <vt:lpstr>BIG IDEA I: knowledge construction</vt:lpstr>
      <vt:lpstr>PowerPoint Presentation</vt:lpstr>
      <vt:lpstr>EXAMPLES:  Is these knowledge construction?  ANSWER  YES  OR  NO</vt:lpstr>
      <vt:lpstr>BIG IDEA 2: Knowledge construction as the main requirement</vt:lpstr>
      <vt:lpstr>EXAMPLE.</vt:lpstr>
      <vt:lpstr>FEEDBACK.</vt:lpstr>
      <vt:lpstr>BIG IDEA 3: Apply their knowledge</vt:lpstr>
      <vt:lpstr>EXAMPLES:   ANSWER YES  OR NO AND WHY?</vt:lpstr>
      <vt:lpstr>CONT…</vt:lpstr>
      <vt:lpstr>FEEDBACK:</vt:lpstr>
      <vt:lpstr>CONT..</vt:lpstr>
      <vt:lpstr>BIG IDEA 4: Interdisciplinary learning activities</vt:lpstr>
      <vt:lpstr>Rubric: Knowledge Construction</vt:lpstr>
      <vt:lpstr>Decision tree: Knowledge Construction</vt:lpstr>
      <vt:lpstr>unit iV: SELF-REGULATION</vt:lpstr>
      <vt:lpstr>introduction</vt:lpstr>
      <vt:lpstr>BIG IDEAs of SELF-REGULATION</vt:lpstr>
      <vt:lpstr>BIG IDEA I: Long-term activity</vt:lpstr>
      <vt:lpstr>BIG IDEA Ii: Planning own work</vt:lpstr>
      <vt:lpstr>BIG IDEA Iii: Opportunity to revise work based on feedback</vt:lpstr>
      <vt:lpstr>RUBRIC</vt:lpstr>
      <vt:lpstr>DECISION TREE</vt:lpstr>
      <vt:lpstr>unit V: real-world problem-solving and innovation</vt:lpstr>
      <vt:lpstr>introduction</vt:lpstr>
      <vt:lpstr>BIG IDEAs of real-world problem-solving and innovation</vt:lpstr>
      <vt:lpstr>BIG IDEA I: Problem-solving</vt:lpstr>
      <vt:lpstr>CONT</vt:lpstr>
      <vt:lpstr>BIG IDEA II: Real-world problems</vt:lpstr>
      <vt:lpstr>BIG IDEA III: Innovation</vt:lpstr>
      <vt:lpstr>Rubric - Real-World Problem-Solving and Innovation</vt:lpstr>
      <vt:lpstr>Decision Tree - Real-World Problem-Solving and Innovation</vt:lpstr>
      <vt:lpstr>unit VI: Use of ICT for Learning</vt:lpstr>
      <vt:lpstr>introduction</vt:lpstr>
      <vt:lpstr>The Big Ideas - Use of ICT for Learning</vt:lpstr>
      <vt:lpstr>BIG IDEA I: Student use of ICT</vt:lpstr>
      <vt:lpstr>BIG IDEA II: Use of ICT to support knowledge construction</vt:lpstr>
      <vt:lpstr>BIG IDEA III: ICT required for knowledge construction</vt:lpstr>
      <vt:lpstr>BIG IDEA IV: Designers of ICT products</vt:lpstr>
      <vt:lpstr>Rubric - Use of ICT for Learning</vt:lpstr>
      <vt:lpstr>Decision Tree - Use of ICT for Learning</vt:lpstr>
      <vt:lpstr>unit VII: Introduction to Inclusive Digital Literacy</vt:lpstr>
      <vt:lpstr>Reflective question</vt:lpstr>
      <vt:lpstr>introduction</vt:lpstr>
      <vt:lpstr>introduction</vt:lpstr>
      <vt:lpstr>The Fourth Industrial Revolution:                What you can do</vt:lpstr>
      <vt:lpstr>The Fourth Industrial Revolution:                Reflective questions</vt:lpstr>
      <vt:lpstr>Workplace Trends and the Importance of Digital Literacy: Future Work Trends</vt:lpstr>
      <vt:lpstr>Steps to Introducing Child-Centred Innovation in Digital Literacy to Your Learner Community</vt:lpstr>
      <vt:lpstr>Steps to Introducing Child-Centred Innovation in Digital Literacy to Your Learner Community</vt:lpstr>
      <vt:lpstr>Steps to Introducing Child-Centred Innovation in Digital Literacy to Your Learner Community</vt:lpstr>
      <vt:lpstr>unit VIII:  Teaching with Technology.</vt:lpstr>
      <vt:lpstr>introduction</vt:lpstr>
      <vt:lpstr>Microsoft Sway</vt:lpstr>
      <vt:lpstr>Microsoft forms</vt:lpstr>
      <vt:lpstr>Microsoft onenote</vt:lpstr>
      <vt:lpstr>Microsoft teams</vt:lpstr>
      <vt:lpstr>unit IX: Microsoft Innovative Educator.</vt:lpstr>
      <vt:lpstr>Microsoft Innovative Educator (MIE)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citizenship overview</dc:title>
  <dc:creator>KURADUSENGE Benjamin</dc:creator>
  <cp:lastModifiedBy>lama orgeuelle</cp:lastModifiedBy>
  <cp:revision>84</cp:revision>
  <dcterms:created xsi:type="dcterms:W3CDTF">2019-05-01T06:29:17Z</dcterms:created>
  <dcterms:modified xsi:type="dcterms:W3CDTF">2020-05-09T17:16:39Z</dcterms:modified>
</cp:coreProperties>
</file>