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8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57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4D6492-F208-47CF-B6B5-BDA4117F1082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E6579A4-8386-4717-B9F2-A943E0DCC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2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19FB63-5F71-4AEC-8E65-EA2AAE596990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86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E85266C-B3F8-4F60-A08F-C0333346D201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5E6F5C6-F5B8-47DD-9809-9065B635127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Expectations for Students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Students </a:t>
            </a:r>
            <a:r>
              <a:rPr lang="en-US" dirty="0"/>
              <a:t>are invited to use their personal devices </a:t>
            </a:r>
            <a:r>
              <a:rPr lang="en-US" b="1" i="1" u="sng" dirty="0"/>
              <a:t>as directed by their teacher</a:t>
            </a:r>
            <a:r>
              <a:rPr lang="en-US" dirty="0"/>
              <a:t> for educational purposes only.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use of the web browser on a </a:t>
            </a:r>
            <a:r>
              <a:rPr lang="en-US" dirty="0" smtClean="0"/>
              <a:t>I Pad </a:t>
            </a:r>
            <a:r>
              <a:rPr lang="en-US" dirty="0"/>
              <a:t>to lookup information for a class topic would be encouraged but browsing unrelated websites for personal amusement would not. Students are expected to remain on-task while using their personal devices.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84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Misuse and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/>
              <a:t>may have my computer privileges taken away and have to visit the principal to review my actions.</a:t>
            </a:r>
          </a:p>
          <a:p>
            <a:r>
              <a:rPr lang="en-US" dirty="0"/>
              <a:t>My actions are bound by my school’s Student Code of </a:t>
            </a:r>
            <a:r>
              <a:rPr lang="en-US" dirty="0" err="1"/>
              <a:t>Behaviour</a:t>
            </a:r>
            <a:r>
              <a:rPr lang="en-US" dirty="0"/>
              <a:t> and the board Student Code of Conduct, which states that a student may be suspended or expelled from his or her </a:t>
            </a:r>
            <a:r>
              <a:rPr lang="en-US" dirty="0" smtClean="0"/>
              <a:t>school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83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r>
              <a:rPr lang="en-US" dirty="0" smtClean="0"/>
              <a:t>Technology Rules</a:t>
            </a:r>
            <a:endParaRPr lang="en-029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7848600" cy="4343400"/>
          </a:xfrm>
        </p:spPr>
        <p:txBody>
          <a:bodyPr/>
          <a:lstStyle/>
          <a:p>
            <a:r>
              <a:rPr lang="en-US" sz="2400" smtClean="0"/>
              <a:t>No Devices </a:t>
            </a:r>
            <a:r>
              <a:rPr lang="en-US" sz="2400" dirty="0" smtClean="0"/>
              <a:t>in bathrooms, change rooms, or on the yard</a:t>
            </a:r>
          </a:p>
          <a:p>
            <a:r>
              <a:rPr lang="en-US" sz="2400" dirty="0" smtClean="0"/>
              <a:t>No filming or recording without staff permission</a:t>
            </a:r>
          </a:p>
          <a:p>
            <a:r>
              <a:rPr lang="en-US" sz="2400" dirty="0" smtClean="0"/>
              <a:t>Phones off at school and stored in lockers</a:t>
            </a:r>
          </a:p>
          <a:p>
            <a:r>
              <a:rPr lang="en-US" sz="2400" dirty="0" smtClean="0"/>
              <a:t>No </a:t>
            </a:r>
            <a:r>
              <a:rPr lang="en-US" sz="2400" dirty="0" err="1" smtClean="0"/>
              <a:t>Cyberbullying</a:t>
            </a:r>
            <a:r>
              <a:rPr lang="en-US" sz="2400" dirty="0" smtClean="0"/>
              <a:t> – Harassment may result in police </a:t>
            </a:r>
            <a:r>
              <a:rPr lang="en-US" sz="2400" dirty="0"/>
              <a:t>i</a:t>
            </a:r>
            <a:r>
              <a:rPr lang="en-US" sz="2400" dirty="0" smtClean="0"/>
              <a:t>nvolvement</a:t>
            </a:r>
          </a:p>
          <a:p>
            <a:r>
              <a:rPr lang="en-US" sz="2400" dirty="0" smtClean="0"/>
              <a:t>No intentional </a:t>
            </a:r>
            <a:r>
              <a:rPr lang="en-US" sz="2400" dirty="0"/>
              <a:t>b</a:t>
            </a:r>
            <a:r>
              <a:rPr lang="en-US" sz="2400" dirty="0" smtClean="0"/>
              <a:t>reaches of privacy</a:t>
            </a:r>
          </a:p>
          <a:p>
            <a:r>
              <a:rPr lang="en-US" sz="2400" dirty="0" smtClean="0"/>
              <a:t>No Hacking </a:t>
            </a:r>
            <a:r>
              <a:rPr lang="en-US" sz="2400" dirty="0"/>
              <a:t>– </a:t>
            </a:r>
            <a:r>
              <a:rPr lang="en-US" sz="2400" dirty="0" smtClean="0"/>
              <a:t>Integrity of District Computer Network and Systems</a:t>
            </a:r>
            <a:endParaRPr lang="en-US" sz="2000" dirty="0" smtClean="0"/>
          </a:p>
          <a:p>
            <a:pPr marL="109537" indent="0">
              <a:buNone/>
            </a:pP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029" dirty="0"/>
          </a:p>
        </p:txBody>
      </p:sp>
    </p:spTree>
    <p:extLst>
      <p:ext uri="{BB962C8B-B14F-4D97-AF65-F5344CB8AC3E}">
        <p14:creationId xmlns:p14="http://schemas.microsoft.com/office/powerpoint/2010/main" val="108729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Personal Devices Include: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Personal devices include: laptop computers, tablets, and handheld devices (not phones)</a:t>
            </a:r>
          </a:p>
        </p:txBody>
      </p:sp>
    </p:spTree>
    <p:extLst>
      <p:ext uri="{BB962C8B-B14F-4D97-AF65-F5344CB8AC3E}">
        <p14:creationId xmlns:p14="http://schemas.microsoft.com/office/powerpoint/2010/main" val="2149911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Respecting the privacy of others is a critical component of digital citizenship. Taking a picture of a class note or homework assignment may be permitted however, taking pictures or recording video of others without their permission is prohibited. </a:t>
            </a:r>
          </a:p>
          <a:p>
            <a:r>
              <a:rPr lang="en-US" dirty="0"/>
              <a:t>The use of recording devices in change </a:t>
            </a:r>
            <a:r>
              <a:rPr lang="en-US" dirty="0" smtClean="0"/>
              <a:t>rooms, on the yard or in washrooms </a:t>
            </a:r>
            <a:r>
              <a:rPr lang="en-US" dirty="0"/>
              <a:t>is strictly prohibited</a:t>
            </a:r>
          </a:p>
        </p:txBody>
      </p:sp>
    </p:spTree>
    <p:extLst>
      <p:ext uri="{BB962C8B-B14F-4D97-AF65-F5344CB8AC3E}">
        <p14:creationId xmlns:p14="http://schemas.microsoft.com/office/powerpoint/2010/main" val="318401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DDSB is not responsible for lost or stolen devices. Users should clearly identify their devices with labels, engraving and in-device settings. </a:t>
            </a:r>
            <a:endParaRPr lang="en-US" dirty="0" smtClean="0"/>
          </a:p>
          <a:p>
            <a:r>
              <a:rPr lang="en-US" dirty="0" smtClean="0"/>
              <a:t>Valuables </a:t>
            </a:r>
            <a:r>
              <a:rPr lang="en-US" dirty="0"/>
              <a:t>should never be left </a:t>
            </a:r>
            <a:r>
              <a:rPr lang="en-US" dirty="0" smtClean="0"/>
              <a:t>anywhere other than in lockers. </a:t>
            </a:r>
            <a:r>
              <a:rPr lang="en-US" dirty="0"/>
              <a:t>Users are responsible for maintaining adequate virus protection on their devices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2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DDSB Guest Wireless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DDSB-Guest wireless access allows users to access the internet with their laptop or other portable device.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internet content passes through the board filtering service which blocks inappropriate and social networking </a:t>
            </a:r>
            <a:r>
              <a:rPr lang="en-US" dirty="0" smtClean="0"/>
              <a:t>websites.</a:t>
            </a:r>
          </a:p>
          <a:p>
            <a:r>
              <a:rPr lang="en-US" dirty="0" smtClean="0"/>
              <a:t>The </a:t>
            </a:r>
            <a:r>
              <a:rPr lang="en-US" dirty="0"/>
              <a:t>guest wireless does not allow access to school printers or network drives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websites visited are tracked by the board.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3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Devices at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Bringing personal devices to school is </a:t>
            </a:r>
            <a:r>
              <a:rPr lang="en-US" b="1" i="1" u="sng" dirty="0"/>
              <a:t>optional</a:t>
            </a:r>
            <a:r>
              <a:rPr lang="en-US" dirty="0"/>
              <a:t> for students.  Parents are not obligated to purchase a device for their child. Resources will be provided when required for a learning task as planned by the teacher.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974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DDSB Acceptable Use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I will use the computing technology as instructed by my teachers.</a:t>
            </a:r>
          </a:p>
          <a:p>
            <a:pPr lvl="0"/>
            <a:r>
              <a:rPr lang="en-US" dirty="0"/>
              <a:t>I may use the Internet when a teacher is present or I have special permission to do so.</a:t>
            </a:r>
          </a:p>
          <a:p>
            <a:pPr lvl="0"/>
            <a:r>
              <a:rPr lang="en-US" dirty="0"/>
              <a:t>I will only use computing technology facilities for recreational purposes when I have permission </a:t>
            </a:r>
            <a:r>
              <a:rPr lang="en-US" dirty="0" smtClean="0"/>
              <a:t>from my </a:t>
            </a:r>
            <a:r>
              <a:rPr lang="en-US" dirty="0"/>
              <a:t>teacher.</a:t>
            </a:r>
          </a:p>
          <a:p>
            <a:pPr lvl="0"/>
            <a:r>
              <a:rPr lang="en-US" dirty="0"/>
              <a:t>I will never use schools computing technology for Cyber-bullying, visiting unacceptable sites, </a:t>
            </a:r>
            <a:r>
              <a:rPr lang="en-US" dirty="0" smtClean="0"/>
              <a:t>and/or illegal </a:t>
            </a:r>
            <a:r>
              <a:rPr lang="en-US" dirty="0"/>
              <a:t>activity.</a:t>
            </a:r>
          </a:p>
          <a:p>
            <a:pPr lvl="0"/>
            <a:r>
              <a:rPr lang="en-US" dirty="0"/>
              <a:t>I may quote another person's work if I acknowledge it in a reference note.</a:t>
            </a:r>
          </a:p>
          <a:p>
            <a:pPr lvl="0"/>
            <a:r>
              <a:rPr lang="en-US" dirty="0"/>
              <a:t>I will not buy or sell materials using school computers.</a:t>
            </a:r>
          </a:p>
          <a:p>
            <a:pPr lvl="0"/>
            <a:r>
              <a:rPr lang="en-US" dirty="0"/>
              <a:t>I will follow the school rules when using and downloading any files and software.</a:t>
            </a:r>
          </a:p>
          <a:p>
            <a:pPr lvl="0"/>
            <a:r>
              <a:rPr lang="en-US" dirty="0"/>
              <a:t>I will keep my password secret and not misrepresent my identity.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57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DDSB Safe Use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I will never give out personal information about myself or others on the Internet without my </a:t>
            </a:r>
            <a:r>
              <a:rPr lang="en-US" dirty="0" smtClean="0"/>
              <a:t>teacher’s instruction</a:t>
            </a:r>
            <a:r>
              <a:rPr lang="en-US" dirty="0"/>
              <a:t>. This includes my last name, age, sex, home addresses, telephone numbers, pictures, </a:t>
            </a:r>
            <a:r>
              <a:rPr lang="en-US" dirty="0" smtClean="0"/>
              <a:t>videos, routes </a:t>
            </a:r>
            <a:r>
              <a:rPr lang="en-US" dirty="0"/>
              <a:t>taken to school, parents' hours of work, etc.</a:t>
            </a:r>
          </a:p>
          <a:p>
            <a:pPr lvl="0"/>
            <a:r>
              <a:rPr lang="en-US" dirty="0"/>
              <a:t>I will only use my first name if I am working with a project where I communicate with other people.</a:t>
            </a:r>
          </a:p>
          <a:p>
            <a:pPr lvl="0"/>
            <a:r>
              <a:rPr lang="en-US" dirty="0"/>
              <a:t>I will inform my teacher immediately if I find materials and sites I should not see.</a:t>
            </a:r>
          </a:p>
          <a:p>
            <a:pPr lvl="0"/>
            <a:r>
              <a:rPr lang="en-US" dirty="0"/>
              <a:t>I will inform my teacher immediately if I am ever uncomfortable or frightened on the Internet (</a:t>
            </a:r>
            <a:r>
              <a:rPr lang="en-US" dirty="0" smtClean="0"/>
              <a:t>because another </a:t>
            </a:r>
            <a:r>
              <a:rPr lang="en-US" dirty="0"/>
              <a:t>user is not using acceptable </a:t>
            </a:r>
            <a:r>
              <a:rPr lang="en-US" dirty="0" err="1"/>
              <a:t>behaviour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I will seek help from principals, teachers and parents when someone tries to Cyber-bully me.</a:t>
            </a:r>
          </a:p>
          <a:p>
            <a:pPr lvl="0"/>
            <a:r>
              <a:rPr lang="en-US" dirty="0"/>
              <a:t>I will report Cyber-bullying to principals, teachers and parents.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99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DSSB Appropriate Use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I will be polite. I will only use language that is acceptable in my school.</a:t>
            </a:r>
          </a:p>
          <a:p>
            <a:pPr lvl="0"/>
            <a:r>
              <a:rPr lang="en-US" dirty="0"/>
              <a:t>I will send messages that contain words or information I would write on a classroom blackboard.</a:t>
            </a:r>
          </a:p>
          <a:p>
            <a:pPr lvl="0"/>
            <a:r>
              <a:rPr lang="en-US" dirty="0"/>
              <a:t>I will not use the computing technology in any way that will harm the system or another person’s work.</a:t>
            </a:r>
          </a:p>
          <a:p>
            <a:pPr lvl="0"/>
            <a:r>
              <a:rPr lang="en-US" dirty="0"/>
              <a:t>I will respect the privacy of others. I will not go into another person's private mail or files or </a:t>
            </a:r>
            <a:r>
              <a:rPr lang="en-US" dirty="0" smtClean="0"/>
              <a:t>post information </a:t>
            </a:r>
            <a:r>
              <a:rPr lang="en-US" dirty="0"/>
              <a:t>about others on the internet without their consent.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27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C2B01277CEAA4FB3DB360A1D4AAC98" ma:contentTypeVersion="1" ma:contentTypeDescription="Create a new document." ma:contentTypeScope="" ma:versionID="7364f575e84f8d4625e247dbdd27965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665460B-69E1-4B5E-A959-3F8666F880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91FF18-8DE9-47D6-8E54-1AFB92613D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1E3F63-C73E-4771-BDB5-800C1FED83C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73</TotalTime>
  <Words>768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Century Gothic</vt:lpstr>
      <vt:lpstr>Wingdings 2</vt:lpstr>
      <vt:lpstr>Austin</vt:lpstr>
      <vt:lpstr>Expectations for Students </vt:lpstr>
      <vt:lpstr>Personal Devices Include:</vt:lpstr>
      <vt:lpstr>Privacy</vt:lpstr>
      <vt:lpstr>Responsibility</vt:lpstr>
      <vt:lpstr>DDSB Guest Wireless Access</vt:lpstr>
      <vt:lpstr>Personal Devices at School</vt:lpstr>
      <vt:lpstr>DDSB Acceptable Use Policy</vt:lpstr>
      <vt:lpstr>DDSB Safe Use Policy</vt:lpstr>
      <vt:lpstr>DSSB Appropriate Use Policy</vt:lpstr>
      <vt:lpstr>Misuse and Abuse</vt:lpstr>
      <vt:lpstr>Technology Rules</vt:lpstr>
    </vt:vector>
  </TitlesOfParts>
  <Company>DDSB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DDSB</dc:creator>
  <cp:lastModifiedBy>Teacher</cp:lastModifiedBy>
  <cp:revision>11</cp:revision>
  <cp:lastPrinted>2015-10-06T18:50:30Z</cp:lastPrinted>
  <dcterms:created xsi:type="dcterms:W3CDTF">2011-12-12T19:17:18Z</dcterms:created>
  <dcterms:modified xsi:type="dcterms:W3CDTF">2018-01-23T14:23:08Z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0x01010040C2B01277CEAA4FB3DB360A1D4AAC98</vt:lpwstr>
  </property>
  <property fmtid="{D5CDD505-2E9C-101B-9397-08002B2CF9AE}" pid="3" name="Order">
    <vt:r8>5400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