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handoutMasterIdLst>
    <p:handoutMasterId r:id="rId11"/>
  </p:handoutMasterIdLst>
  <p:sldIdLst>
    <p:sldId id="258" r:id="rId5"/>
    <p:sldId id="264" r:id="rId6"/>
    <p:sldId id="265" r:id="rId7"/>
    <p:sldId id="266" r:id="rId8"/>
    <p:sldId id="267" r:id="rId9"/>
  </p:sldIdLst>
  <p:sldSz cx="9144000" cy="6858000" type="screen4x3"/>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72542" autoAdjust="0"/>
  </p:normalViewPr>
  <p:slideViewPr>
    <p:cSldViewPr snapToGrid="0">
      <p:cViewPr varScale="1">
        <p:scale>
          <a:sx n="66" d="100"/>
          <a:sy n="66" d="100"/>
        </p:scale>
        <p:origin x="1632" y="60"/>
      </p:cViewPr>
      <p:guideLst/>
    </p:cSldViewPr>
  </p:slideViewPr>
  <p:notesTextViewPr>
    <p:cViewPr>
      <p:scale>
        <a:sx n="1" d="1"/>
        <a:sy n="1" d="1"/>
      </p:scale>
      <p:origin x="0" y="0"/>
    </p:cViewPr>
  </p:notesTextViewPr>
  <p:notesViewPr>
    <p:cSldViewPr snapToGrid="0">
      <p:cViewPr varScale="1">
        <p:scale>
          <a:sx n="49" d="100"/>
          <a:sy n="49" d="100"/>
        </p:scale>
        <p:origin x="214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4EAB07-1A91-48C4-8328-BB6A6877152D}"/>
              </a:ext>
            </a:extLst>
          </p:cNvPr>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4" name="Footer Placeholder 3">
            <a:extLst>
              <a:ext uri="{FF2B5EF4-FFF2-40B4-BE49-F238E27FC236}">
                <a16:creationId xmlns:a16="http://schemas.microsoft.com/office/drawing/2014/main" id="{D5285F8C-046B-4565-8954-0C4A3C790EFB}"/>
              </a:ext>
            </a:extLst>
          </p:cNvPr>
          <p:cNvSpPr>
            <a:spLocks noGrp="1"/>
          </p:cNvSpPr>
          <p:nvPr>
            <p:ph type="ftr" sz="quarter" idx="2"/>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6F768E4C-972B-4D45-97E4-96EA5329086B}"/>
              </a:ext>
            </a:extLst>
          </p:cNvPr>
          <p:cNvSpPr>
            <a:spLocks noGrp="1"/>
          </p:cNvSpPr>
          <p:nvPr>
            <p:ph type="sldNum" sz="quarter" idx="3"/>
          </p:nvPr>
        </p:nvSpPr>
        <p:spPr>
          <a:xfrm>
            <a:off x="3901698" y="9517547"/>
            <a:ext cx="2984871" cy="502754"/>
          </a:xfrm>
          <a:prstGeom prst="rect">
            <a:avLst/>
          </a:prstGeom>
        </p:spPr>
        <p:txBody>
          <a:bodyPr vert="horz" lIns="96616" tIns="48308" rIns="96616" bIns="48308" rtlCol="0" anchor="b"/>
          <a:lstStyle>
            <a:lvl1pPr algn="r">
              <a:defRPr sz="1300"/>
            </a:lvl1pPr>
          </a:lstStyle>
          <a:p>
            <a:fld id="{5C86E3AD-7A7C-4383-8436-6CAD2F08CAA2}" type="slidenum">
              <a:rPr lang="en-GB" smtClean="0"/>
              <a:t>‹#›</a:t>
            </a:fld>
            <a:endParaRPr lang="en-GB"/>
          </a:p>
        </p:txBody>
      </p:sp>
    </p:spTree>
    <p:extLst>
      <p:ext uri="{BB962C8B-B14F-4D97-AF65-F5344CB8AC3E}">
        <p14:creationId xmlns:p14="http://schemas.microsoft.com/office/powerpoint/2010/main" val="4245702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56F4F00D-A1F1-4AAD-8E87-FD06BF5A472B}" type="datetimeFigureOut">
              <a:rPr lang="en-GB" smtClean="0"/>
              <a:t>17/05/2019</a:t>
            </a:fld>
            <a:endParaRPr lang="en-GB"/>
          </a:p>
        </p:txBody>
      </p:sp>
      <p:sp>
        <p:nvSpPr>
          <p:cNvPr id="4" name="Slide Image Placeholder 3"/>
          <p:cNvSpPr>
            <a:spLocks noGrp="1" noRot="1" noChangeAspect="1"/>
          </p:cNvSpPr>
          <p:nvPr>
            <p:ph type="sldImg" idx="2"/>
          </p:nvPr>
        </p:nvSpPr>
        <p:spPr>
          <a:xfrm>
            <a:off x="1190625" y="1252538"/>
            <a:ext cx="4506913" cy="3381375"/>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E64F0672-232E-4C5B-A17C-18881AD76DE1}" type="slidenum">
              <a:rPr lang="en-GB" smtClean="0"/>
              <a:t>‹#›</a:t>
            </a:fld>
            <a:endParaRPr lang="en-GB"/>
          </a:p>
        </p:txBody>
      </p:sp>
    </p:spTree>
    <p:extLst>
      <p:ext uri="{BB962C8B-B14F-4D97-AF65-F5344CB8AC3E}">
        <p14:creationId xmlns:p14="http://schemas.microsoft.com/office/powerpoint/2010/main" val="225686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Rwanda is a changing country in a changing world – REB recognised that education system needed to adapt to reflect this</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Significant change in emphasis- aim to produce independent learners and responsible citizens. Knowledge is still important but only if it can be used to do something such as, for example,  solving a problem or judging evidence to reach a conclusion.</a:t>
            </a:r>
          </a:p>
          <a:p>
            <a:pPr marL="181154" indent="-181154">
              <a:buFont typeface="Arial" panose="020B0604020202020204" pitchFamily="34" charset="0"/>
              <a:buChar char="•"/>
            </a:pPr>
            <a:endParaRPr lang="en-GB" dirty="0"/>
          </a:p>
          <a:p>
            <a:pPr marL="181154" indent="-181154" defTabSz="966155">
              <a:buFont typeface="Arial" panose="020B0604020202020204" pitchFamily="34" charset="0"/>
              <a:buChar char="•"/>
              <a:defRPr/>
            </a:pPr>
            <a:r>
              <a:rPr lang="en-GB" dirty="0"/>
              <a:t>Key difference- you can know something by learning it without being able to understand or apply it.  For example I can learn the phrase:  </a:t>
            </a:r>
            <a:r>
              <a:rPr lang="fr-FR" dirty="0"/>
              <a:t>L’évaluation formative est un moyen essentiel d’améliorer les performances des élèves au Rwanda. But that doesn’t mean I can speak French.  While I need to </a:t>
            </a:r>
            <a:r>
              <a:rPr lang="fr-FR" b="1" dirty="0"/>
              <a:t>learn</a:t>
            </a:r>
            <a:r>
              <a:rPr lang="fr-FR" dirty="0"/>
              <a:t> the vocabulary and grammar, I only become </a:t>
            </a:r>
            <a:r>
              <a:rPr lang="fr-FR" b="1" dirty="0"/>
              <a:t>competent</a:t>
            </a:r>
            <a:r>
              <a:rPr lang="fr-FR" dirty="0"/>
              <a:t> when I can apply it independently.</a:t>
            </a:r>
          </a:p>
          <a:p>
            <a:pPr marL="181154" indent="-181154" defTabSz="966155">
              <a:buFont typeface="Arial" panose="020B0604020202020204" pitchFamily="34" charset="0"/>
              <a:buChar char="•"/>
              <a:defRPr/>
            </a:pPr>
            <a:endParaRPr lang="en-GB" dirty="0"/>
          </a:p>
          <a:p>
            <a:pPr marL="181154" indent="-181154">
              <a:buFont typeface="Arial" panose="020B0604020202020204" pitchFamily="34" charset="0"/>
              <a:buChar char="•"/>
            </a:pPr>
            <a:r>
              <a:rPr lang="en-GB" dirty="0"/>
              <a:t>CBC needs a different model of teaching – move away from relying mainly on teacher talk from the front – students take a more active role, being given more opportunities to work things out for themselves. </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National assessments has changed too with questions focused on assessing skills as well as knowledge being included- change in emphasis can be challenging for both teachers and students, so developing these e-assessment tests reflecting the CBC provides an excellent opportunity for you to get used to asking competence based questions and your students to answering them.</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1</a:t>
            </a:fld>
            <a:endParaRPr lang="en-GB"/>
          </a:p>
        </p:txBody>
      </p:sp>
    </p:spTree>
    <p:extLst>
      <p:ext uri="{BB962C8B-B14F-4D97-AF65-F5344CB8AC3E}">
        <p14:creationId xmlns:p14="http://schemas.microsoft.com/office/powerpoint/2010/main" val="3797834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Check everybody has copy of the S4 syllabus for their subject</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b="1" dirty="0"/>
              <a:t>Topic area- </a:t>
            </a:r>
            <a:r>
              <a:rPr lang="en-GB" dirty="0"/>
              <a:t>(e.g. Heat and thermodynamics or Programming) – often too big, so these are broken down into more manageable </a:t>
            </a:r>
            <a:r>
              <a:rPr lang="en-GB" b="1" dirty="0"/>
              <a:t>units of work </a:t>
            </a:r>
            <a:r>
              <a:rPr lang="en-GB" dirty="0"/>
              <a:t>to help teachers plan more efficiently and make best use of the time.</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The </a:t>
            </a:r>
            <a:r>
              <a:rPr lang="en-GB" b="1" dirty="0"/>
              <a:t>key unit competence </a:t>
            </a:r>
            <a:r>
              <a:rPr lang="en-GB" dirty="0"/>
              <a:t>sets out what the students should lean and be able to do by the end of that unit and, as you would expect, is very closely linked to the </a:t>
            </a:r>
            <a:r>
              <a:rPr lang="en-GB" b="1" dirty="0"/>
              <a:t>assessment criteria </a:t>
            </a:r>
            <a:r>
              <a:rPr lang="en-GB" dirty="0"/>
              <a:t>for the unit</a:t>
            </a:r>
          </a:p>
          <a:p>
            <a:pPr marL="181154" indent="-181154">
              <a:buFont typeface="Arial" panose="020B0604020202020204" pitchFamily="34" charset="0"/>
              <a:buChar char="•"/>
            </a:pPr>
            <a:endParaRPr lang="en-GB" dirty="0"/>
          </a:p>
          <a:p>
            <a:pPr marL="181154" indent="-181154" defTabSz="966155">
              <a:buFont typeface="Arial" panose="020B0604020202020204" pitchFamily="34" charset="0"/>
              <a:buChar char="•"/>
              <a:defRPr/>
            </a:pPr>
            <a:r>
              <a:rPr lang="en-GB" dirty="0"/>
              <a:t>Each unit then has three sets of learning objects: </a:t>
            </a:r>
            <a:r>
              <a:rPr lang="en-GB" b="1" dirty="0"/>
              <a:t>Knowledge and Understanding</a:t>
            </a:r>
            <a:r>
              <a:rPr lang="en-GB" dirty="0"/>
              <a:t>, </a:t>
            </a:r>
            <a:r>
              <a:rPr lang="en-GB" b="1" dirty="0"/>
              <a:t>Skills </a:t>
            </a:r>
            <a:r>
              <a:rPr lang="en-GB" dirty="0"/>
              <a:t>and </a:t>
            </a:r>
            <a:r>
              <a:rPr lang="en-GB" b="1" dirty="0"/>
              <a:t>Attitudes and Values- </a:t>
            </a:r>
            <a:r>
              <a:rPr lang="en-GB" b="0" dirty="0"/>
              <a:t>each with a list of things that need to be covered in the unit.  Notice that each one of these statements begins with a verb showing that the students need to be able to do something with the content.</a:t>
            </a:r>
            <a:endParaRPr lang="en-GB" b="1" dirty="0"/>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2</a:t>
            </a:fld>
            <a:endParaRPr lang="en-GB"/>
          </a:p>
        </p:txBody>
      </p:sp>
    </p:spTree>
    <p:extLst>
      <p:ext uri="{BB962C8B-B14F-4D97-AF65-F5344CB8AC3E}">
        <p14:creationId xmlns:p14="http://schemas.microsoft.com/office/powerpoint/2010/main" val="2992800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You will be writing tests that will provide information you can use to give formative assessment to pupils. This will help them improve by finding out where they are confident and giving feedback to improve areas where they are less secure. It will also help you to identify priorities to improve your teaching and planning. </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Each test will be based on a unit- so we are now going to look at how you should use the syllabus to create a test that is a good reflection of that unit and will give you the information you need. </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We will have a look at an example from Senior 4 chemistry unit one on the structure of an atom and the mass spectrum – but the organisation is similar across all subjects.</a:t>
            </a:r>
          </a:p>
        </p:txBody>
      </p:sp>
      <p:sp>
        <p:nvSpPr>
          <p:cNvPr id="4" name="Slide Number Placeholder 3"/>
          <p:cNvSpPr>
            <a:spLocks noGrp="1"/>
          </p:cNvSpPr>
          <p:nvPr>
            <p:ph type="sldNum" sz="quarter" idx="5"/>
          </p:nvPr>
        </p:nvSpPr>
        <p:spPr/>
        <p:txBody>
          <a:bodyPr/>
          <a:lstStyle/>
          <a:p>
            <a:fld id="{E64F0672-232E-4C5B-A17C-18881AD76DE1}" type="slidenum">
              <a:rPr lang="en-GB" smtClean="0"/>
              <a:t>3</a:t>
            </a:fld>
            <a:endParaRPr lang="en-GB"/>
          </a:p>
        </p:txBody>
      </p:sp>
    </p:spTree>
    <p:extLst>
      <p:ext uri="{BB962C8B-B14F-4D97-AF65-F5344CB8AC3E}">
        <p14:creationId xmlns:p14="http://schemas.microsoft.com/office/powerpoint/2010/main" val="347918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4</a:t>
            </a:fld>
            <a:endParaRPr lang="en-GB"/>
          </a:p>
        </p:txBody>
      </p:sp>
    </p:spTree>
    <p:extLst>
      <p:ext uri="{BB962C8B-B14F-4D97-AF65-F5344CB8AC3E}">
        <p14:creationId xmlns:p14="http://schemas.microsoft.com/office/powerpoint/2010/main" val="1688660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Now you know what the test as a whole needs to assess, you need to think about what individual questions you are going to write and how they will add up to a meaningful test of the assessment criteria and therefore the unit.</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Start by identifying which you think are the most important learning objectives – which are absolutely central to showing how far students are able to meet the assessment criteria of the unit. You may want to consider writing more than one question on these or covering them in questions that require more marks.</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Sometimes the learning objectives will transfer very easily into questions: </a:t>
            </a:r>
          </a:p>
          <a:p>
            <a:pPr marL="181154" indent="-181154">
              <a:buFont typeface="Arial" panose="020B0604020202020204" pitchFamily="34" charset="0"/>
              <a:buChar char="•"/>
            </a:pPr>
            <a:endParaRPr lang="en-GB" dirty="0"/>
          </a:p>
          <a:p>
            <a:pPr marL="181154" indent="-181154">
              <a:buFontTx/>
              <a:buChar char="-"/>
            </a:pPr>
            <a:r>
              <a:rPr lang="en-GB" dirty="0"/>
              <a:t>For example ‘Calculate the relative atomic mass of an element, given isotopic masses and abundances’ – the question is virtually written, you would just need to decide the element and provide the figures the student would need to answer it.</a:t>
            </a:r>
          </a:p>
          <a:p>
            <a:pPr marL="181154" indent="-181154">
              <a:buFontTx/>
              <a:buChar char="-"/>
            </a:pPr>
            <a:endParaRPr lang="en-GB" dirty="0"/>
          </a:p>
          <a:p>
            <a:pPr marL="181154" indent="-181154">
              <a:buFontTx/>
              <a:buChar char="-"/>
            </a:pPr>
            <a:r>
              <a:rPr lang="en-GB" dirty="0"/>
              <a:t>Other LOs might need to be adapted- for example ‘Draw and label the mass spectrometer’- in an online test it is not practical to ask them to draw the mass spectrometer, but they could show their understanding by labelling it. </a:t>
            </a:r>
          </a:p>
          <a:p>
            <a:pPr marL="181154" indent="-181154">
              <a:buFontTx/>
              <a:buChar char="-"/>
            </a:pPr>
            <a:endParaRPr lang="en-GB" dirty="0"/>
          </a:p>
          <a:p>
            <a:pPr marL="181154" indent="-181154">
              <a:buFontTx/>
              <a:buChar char="-"/>
            </a:pPr>
            <a:r>
              <a:rPr lang="en-GB" dirty="0"/>
              <a:t>We also need to be aware that some LOs are not assessible in an online test [Ask which of the ones here is not assessible] – Will most often be under Attitudes and Values. Here,  can’t assess team work in an individual, online test. These are still important, but need to be assessed in other ways.</a:t>
            </a:r>
          </a:p>
          <a:p>
            <a:pPr marL="181154" indent="-181154">
              <a:buFontTx/>
              <a:buChar char="-"/>
            </a:pPr>
            <a:endParaRPr lang="en-GB" dirty="0"/>
          </a:p>
          <a:p>
            <a:pPr marL="181154" indent="-181154">
              <a:buFontTx/>
              <a:buChar char="-"/>
            </a:pPr>
            <a:r>
              <a:rPr lang="en-GB" dirty="0"/>
              <a:t>We suggest that you tick off each learning objective as you write a question to address it- this will help you keep track of coverage which will be important when you come to construct the test.</a:t>
            </a:r>
          </a:p>
          <a:p>
            <a:pPr marL="0" indent="0">
              <a:buFont typeface="Arial" panose="020B0604020202020204" pitchFamily="34" charset="0"/>
              <a:buNone/>
            </a:pPr>
            <a:endParaRPr lang="en-GB" dirty="0"/>
          </a:p>
          <a:p>
            <a:pPr marL="181154" indent="-181154">
              <a:buFont typeface="Arial" panose="020B0604020202020204" pitchFamily="34" charset="0"/>
              <a:buChar char="•"/>
            </a:pPr>
            <a:r>
              <a:rPr lang="en-GB" dirty="0"/>
              <a:t>It is important that as many of the learning objectives are represented as possible, if the unit is large and has a lot of learning objectives you could:</a:t>
            </a:r>
          </a:p>
          <a:p>
            <a:pPr marL="181154" indent="-181154">
              <a:buFontTx/>
              <a:buChar char="-"/>
            </a:pPr>
            <a:r>
              <a:rPr lang="en-GB"/>
              <a:t>Prioritise </a:t>
            </a:r>
            <a:r>
              <a:rPr lang="en-GB" dirty="0"/>
              <a:t>which you think are the most important learning objectives or the ones which are best assessed using on online test and then find other ways to assess the ones you haven’t covered.</a:t>
            </a:r>
          </a:p>
        </p:txBody>
      </p:sp>
      <p:sp>
        <p:nvSpPr>
          <p:cNvPr id="4" name="Slide Number Placeholder 3"/>
          <p:cNvSpPr>
            <a:spLocks noGrp="1"/>
          </p:cNvSpPr>
          <p:nvPr>
            <p:ph type="sldNum" sz="quarter" idx="5"/>
          </p:nvPr>
        </p:nvSpPr>
        <p:spPr/>
        <p:txBody>
          <a:bodyPr/>
          <a:lstStyle/>
          <a:p>
            <a:fld id="{E64F0672-232E-4C5B-A17C-18881AD76DE1}" type="slidenum">
              <a:rPr lang="en-GB" smtClean="0"/>
              <a:t>5</a:t>
            </a:fld>
            <a:endParaRPr lang="en-GB"/>
          </a:p>
        </p:txBody>
      </p:sp>
    </p:spTree>
    <p:extLst>
      <p:ext uri="{BB962C8B-B14F-4D97-AF65-F5344CB8AC3E}">
        <p14:creationId xmlns:p14="http://schemas.microsoft.com/office/powerpoint/2010/main" val="16943477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A close up of a sign&#10;&#10;Description generated with very high confidence">
            <a:extLst>
              <a:ext uri="{FF2B5EF4-FFF2-40B4-BE49-F238E27FC236}">
                <a16:creationId xmlns:a16="http://schemas.microsoft.com/office/drawing/2014/main" id="{10BD3771-2762-4ABF-AD6D-DD5265F8C6F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grpSp>
        <p:nvGrpSpPr>
          <p:cNvPr id="4" name="Group 3">
            <a:extLst>
              <a:ext uri="{FF2B5EF4-FFF2-40B4-BE49-F238E27FC236}">
                <a16:creationId xmlns:a16="http://schemas.microsoft.com/office/drawing/2014/main" id="{CB86FC03-CC7A-49B6-8E9A-A0AE5B45E5D1}"/>
              </a:ext>
            </a:extLst>
          </p:cNvPr>
          <p:cNvGrpSpPr/>
          <p:nvPr userDrawn="1"/>
        </p:nvGrpSpPr>
        <p:grpSpPr>
          <a:xfrm>
            <a:off x="6739689" y="3624724"/>
            <a:ext cx="1972311" cy="2260600"/>
            <a:chOff x="6739689" y="3624724"/>
            <a:chExt cx="1972311" cy="2260600"/>
          </a:xfrm>
        </p:grpSpPr>
        <p:sp>
          <p:nvSpPr>
            <p:cNvPr id="22" name="Oval 21">
              <a:extLst>
                <a:ext uri="{FF2B5EF4-FFF2-40B4-BE49-F238E27FC236}">
                  <a16:creationId xmlns:a16="http://schemas.microsoft.com/office/drawing/2014/main" id="{8F5952BC-6C1B-4BDD-91B5-B8D4D713CF04}"/>
                </a:ext>
              </a:extLst>
            </p:cNvPr>
            <p:cNvSpPr/>
            <p:nvPr userDrawn="1"/>
          </p:nvSpPr>
          <p:spPr>
            <a:xfrm>
              <a:off x="6739689" y="362472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7565D552-A246-40F6-9CD6-F0C29BA9F8DB}"/>
                </a:ext>
              </a:extLst>
            </p:cNvPr>
            <p:cNvSpPr/>
            <p:nvPr userDrawn="1"/>
          </p:nvSpPr>
          <p:spPr>
            <a:xfrm>
              <a:off x="7431525" y="4042642"/>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523BB731-0F13-49F8-8AEE-84900E758FD4}"/>
                </a:ext>
              </a:extLst>
            </p:cNvPr>
            <p:cNvSpPr/>
            <p:nvPr userDrawn="1"/>
          </p:nvSpPr>
          <p:spPr>
            <a:xfrm>
              <a:off x="8136413" y="4473619"/>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F5292E9B-34DD-4672-A526-2EA2259C43ED}"/>
                </a:ext>
              </a:extLst>
            </p:cNvPr>
            <p:cNvSpPr/>
            <p:nvPr userDrawn="1"/>
          </p:nvSpPr>
          <p:spPr>
            <a:xfrm>
              <a:off x="6739689" y="4473619"/>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7F9325D3-CE9C-4282-980B-3E044137A762}"/>
                </a:ext>
              </a:extLst>
            </p:cNvPr>
            <p:cNvSpPr/>
            <p:nvPr userDrawn="1"/>
          </p:nvSpPr>
          <p:spPr>
            <a:xfrm>
              <a:off x="7444578" y="4891537"/>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D41AF343-1E3E-4E79-912C-FD5C246E26FC}"/>
                </a:ext>
              </a:extLst>
            </p:cNvPr>
            <p:cNvSpPr/>
            <p:nvPr userDrawn="1"/>
          </p:nvSpPr>
          <p:spPr>
            <a:xfrm>
              <a:off x="6739689" y="530945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8" name="Text Placeholder 7">
            <a:extLst>
              <a:ext uri="{FF2B5EF4-FFF2-40B4-BE49-F238E27FC236}">
                <a16:creationId xmlns:a16="http://schemas.microsoft.com/office/drawing/2014/main" id="{B408FF0F-97FA-4964-BCA6-FC0BF8322C49}"/>
              </a:ext>
            </a:extLst>
          </p:cNvPr>
          <p:cNvSpPr>
            <a:spLocks noGrp="1"/>
          </p:cNvSpPr>
          <p:nvPr userDrawn="1">
            <p:ph type="body" sz="quarter" idx="10" hasCustomPrompt="1"/>
          </p:nvPr>
        </p:nvSpPr>
        <p:spPr>
          <a:xfrm>
            <a:off x="468000" y="1803103"/>
            <a:ext cx="8204120" cy="1053177"/>
          </a:xfrm>
        </p:spPr>
        <p:txBody>
          <a:bodyPr>
            <a:noAutofit/>
          </a:bodyPr>
          <a:lstStyle>
            <a:lvl1pPr>
              <a:lnSpc>
                <a:spcPts val="4000"/>
              </a:lnSpc>
              <a:spcAft>
                <a:spcPts val="0"/>
              </a:spcAft>
              <a:defRPr sz="3600" b="1">
                <a:solidFill>
                  <a:schemeClr val="accent2"/>
                </a:solidFill>
              </a:defRPr>
            </a:lvl1pPr>
            <a:lvl2pPr>
              <a:lnSpc>
                <a:spcPts val="4000"/>
              </a:lnSpc>
              <a:spcAft>
                <a:spcPts val="0"/>
              </a:spcAft>
              <a:defRPr sz="3600" b="1">
                <a:solidFill>
                  <a:schemeClr val="accent1"/>
                </a:solidFill>
              </a:defRPr>
            </a:lvl2pPr>
          </a:lstStyle>
          <a:p>
            <a:r>
              <a:rPr lang="en-GB" dirty="0"/>
              <a:t>Title here over one</a:t>
            </a:r>
          </a:p>
          <a:p>
            <a:r>
              <a:rPr lang="en-GB" dirty="0"/>
              <a:t>or two lines</a:t>
            </a:r>
          </a:p>
        </p:txBody>
      </p:sp>
      <p:cxnSp>
        <p:nvCxnSpPr>
          <p:cNvPr id="23" name="Straight Connector 22">
            <a:extLst>
              <a:ext uri="{FF2B5EF4-FFF2-40B4-BE49-F238E27FC236}">
                <a16:creationId xmlns:a16="http://schemas.microsoft.com/office/drawing/2014/main" id="{5C2936E9-F440-4AB1-9E3C-36C9A1E2B6B6}"/>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B395CD20-C764-4A8B-87FB-AA7A0C010FD2}"/>
              </a:ext>
            </a:extLst>
          </p:cNvPr>
          <p:cNvSpPr>
            <a:spLocks noGrp="1"/>
          </p:cNvSpPr>
          <p:nvPr userDrawn="1">
            <p:ph type="body" sz="quarter" idx="11" hasCustomPrompt="1"/>
          </p:nvPr>
        </p:nvSpPr>
        <p:spPr>
          <a:xfrm>
            <a:off x="468000" y="4718199"/>
            <a:ext cx="6142332" cy="1167125"/>
          </a:xfrm>
        </p:spPr>
        <p:txBody>
          <a:bodyPr>
            <a:normAutofit/>
          </a:bodyPr>
          <a:lstStyle>
            <a:lvl1pPr>
              <a:lnSpc>
                <a:spcPts val="2000"/>
              </a:lnSpc>
              <a:spcAft>
                <a:spcPts val="0"/>
              </a:spcAft>
              <a:defRPr sz="2000" b="0">
                <a:solidFill>
                  <a:schemeClr val="tx1"/>
                </a:solidFill>
              </a:defRPr>
            </a:lvl1pPr>
            <a:lvl2pPr>
              <a:lnSpc>
                <a:spcPts val="3600"/>
              </a:lnSpc>
              <a:spcBef>
                <a:spcPts val="1200"/>
              </a:spcBef>
              <a:spcAft>
                <a:spcPts val="0"/>
              </a:spcAft>
              <a:defRPr sz="2600" b="1">
                <a:solidFill>
                  <a:schemeClr val="tx1"/>
                </a:solidFill>
              </a:defRPr>
            </a:lvl2pPr>
          </a:lstStyle>
          <a:p>
            <a:r>
              <a:rPr lang="en-GB" dirty="0"/>
              <a:t>Presenter/Author</a:t>
            </a:r>
          </a:p>
        </p:txBody>
      </p:sp>
      <p:cxnSp>
        <p:nvCxnSpPr>
          <p:cNvPr id="18" name="Straight Connector 17">
            <a:extLst>
              <a:ext uri="{FF2B5EF4-FFF2-40B4-BE49-F238E27FC236}">
                <a16:creationId xmlns:a16="http://schemas.microsoft.com/office/drawing/2014/main" id="{21A33F50-9C33-47CB-9A70-ED813DE59BD2}"/>
              </a:ext>
            </a:extLst>
          </p:cNvPr>
          <p:cNvCxnSpPr/>
          <p:nvPr userDrawn="1"/>
        </p:nvCxnSpPr>
        <p:spPr>
          <a:xfrm>
            <a:off x="468000" y="2919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8FA699B-B65A-4A3A-8FA6-D7DB88EC629D}"/>
              </a:ext>
            </a:extLst>
          </p:cNvPr>
          <p:cNvCxnSpPr/>
          <p:nvPr userDrawn="1"/>
        </p:nvCxnSpPr>
        <p:spPr>
          <a:xfrm>
            <a:off x="468000" y="1691149"/>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20" name="Text Placeholder 7">
            <a:extLst>
              <a:ext uri="{FF2B5EF4-FFF2-40B4-BE49-F238E27FC236}">
                <a16:creationId xmlns:a16="http://schemas.microsoft.com/office/drawing/2014/main" id="{9B83ADF7-C4D0-4E8B-9038-81921E708BC8}"/>
              </a:ext>
            </a:extLst>
          </p:cNvPr>
          <p:cNvSpPr>
            <a:spLocks noGrp="1"/>
          </p:cNvSpPr>
          <p:nvPr userDrawn="1">
            <p:ph type="body" sz="quarter" idx="12" hasCustomPrompt="1"/>
          </p:nvPr>
        </p:nvSpPr>
        <p:spPr>
          <a:xfrm>
            <a:off x="468000" y="3340970"/>
            <a:ext cx="6142332" cy="1053177"/>
          </a:xfrm>
        </p:spPr>
        <p:txBody>
          <a:bodyPr>
            <a:noAutofit/>
          </a:bodyPr>
          <a:lstStyle>
            <a:lvl1pPr>
              <a:lnSpc>
                <a:spcPts val="2800"/>
              </a:lnSpc>
              <a:spcAft>
                <a:spcPts val="0"/>
              </a:spcAft>
              <a:defRPr sz="2800" b="1">
                <a:solidFill>
                  <a:schemeClr val="tx1"/>
                </a:solidFill>
              </a:defRPr>
            </a:lvl1pPr>
            <a:lvl2pPr>
              <a:lnSpc>
                <a:spcPts val="4000"/>
              </a:lnSpc>
              <a:spcAft>
                <a:spcPts val="0"/>
              </a:spcAft>
              <a:defRPr sz="3600" b="1">
                <a:solidFill>
                  <a:schemeClr val="accent1"/>
                </a:solidFill>
              </a:defRPr>
            </a:lvl2pPr>
          </a:lstStyle>
          <a:p>
            <a:r>
              <a:rPr lang="en-GB" dirty="0"/>
              <a:t>Subtitle here</a:t>
            </a:r>
          </a:p>
        </p:txBody>
      </p:sp>
      <p:sp>
        <p:nvSpPr>
          <p:cNvPr id="29" name="Footer Placeholder 4">
            <a:extLst>
              <a:ext uri="{FF2B5EF4-FFF2-40B4-BE49-F238E27FC236}">
                <a16:creationId xmlns:a16="http://schemas.microsoft.com/office/drawing/2014/main" id="{E8D2A0BA-632B-4530-9B6F-F844B96E9DBC}"/>
              </a:ext>
            </a:extLst>
          </p:cNvPr>
          <p:cNvSpPr>
            <a:spLocks noGrp="1"/>
          </p:cNvSpPr>
          <p:nvPr userDrawn="1">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Tree>
    <p:extLst>
      <p:ext uri="{BB962C8B-B14F-4D97-AF65-F5344CB8AC3E}">
        <p14:creationId xmlns:p14="http://schemas.microsoft.com/office/powerpoint/2010/main" val="3257123434"/>
      </p:ext>
    </p:extLst>
  </p:cSld>
  <p:clrMapOvr>
    <a:masterClrMapping/>
  </p:clrMapOvr>
  <p:extLst mod="1">
    <p:ext uri="{DCECCB84-F9BA-43D5-87BE-67443E8EF086}">
      <p15:sldGuideLst xmlns:p15="http://schemas.microsoft.com/office/powerpoint/2012/main">
        <p15:guide id="1" orient="horz" pos="4110" userDrawn="1">
          <p15:clr>
            <a:srgbClr val="FBAE40"/>
          </p15:clr>
        </p15:guide>
        <p15:guide id="2" pos="51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4E3B159-54E0-4A96-B272-516CE429BDDB}"/>
              </a:ext>
            </a:extLst>
          </p:cNvPr>
          <p:cNvSpPr/>
          <p:nvPr userDrawn="1"/>
        </p:nvSpPr>
        <p:spPr>
          <a:xfrm>
            <a:off x="0" y="1676401"/>
            <a:ext cx="9144000" cy="518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B408FF0F-97FA-4964-BCA6-FC0BF8322C49}"/>
              </a:ext>
            </a:extLst>
          </p:cNvPr>
          <p:cNvSpPr>
            <a:spLocks noGrp="1"/>
          </p:cNvSpPr>
          <p:nvPr>
            <p:ph type="body" sz="quarter" idx="10"/>
          </p:nvPr>
        </p:nvSpPr>
        <p:spPr>
          <a:xfrm>
            <a:off x="4320000" y="2160000"/>
            <a:ext cx="4019549" cy="1139208"/>
          </a:xfrm>
        </p:spPr>
        <p:txBody>
          <a:bodyPr>
            <a:normAutofit/>
          </a:bodyPr>
          <a:lstStyle>
            <a:lvl1pPr>
              <a:lnSpc>
                <a:spcPts val="3200"/>
              </a:lnSpc>
              <a:spcAft>
                <a:spcPts val="0"/>
              </a:spcAft>
              <a:defRPr sz="2800" b="0">
                <a:solidFill>
                  <a:schemeClr val="bg1"/>
                </a:solidFill>
              </a:defRPr>
            </a:lvl1pPr>
            <a:lvl2pPr>
              <a:lnSpc>
                <a:spcPts val="3200"/>
              </a:lnSpc>
              <a:spcAft>
                <a:spcPts val="0"/>
              </a:spcAft>
              <a:defRPr sz="2800">
                <a:solidFill>
                  <a:schemeClr val="bg1"/>
                </a:solidFill>
              </a:defRPr>
            </a:lvl2pPr>
          </a:lstStyle>
          <a:p>
            <a:pPr lvl="0"/>
            <a:r>
              <a:rPr lang="en-US"/>
              <a:t>Edit Master text styles</a:t>
            </a:r>
          </a:p>
          <a:p>
            <a:pPr lvl="1"/>
            <a:r>
              <a:rPr lang="en-US"/>
              <a:t>Second level</a:t>
            </a:r>
          </a:p>
        </p:txBody>
      </p:sp>
      <p:grpSp>
        <p:nvGrpSpPr>
          <p:cNvPr id="9" name="Group 8">
            <a:extLst>
              <a:ext uri="{FF2B5EF4-FFF2-40B4-BE49-F238E27FC236}">
                <a16:creationId xmlns:a16="http://schemas.microsoft.com/office/drawing/2014/main" id="{F77E2162-A6A4-4D05-92D7-0C0278883F36}"/>
              </a:ext>
            </a:extLst>
          </p:cNvPr>
          <p:cNvGrpSpPr>
            <a:grpSpLocks noChangeAspect="1"/>
          </p:cNvGrpSpPr>
          <p:nvPr userDrawn="1"/>
        </p:nvGrpSpPr>
        <p:grpSpPr>
          <a:xfrm>
            <a:off x="539999" y="2265973"/>
            <a:ext cx="3060000" cy="3507273"/>
            <a:chOff x="0" y="0"/>
            <a:chExt cx="1973726" cy="2261109"/>
          </a:xfrm>
          <a:solidFill>
            <a:schemeClr val="bg1"/>
          </a:solidFill>
        </p:grpSpPr>
        <p:sp>
          <p:nvSpPr>
            <p:cNvPr id="10" name="Oval 9">
              <a:extLst>
                <a:ext uri="{FF2B5EF4-FFF2-40B4-BE49-F238E27FC236}">
                  <a16:creationId xmlns:a16="http://schemas.microsoft.com/office/drawing/2014/main" id="{BB31D5BE-F747-4573-8F75-38E0ABC309D9}"/>
                </a:ext>
              </a:extLst>
            </p:cNvPr>
            <p:cNvSpPr/>
            <p:nvPr userDrawn="1"/>
          </p:nvSpPr>
          <p:spPr>
            <a:xfrm>
              <a:off x="0" y="0"/>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823715E7-1CC8-470B-93CC-27FA2E9020BF}"/>
                </a:ext>
              </a:extLst>
            </p:cNvPr>
            <p:cNvSpPr/>
            <p:nvPr userDrawn="1"/>
          </p:nvSpPr>
          <p:spPr>
            <a:xfrm>
              <a:off x="692332" y="418012"/>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458F3F55-A39F-4353-BBB0-2DA9A3ECDB1C}"/>
                </a:ext>
              </a:extLst>
            </p:cNvPr>
            <p:cNvSpPr/>
            <p:nvPr userDrawn="1"/>
          </p:nvSpPr>
          <p:spPr>
            <a:xfrm>
              <a:off x="1397726" y="849086"/>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C749DD86-6062-4A6F-8E79-654F1C799BA1}"/>
                </a:ext>
              </a:extLst>
            </p:cNvPr>
            <p:cNvSpPr/>
            <p:nvPr userDrawn="1"/>
          </p:nvSpPr>
          <p:spPr>
            <a:xfrm>
              <a:off x="0" y="849086"/>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46F0904D-EEF2-4DEA-BB7D-2FF6ED5023F0}"/>
                </a:ext>
              </a:extLst>
            </p:cNvPr>
            <p:cNvSpPr/>
            <p:nvPr userDrawn="1"/>
          </p:nvSpPr>
          <p:spPr>
            <a:xfrm>
              <a:off x="705395" y="1267098"/>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65680B54-7CA4-41C0-BB5B-09949F910FA8}"/>
                </a:ext>
              </a:extLst>
            </p:cNvPr>
            <p:cNvSpPr/>
            <p:nvPr userDrawn="1"/>
          </p:nvSpPr>
          <p:spPr>
            <a:xfrm>
              <a:off x="0" y="1685109"/>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16" name="Text Placeholder 7">
            <a:extLst>
              <a:ext uri="{FF2B5EF4-FFF2-40B4-BE49-F238E27FC236}">
                <a16:creationId xmlns:a16="http://schemas.microsoft.com/office/drawing/2014/main" id="{314E7544-9D63-413F-8A2F-89157C1730C0}"/>
              </a:ext>
            </a:extLst>
          </p:cNvPr>
          <p:cNvSpPr>
            <a:spLocks noGrp="1"/>
          </p:cNvSpPr>
          <p:nvPr>
            <p:ph type="body" sz="quarter" idx="11"/>
          </p:nvPr>
        </p:nvSpPr>
        <p:spPr>
          <a:xfrm>
            <a:off x="4320000" y="3996000"/>
            <a:ext cx="4413600" cy="1642529"/>
          </a:xfrm>
        </p:spPr>
        <p:txBody>
          <a:bodyPr>
            <a:normAutofit/>
          </a:bodyPr>
          <a:lstStyle>
            <a:lvl1pPr>
              <a:lnSpc>
                <a:spcPts val="1250"/>
              </a:lnSpc>
              <a:spcAft>
                <a:spcPts val="600"/>
              </a:spcAft>
              <a:defRPr sz="1000" b="0">
                <a:solidFill>
                  <a:schemeClr val="bg1"/>
                </a:solidFill>
              </a:defRPr>
            </a:lvl1pPr>
            <a:lvl2pPr>
              <a:lnSpc>
                <a:spcPts val="1250"/>
              </a:lnSpc>
              <a:spcBef>
                <a:spcPts val="1200"/>
              </a:spcBef>
              <a:spcAft>
                <a:spcPts val="0"/>
              </a:spcAft>
              <a:defRPr sz="1000" b="1">
                <a:solidFill>
                  <a:schemeClr val="bg1"/>
                </a:solidFill>
              </a:defRPr>
            </a:lvl2pPr>
          </a:lstStyle>
          <a:p>
            <a:pPr lvl="0"/>
            <a:r>
              <a:rPr lang="en-US"/>
              <a:t>Edit Master text styles</a:t>
            </a:r>
          </a:p>
          <a:p>
            <a:pPr lvl="1"/>
            <a:r>
              <a:rPr lang="en-US"/>
              <a:t>Second level</a:t>
            </a:r>
          </a:p>
        </p:txBody>
      </p:sp>
      <p:cxnSp>
        <p:nvCxnSpPr>
          <p:cNvPr id="19" name="Straight Connector 18">
            <a:extLst>
              <a:ext uri="{FF2B5EF4-FFF2-40B4-BE49-F238E27FC236}">
                <a16:creationId xmlns:a16="http://schemas.microsoft.com/office/drawing/2014/main" id="{787CDEC1-0392-4E1E-A03F-5DC41BC88447}"/>
              </a:ext>
            </a:extLst>
          </p:cNvPr>
          <p:cNvCxnSpPr/>
          <p:nvPr userDrawn="1"/>
        </p:nvCxnSpPr>
        <p:spPr>
          <a:xfrm>
            <a:off x="468000" y="6380771"/>
            <a:ext cx="8244000"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8" name="Picture 17" descr="A close up of a sign&#10;&#10;Description generated with very high confidence">
            <a:extLst>
              <a:ext uri="{FF2B5EF4-FFF2-40B4-BE49-F238E27FC236}">
                <a16:creationId xmlns:a16="http://schemas.microsoft.com/office/drawing/2014/main" id="{CD8E03B2-EBC2-4803-957F-EE3162B7266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spTree>
    <p:extLst>
      <p:ext uri="{BB962C8B-B14F-4D97-AF65-F5344CB8AC3E}">
        <p14:creationId xmlns:p14="http://schemas.microsoft.com/office/powerpoint/2010/main" val="122386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13" name="Content Placeholder 2"/>
          <p:cNvSpPr>
            <a:spLocks noGrp="1"/>
          </p:cNvSpPr>
          <p:nvPr>
            <p:ph idx="1"/>
          </p:nvPr>
        </p:nvSpPr>
        <p:spPr>
          <a:xfrm>
            <a:off x="468000" y="1656000"/>
            <a:ext cx="8138976" cy="4428000"/>
          </a:xfrm>
        </p:spPr>
        <p:txBody>
          <a:bodyPr>
            <a:normAutofit/>
          </a:bodyPr>
          <a:lstStyle>
            <a:lvl1pPr>
              <a:lnSpc>
                <a:spcPts val="2300"/>
              </a:lnSpc>
              <a:defRPr sz="2000"/>
            </a:lvl1pPr>
            <a:lvl2pPr>
              <a:lnSpc>
                <a:spcPts val="2300"/>
              </a:lnSpc>
              <a:defRPr sz="2000"/>
            </a:lvl2pPr>
            <a:lvl3pPr indent="-216000">
              <a:lnSpc>
                <a:spcPts val="2300"/>
              </a:lnSpc>
              <a:defRPr sz="2000"/>
            </a:lvl3pPr>
            <a:lvl4pPr indent="-216000">
              <a:lnSpc>
                <a:spcPts val="2300"/>
              </a:lnSpc>
              <a:defRPr sz="2000"/>
            </a:lvl4pPr>
            <a:lvl5pPr indent="-216000">
              <a:lnSpc>
                <a:spcPts val="2300"/>
              </a:lnSpc>
              <a:defRPr sz="20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6"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7"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8" name="Straight Connector 17">
            <a:extLst>
              <a:ext uri="{FF2B5EF4-FFF2-40B4-BE49-F238E27FC236}">
                <a16:creationId xmlns:a16="http://schemas.microsoft.com/office/drawing/2014/main" id="{52D7CC97-37F9-40CF-8FBA-620C835D53FC}"/>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50C7EA2-19D2-4638-8404-0FA802FAFDA9}"/>
              </a:ext>
            </a:extLst>
          </p:cNvPr>
          <p:cNvCxnSpPr/>
          <p:nvPr userDrawn="1"/>
        </p:nvCxnSpPr>
        <p:spPr>
          <a:xfrm>
            <a:off x="468000" y="1427825"/>
            <a:ext cx="6666917"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20" name="Picture 19" descr="A close up of a sign&#10;&#10;Description generated with very high confidence">
            <a:extLst>
              <a:ext uri="{FF2B5EF4-FFF2-40B4-BE49-F238E27FC236}">
                <a16:creationId xmlns:a16="http://schemas.microsoft.com/office/drawing/2014/main" id="{57C51C41-C3E4-4824-8F8F-B2B02A30BF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0976" y="254753"/>
            <a:ext cx="1368000" cy="426494"/>
          </a:xfrm>
          <a:prstGeom prst="rect">
            <a:avLst/>
          </a:prstGeom>
        </p:spPr>
      </p:pic>
      <p:pic>
        <p:nvPicPr>
          <p:cNvPr id="21" name="Picture 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62413" y="799582"/>
            <a:ext cx="1265126" cy="798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657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
        <p:nvSpPr>
          <p:cNvPr id="9" name="Content Placeholder 2">
            <a:extLst>
              <a:ext uri="{FF2B5EF4-FFF2-40B4-BE49-F238E27FC236}">
                <a16:creationId xmlns:a16="http://schemas.microsoft.com/office/drawing/2014/main" id="{1D984E90-BD12-4243-AEA2-39307CF034D0}"/>
              </a:ext>
            </a:extLst>
          </p:cNvPr>
          <p:cNvSpPr>
            <a:spLocks noGrp="1"/>
          </p:cNvSpPr>
          <p:nvPr>
            <p:ph idx="10"/>
          </p:nvPr>
        </p:nvSpPr>
        <p:spPr>
          <a:xfrm>
            <a:off x="4767286"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12" name="Straight Connector 11">
            <a:extLst>
              <a:ext uri="{FF2B5EF4-FFF2-40B4-BE49-F238E27FC236}">
                <a16:creationId xmlns:a16="http://schemas.microsoft.com/office/drawing/2014/main" id="{5E8FE561-343D-4E5D-941B-01D327A4851A}"/>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4A90A47-D75B-4FCF-A91D-0CC6ECB3BDE3}"/>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C0598198-7362-495A-988D-1D01720D6A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195857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4F80258-C443-4394-B5F3-4AC5C7C3330C}"/>
              </a:ext>
            </a:extLst>
          </p:cNvPr>
          <p:cNvSpPr>
            <a:spLocks noGrp="1"/>
          </p:cNvSpPr>
          <p:nvPr>
            <p:ph type="pic" sz="quarter" idx="11"/>
          </p:nvPr>
        </p:nvSpPr>
        <p:spPr>
          <a:xfrm>
            <a:off x="4767263" y="1656000"/>
            <a:ext cx="3908425" cy="4428000"/>
          </a:xfrm>
        </p:spPr>
        <p:txBody>
          <a:bodyPr anchor="ctr"/>
          <a:lstStyle>
            <a:lvl1pPr algn="ctr">
              <a:defRPr b="0"/>
            </a:lvl1pPr>
          </a:lstStyle>
          <a:p>
            <a:r>
              <a:rPr lang="en-US"/>
              <a:t>Click icon to add picture</a:t>
            </a:r>
            <a:endParaRPr lang="en-GB"/>
          </a:p>
        </p:txBody>
      </p:sp>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2" name="Straight Connector 11">
            <a:extLst>
              <a:ext uri="{FF2B5EF4-FFF2-40B4-BE49-F238E27FC236}">
                <a16:creationId xmlns:a16="http://schemas.microsoft.com/office/drawing/2014/main" id="{C46467F7-A563-4DA2-91E7-E89E905727D0}"/>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DE34463-7D39-4C02-A8A4-F1FA8B348916}"/>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AB41C0DC-167A-40CC-A6D5-0DD9BD4D15B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312119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F85B1191-F79C-4EE2-8A37-65F94175FF18}"/>
              </a:ext>
            </a:extLst>
          </p:cNvPr>
          <p:cNvSpPr>
            <a:spLocks noGrp="1"/>
          </p:cNvSpPr>
          <p:nvPr>
            <p:ph type="pic" sz="quarter" idx="10"/>
          </p:nvPr>
        </p:nvSpPr>
        <p:spPr>
          <a:xfrm>
            <a:off x="0" y="0"/>
            <a:ext cx="9144000" cy="6012000"/>
          </a:xfrm>
        </p:spPr>
        <p:txBody>
          <a:bodyPr anchor="ctr"/>
          <a:lstStyle>
            <a:lvl1pPr algn="ctr">
              <a:defRPr b="0"/>
            </a:lvl1pPr>
          </a:lstStyle>
          <a:p>
            <a:r>
              <a:rPr lang="en-US"/>
              <a:t>Click icon to add picture</a:t>
            </a:r>
            <a:endParaRPr lang="en-GB"/>
          </a:p>
        </p:txBody>
      </p:sp>
      <p:sp>
        <p:nvSpPr>
          <p:cNvPr id="11" name="Footer Placeholder 4">
            <a:extLst>
              <a:ext uri="{FF2B5EF4-FFF2-40B4-BE49-F238E27FC236}">
                <a16:creationId xmlns:a16="http://schemas.microsoft.com/office/drawing/2014/main" id="{2D7D82B0-DC80-4FF4-A027-502A06445818}"/>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4" name="Slide Number Placeholder 5">
            <a:extLst>
              <a:ext uri="{FF2B5EF4-FFF2-40B4-BE49-F238E27FC236}">
                <a16:creationId xmlns:a16="http://schemas.microsoft.com/office/drawing/2014/main" id="{B7E38B93-B966-494A-A5B0-DFF419B9289C}"/>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7" name="Straight Connector 16">
            <a:extLst>
              <a:ext uri="{FF2B5EF4-FFF2-40B4-BE49-F238E27FC236}">
                <a16:creationId xmlns:a16="http://schemas.microsoft.com/office/drawing/2014/main" id="{3070999A-EFB4-4561-9E77-672351612DBB}"/>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77740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468000"/>
            <a:ext cx="6667200" cy="900000"/>
          </a:xfrm>
          <a:prstGeom prst="rect">
            <a:avLst/>
          </a:prstGeom>
        </p:spPr>
        <p:txBody>
          <a:bodyPr vert="horz" lIns="0" tIns="0" rIns="0" bIns="0" rtlCol="0" anchor="t" anchorCtr="0">
            <a:normAutofit/>
          </a:bodyPr>
          <a:lstStyle/>
          <a:p>
            <a:r>
              <a:rPr lang="en-GB" noProof="0" dirty="0"/>
              <a:t>Heading over one </a:t>
            </a:r>
            <a:br>
              <a:rPr lang="en-GB" noProof="0" dirty="0"/>
            </a:br>
            <a:r>
              <a:rPr lang="en-GB" noProof="0" dirty="0"/>
              <a:t>or two lines</a:t>
            </a:r>
          </a:p>
        </p:txBody>
      </p:sp>
      <p:sp>
        <p:nvSpPr>
          <p:cNvPr id="3" name="Text Placeholder 2"/>
          <p:cNvSpPr>
            <a:spLocks noGrp="1"/>
          </p:cNvSpPr>
          <p:nvPr>
            <p:ph type="body" idx="1"/>
          </p:nvPr>
        </p:nvSpPr>
        <p:spPr>
          <a:xfrm>
            <a:off x="468000" y="1656000"/>
            <a:ext cx="8136000" cy="4428000"/>
          </a:xfrm>
          <a:prstGeom prst="rect">
            <a:avLst/>
          </a:prstGeom>
        </p:spPr>
        <p:txBody>
          <a:bodyPr vert="horz" lIns="0" tIns="0" rIns="0" bIns="0" rtlCol="0" anchor="t" anchorCtr="0">
            <a:normAutofit/>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Footer Placeholder 4"/>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6" name="Slide Number Placeholder 5"/>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Tree>
    <p:extLst>
      <p:ext uri="{BB962C8B-B14F-4D97-AF65-F5344CB8AC3E}">
        <p14:creationId xmlns:p14="http://schemas.microsoft.com/office/powerpoint/2010/main" val="30965922"/>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75" r:id="rId3"/>
    <p:sldLayoutId id="2147483673" r:id="rId4"/>
    <p:sldLayoutId id="2147483674" r:id="rId5"/>
    <p:sldLayoutId id="2147483666" r:id="rId6"/>
  </p:sldLayoutIdLst>
  <p:hf hdr="0" dt="0"/>
  <p:txStyles>
    <p:titleStyle>
      <a:lvl1pPr algn="l" defTabSz="914400" rtl="0" eaLnBrk="1" latinLnBrk="0" hangingPunct="1">
        <a:lnSpc>
          <a:spcPts val="35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ts val="2300"/>
        </a:lnSpc>
        <a:spcBef>
          <a:spcPts val="0"/>
        </a:spcBef>
        <a:spcAft>
          <a:spcPts val="12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ts val="2300"/>
        </a:lnSpc>
        <a:spcBef>
          <a:spcPts val="0"/>
        </a:spcBef>
        <a:spcAft>
          <a:spcPts val="1200"/>
        </a:spcAft>
        <a:buFont typeface="Arial" panose="020B0604020202020204" pitchFamily="34" charset="0"/>
        <a:buNone/>
        <a:defRPr sz="2000" kern="1200">
          <a:solidFill>
            <a:schemeClr val="tx1"/>
          </a:solidFill>
          <a:latin typeface="+mn-lt"/>
          <a:ea typeface="+mn-ea"/>
          <a:cs typeface="+mn-cs"/>
        </a:defRPr>
      </a:lvl2pPr>
      <a:lvl3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3pPr>
      <a:lvl4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4pPr>
      <a:lvl5pPr marL="36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lstStyle/>
          <a:p>
            <a:r>
              <a:rPr lang="en-GB" dirty="0"/>
              <a:t>Introduction of the new Competence Based Curriculum in 2015</a:t>
            </a:r>
          </a:p>
          <a:p>
            <a:pPr lvl="2"/>
            <a:r>
              <a:rPr lang="en-GB" dirty="0"/>
              <a:t>Competence: ‘The ability to use an appropriate combination of knowledge skills and attitudes, values and behaviour to accomplish a particular task successfully’</a:t>
            </a:r>
          </a:p>
          <a:p>
            <a:pPr lvl="2"/>
            <a:r>
              <a:rPr lang="en-GB" dirty="0"/>
              <a:t>Focuses on students being able to apply skills, not just repeat learned  knowledge</a:t>
            </a:r>
          </a:p>
          <a:p>
            <a:pPr lvl="2"/>
            <a:r>
              <a:rPr lang="en-GB" dirty="0"/>
              <a:t>Teaching and learning methods (pedagogy) have started to adapt to allow students to develop competencies </a:t>
            </a:r>
          </a:p>
          <a:p>
            <a:pPr lvl="2"/>
            <a:r>
              <a:rPr lang="en-GB" dirty="0"/>
              <a:t>Competencies now included in National assessments</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dirty="0"/>
              <a:t>Restricted</a:t>
            </a:r>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a:t>
            </a:fld>
            <a:endParaRPr lang="en-GB" dirty="0"/>
          </a:p>
        </p:txBody>
      </p:sp>
    </p:spTree>
    <p:extLst>
      <p:ext uri="{BB962C8B-B14F-4D97-AF65-F5344CB8AC3E}">
        <p14:creationId xmlns:p14="http://schemas.microsoft.com/office/powerpoint/2010/main" val="2527171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lstStyle/>
          <a:p>
            <a:r>
              <a:rPr lang="en-GB" dirty="0"/>
              <a:t>The structure of the CBC syllabuses</a:t>
            </a:r>
          </a:p>
          <a:p>
            <a:pPr lvl="2"/>
            <a:r>
              <a:rPr lang="en-GB" dirty="0"/>
              <a:t>The </a:t>
            </a:r>
            <a:r>
              <a:rPr lang="en-GB" b="1" dirty="0"/>
              <a:t>syllabus</a:t>
            </a:r>
            <a:r>
              <a:rPr lang="en-GB" dirty="0"/>
              <a:t> for each grade includes:</a:t>
            </a:r>
          </a:p>
          <a:p>
            <a:pPr lvl="3"/>
            <a:r>
              <a:rPr lang="en-GB" dirty="0"/>
              <a:t>A </a:t>
            </a:r>
            <a:r>
              <a:rPr lang="en-GB" b="1" dirty="0"/>
              <a:t>topic area </a:t>
            </a:r>
            <a:r>
              <a:rPr lang="en-GB" dirty="0"/>
              <a:t>which is broken down into…</a:t>
            </a:r>
          </a:p>
          <a:p>
            <a:pPr lvl="3"/>
            <a:r>
              <a:rPr lang="en-GB" b="1" dirty="0"/>
              <a:t>Units</a:t>
            </a:r>
            <a:r>
              <a:rPr lang="en-GB" dirty="0"/>
              <a:t> of work each covering a specific area within that topic</a:t>
            </a:r>
          </a:p>
          <a:p>
            <a:pPr lvl="3"/>
            <a:endParaRPr lang="en-GB" dirty="0"/>
          </a:p>
          <a:p>
            <a:pPr lvl="3">
              <a:buFont typeface="Arial" panose="020B0604020202020204" pitchFamily="34" charset="0"/>
              <a:buChar char="•"/>
            </a:pPr>
            <a:r>
              <a:rPr lang="en-GB" dirty="0"/>
              <a:t>Each </a:t>
            </a:r>
            <a:r>
              <a:rPr lang="en-GB" b="1" dirty="0"/>
              <a:t>unit</a:t>
            </a:r>
            <a:r>
              <a:rPr lang="en-GB" dirty="0"/>
              <a:t> has</a:t>
            </a:r>
          </a:p>
          <a:p>
            <a:pPr lvl="3"/>
            <a:r>
              <a:rPr lang="en-GB" dirty="0"/>
              <a:t>A </a:t>
            </a:r>
            <a:r>
              <a:rPr lang="en-GB" b="1" dirty="0"/>
              <a:t>Key Unit Competence </a:t>
            </a:r>
            <a:r>
              <a:rPr lang="en-GB" dirty="0"/>
              <a:t>and </a:t>
            </a:r>
            <a:r>
              <a:rPr lang="en-GB" b="1" dirty="0"/>
              <a:t>Assessment Criteria</a:t>
            </a:r>
          </a:p>
          <a:p>
            <a:pPr lvl="3"/>
            <a:r>
              <a:rPr lang="en-GB" dirty="0"/>
              <a:t>Learning objectives for </a:t>
            </a:r>
            <a:r>
              <a:rPr lang="en-GB" b="1" dirty="0"/>
              <a:t>Knowledge and Understanding</a:t>
            </a:r>
            <a:r>
              <a:rPr lang="en-GB" dirty="0"/>
              <a:t>, </a:t>
            </a:r>
            <a:r>
              <a:rPr lang="en-GB" b="1" dirty="0"/>
              <a:t>Skills </a:t>
            </a:r>
            <a:r>
              <a:rPr lang="en-GB" dirty="0"/>
              <a:t>and </a:t>
            </a:r>
            <a:r>
              <a:rPr lang="en-GB" b="1" dirty="0"/>
              <a:t>Attitudes and Values</a:t>
            </a:r>
          </a:p>
          <a:p>
            <a:pPr lvl="3"/>
            <a:endParaRPr lang="en-GB" dirty="0"/>
          </a:p>
          <a:p>
            <a:pPr marL="0" lvl="2" indent="0">
              <a:buNone/>
            </a:pPr>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2</a:t>
            </a:fld>
            <a:endParaRPr lang="en-GB" dirty="0"/>
          </a:p>
        </p:txBody>
      </p:sp>
    </p:spTree>
    <p:extLst>
      <p:ext uri="{BB962C8B-B14F-4D97-AF65-F5344CB8AC3E}">
        <p14:creationId xmlns:p14="http://schemas.microsoft.com/office/powerpoint/2010/main" val="2244562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pic>
        <p:nvPicPr>
          <p:cNvPr id="2" name="Content Placeholder 1">
            <a:extLst>
              <a:ext uri="{FF2B5EF4-FFF2-40B4-BE49-F238E27FC236}">
                <a16:creationId xmlns:a16="http://schemas.microsoft.com/office/drawing/2014/main" id="{E401AC51-DB6C-4E4E-8012-23414527615C}"/>
              </a:ext>
            </a:extLst>
          </p:cNvPr>
          <p:cNvPicPr>
            <a:picLocks noGrp="1" noChangeAspect="1"/>
          </p:cNvPicPr>
          <p:nvPr>
            <p:ph idx="4294967295"/>
          </p:nvPr>
        </p:nvPicPr>
        <p:blipFill rotWithShape="1">
          <a:blip r:embed="rId3"/>
          <a:srcRect l="14619" t="29095" r="33303" b="16623"/>
          <a:stretch/>
        </p:blipFill>
        <p:spPr>
          <a:xfrm>
            <a:off x="1174611" y="1467292"/>
            <a:ext cx="4886463" cy="2863501"/>
          </a:xfrm>
          <a:prstGeom prst="rect">
            <a:avLst/>
          </a:prstGeom>
        </p:spPr>
      </p:pic>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3</a:t>
            </a:fld>
            <a:endParaRPr lang="en-GB" dirty="0"/>
          </a:p>
        </p:txBody>
      </p:sp>
      <p:pic>
        <p:nvPicPr>
          <p:cNvPr id="5" name="Picture 4">
            <a:extLst>
              <a:ext uri="{FF2B5EF4-FFF2-40B4-BE49-F238E27FC236}">
                <a16:creationId xmlns:a16="http://schemas.microsoft.com/office/drawing/2014/main" id="{E6804970-9AFA-497B-AFBF-067CE96FB038}"/>
              </a:ext>
            </a:extLst>
          </p:cNvPr>
          <p:cNvPicPr>
            <a:picLocks noChangeAspect="1"/>
          </p:cNvPicPr>
          <p:nvPr/>
        </p:nvPicPr>
        <p:blipFill rotWithShape="1">
          <a:blip r:embed="rId4"/>
          <a:srcRect l="15000" t="27496" r="33043" b="31634"/>
          <a:stretch/>
        </p:blipFill>
        <p:spPr>
          <a:xfrm>
            <a:off x="1174610" y="4318940"/>
            <a:ext cx="4886463" cy="2161060"/>
          </a:xfrm>
          <a:prstGeom prst="rect">
            <a:avLst/>
          </a:prstGeom>
        </p:spPr>
      </p:pic>
    </p:spTree>
    <p:extLst>
      <p:ext uri="{BB962C8B-B14F-4D97-AF65-F5344CB8AC3E}">
        <p14:creationId xmlns:p14="http://schemas.microsoft.com/office/powerpoint/2010/main" val="152133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4</a:t>
            </a:fld>
            <a:endParaRPr lang="en-GB" dirty="0"/>
          </a:p>
        </p:txBody>
      </p:sp>
      <p:pic>
        <p:nvPicPr>
          <p:cNvPr id="6" name="Content Placeholder 5">
            <a:extLst>
              <a:ext uri="{FF2B5EF4-FFF2-40B4-BE49-F238E27FC236}">
                <a16:creationId xmlns:a16="http://schemas.microsoft.com/office/drawing/2014/main" id="{7BD1E671-9688-4320-8FD3-C10980C1D2E7}"/>
              </a:ext>
            </a:extLst>
          </p:cNvPr>
          <p:cNvPicPr>
            <a:picLocks noGrp="1" noChangeAspect="1"/>
          </p:cNvPicPr>
          <p:nvPr>
            <p:ph idx="4294967295"/>
          </p:nvPr>
        </p:nvPicPr>
        <p:blipFill rotWithShape="1">
          <a:blip r:embed="rId3"/>
          <a:srcRect l="14765" t="61831" r="44740" b="34299"/>
          <a:stretch/>
        </p:blipFill>
        <p:spPr>
          <a:xfrm>
            <a:off x="97754" y="2610765"/>
            <a:ext cx="8948491" cy="480790"/>
          </a:xfrm>
          <a:prstGeom prst="rect">
            <a:avLst/>
          </a:prstGeom>
        </p:spPr>
      </p:pic>
      <p:sp>
        <p:nvSpPr>
          <p:cNvPr id="5" name="TextBox 4">
            <a:extLst>
              <a:ext uri="{FF2B5EF4-FFF2-40B4-BE49-F238E27FC236}">
                <a16:creationId xmlns:a16="http://schemas.microsoft.com/office/drawing/2014/main" id="{934C99EC-6FED-40DD-AEC8-1F3539997771}"/>
              </a:ext>
            </a:extLst>
          </p:cNvPr>
          <p:cNvSpPr txBox="1"/>
          <p:nvPr/>
        </p:nvSpPr>
        <p:spPr>
          <a:xfrm>
            <a:off x="468000" y="1801784"/>
            <a:ext cx="8447400" cy="4308872"/>
          </a:xfrm>
          <a:prstGeom prst="rect">
            <a:avLst/>
          </a:prstGeom>
          <a:noFill/>
        </p:spPr>
        <p:txBody>
          <a:bodyPr wrap="square" rtlCol="0">
            <a:spAutoFit/>
          </a:bodyPr>
          <a:lstStyle/>
          <a:p>
            <a:pPr marL="342900" indent="-342900">
              <a:buFont typeface="Arial" panose="020B0604020202020204" pitchFamily="34" charset="0"/>
              <a:buChar char="•"/>
            </a:pPr>
            <a:r>
              <a:rPr lang="en-GB" sz="2000" dirty="0"/>
              <a:t>Start by looking closely at the assessment criteria at the bottom of the unit- this is what the test as whole needs to assess</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Most assessment criteria have two elements- the content (what the unit is about) and the skill (what the student needs to be able to do)</a:t>
            </a:r>
          </a:p>
          <a:p>
            <a:endParaRPr lang="en-GB" dirty="0"/>
          </a:p>
          <a:p>
            <a:pPr marL="285750" indent="-285750">
              <a:buFont typeface="Arial" panose="020B0604020202020204" pitchFamily="34" charset="0"/>
              <a:buChar char="•"/>
            </a:pPr>
            <a:r>
              <a:rPr lang="en-GB" sz="2000" dirty="0"/>
              <a:t>Here the content is related to </a:t>
            </a:r>
            <a:r>
              <a:rPr lang="en-GB" sz="2000" i="1" dirty="0"/>
              <a:t>mass spectra </a:t>
            </a:r>
            <a:r>
              <a:rPr lang="en-GB" sz="2000" dirty="0"/>
              <a:t>and </a:t>
            </a:r>
            <a:r>
              <a:rPr lang="en-GB" sz="2000" i="1" dirty="0"/>
              <a:t>relative atomic mass </a:t>
            </a:r>
            <a:r>
              <a:rPr lang="en-GB" sz="2000" dirty="0"/>
              <a:t>(RAM)</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The skills the students need to use are</a:t>
            </a:r>
            <a:r>
              <a:rPr lang="en-GB" sz="2000" i="1" dirty="0"/>
              <a:t> analyse </a:t>
            </a:r>
            <a:r>
              <a:rPr lang="en-GB" sz="2000" dirty="0"/>
              <a:t>and </a:t>
            </a:r>
            <a:r>
              <a:rPr lang="en-GB" sz="2000" i="1" dirty="0"/>
              <a:t>determine</a:t>
            </a:r>
          </a:p>
          <a:p>
            <a:endParaRPr lang="en-GB" dirty="0"/>
          </a:p>
          <a:p>
            <a:endParaRPr lang="en-GB" dirty="0"/>
          </a:p>
        </p:txBody>
      </p:sp>
    </p:spTree>
    <p:extLst>
      <p:ext uri="{BB962C8B-B14F-4D97-AF65-F5344CB8AC3E}">
        <p14:creationId xmlns:p14="http://schemas.microsoft.com/office/powerpoint/2010/main" val="2911011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466689"/>
            <a:ext cx="8138976" cy="4923311"/>
          </a:xfrm>
        </p:spPr>
        <p:txBody>
          <a:bodyPr>
            <a:normAutofit/>
          </a:bodyPr>
          <a:lstStyle/>
          <a:p>
            <a:pPr lvl="2"/>
            <a:r>
              <a:rPr lang="en-GB" dirty="0"/>
              <a:t>Next decide what the questions you are going write need to cover for the test to meet the assessment criteria.</a:t>
            </a:r>
          </a:p>
          <a:p>
            <a:pPr lvl="2"/>
            <a:r>
              <a:rPr lang="en-GB" dirty="0"/>
              <a:t>Look closely at the learning objectives for the unit</a:t>
            </a:r>
          </a:p>
          <a:p>
            <a:pPr lvl="2"/>
            <a:endParaRPr lang="en-GB" dirty="0"/>
          </a:p>
          <a:p>
            <a:pPr lvl="2"/>
            <a:endParaRPr lang="en-GB" dirty="0"/>
          </a:p>
          <a:p>
            <a:pPr lvl="2"/>
            <a:endParaRPr lang="en-GB" dirty="0"/>
          </a:p>
          <a:p>
            <a:pPr lvl="2"/>
            <a:endParaRPr lang="en-GB" dirty="0"/>
          </a:p>
          <a:p>
            <a:pPr lvl="2"/>
            <a:endParaRPr lang="en-GB" dirty="0"/>
          </a:p>
          <a:p>
            <a:pPr lvl="2"/>
            <a:endParaRPr lang="en-GB" dirty="0"/>
          </a:p>
          <a:p>
            <a:pPr lvl="2"/>
            <a:r>
              <a:rPr lang="en-GB" dirty="0"/>
              <a:t>These will give you a more detailed idea of what individual questions or groups of questions need to cover</a:t>
            </a:r>
          </a:p>
          <a:p>
            <a:pPr lvl="2"/>
            <a:r>
              <a:rPr lang="en-GB" dirty="0"/>
              <a:t>Are all the learning objectives assessable in an online test?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5</a:t>
            </a:fld>
            <a:endParaRPr lang="en-GB" dirty="0"/>
          </a:p>
        </p:txBody>
      </p:sp>
      <p:pic>
        <p:nvPicPr>
          <p:cNvPr id="6" name="Content Placeholder 1">
            <a:extLst>
              <a:ext uri="{FF2B5EF4-FFF2-40B4-BE49-F238E27FC236}">
                <a16:creationId xmlns:a16="http://schemas.microsoft.com/office/drawing/2014/main" id="{DDBF3281-A469-4785-B79E-5B44039065F8}"/>
              </a:ext>
            </a:extLst>
          </p:cNvPr>
          <p:cNvPicPr>
            <a:picLocks noChangeAspect="1"/>
          </p:cNvPicPr>
          <p:nvPr/>
        </p:nvPicPr>
        <p:blipFill rotWithShape="1">
          <a:blip r:embed="rId3"/>
          <a:srcRect l="14619" t="41003" r="55060" b="24690"/>
          <a:stretch/>
        </p:blipFill>
        <p:spPr>
          <a:xfrm>
            <a:off x="1909019" y="2584494"/>
            <a:ext cx="4225081" cy="2687699"/>
          </a:xfrm>
          <a:prstGeom prst="rect">
            <a:avLst/>
          </a:prstGeom>
        </p:spPr>
      </p:pic>
    </p:spTree>
    <p:extLst>
      <p:ext uri="{BB962C8B-B14F-4D97-AF65-F5344CB8AC3E}">
        <p14:creationId xmlns:p14="http://schemas.microsoft.com/office/powerpoint/2010/main" val="16796501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NFER Theme Colours">
      <a:dk1>
        <a:sysClr val="windowText" lastClr="000000"/>
      </a:dk1>
      <a:lt1>
        <a:sysClr val="window" lastClr="FFFFFF"/>
      </a:lt1>
      <a:dk2>
        <a:srgbClr val="3C3C3B"/>
      </a:dk2>
      <a:lt2>
        <a:srgbClr val="CACBCC"/>
      </a:lt2>
      <a:accent1>
        <a:srgbClr val="95569E"/>
      </a:accent1>
      <a:accent2>
        <a:srgbClr val="3EAD5C"/>
      </a:accent2>
      <a:accent3>
        <a:srgbClr val="00AACA"/>
      </a:accent3>
      <a:accent4>
        <a:srgbClr val="E9425C"/>
      </a:accent4>
      <a:accent5>
        <a:srgbClr val="F3953F"/>
      </a:accent5>
      <a:accent6>
        <a:srgbClr val="C3D32B"/>
      </a:accent6>
      <a:hlink>
        <a:srgbClr val="000000"/>
      </a:hlink>
      <a:folHlink>
        <a:srgbClr val="A7A8AA"/>
      </a:folHlink>
    </a:clrScheme>
    <a:fontScheme name="NFER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FER_Presentation_International [Read-Only]" id="{8C5E3391-1C63-4C2E-B777-6385684C928B}" vid="{DA28824A-306E-4106-B1E5-20BD0728E6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7BE4B911F9AE41BA0FC601C30FA8FA" ma:contentTypeVersion="1" ma:contentTypeDescription="Create a new document." ma:contentTypeScope="" ma:versionID="8b0d123980221e2bb94440191b98bbeb">
  <xsd:schema xmlns:xsd="http://www.w3.org/2001/XMLSchema" xmlns:xs="http://www.w3.org/2001/XMLSchema" xmlns:p="http://schemas.microsoft.com/office/2006/metadata/properties" xmlns:ns2="ec1b7740-8e62-4669-8af8-11b17589a693" targetNamespace="http://schemas.microsoft.com/office/2006/metadata/properties" ma:root="true" ma:fieldsID="f7ab8c3bb70e15c5593068901e7284cc" ns2:_="">
    <xsd:import namespace="ec1b7740-8e62-4669-8af8-11b17589a69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b7740-8e62-4669-8af8-11b17589a69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495D9E61-4670-412F-A590-EFC59476AD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b7740-8e62-4669-8af8-11b17589a6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033076-9427-45BB-87DA-460EB383A914}">
  <ds:schemaRefs>
    <ds:schemaRef ds:uri="http://schemas.microsoft.com/sharepoint/v3/contenttype/forms"/>
  </ds:schemaRefs>
</ds:datastoreItem>
</file>

<file path=customXml/itemProps3.xml><?xml version="1.0" encoding="utf-8"?>
<ds:datastoreItem xmlns:ds="http://schemas.openxmlformats.org/officeDocument/2006/customXml" ds:itemID="{EDF75B34-8DB1-4761-B1E0-582792607AF1}">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ec1b7740-8e62-4669-8af8-11b17589a69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NFER_Presentation_International (1)</Template>
  <TotalTime>394</TotalTime>
  <Words>1194</Words>
  <Application>Microsoft Office PowerPoint</Application>
  <PresentationFormat>On-screen Show (4:3)</PresentationFormat>
  <Paragraphs>91</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Relating Test Items to the CBC</vt:lpstr>
      <vt:lpstr>Relating Test Items to the CBC</vt:lpstr>
      <vt:lpstr>Relating Test Items to the CBC</vt:lpstr>
      <vt:lpstr>Relating Test Items to the CBC</vt:lpstr>
      <vt:lpstr>Relating Test Items to the CBC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over one  or two lines</dc:title>
  <dc:creator>Simcock, David</dc:creator>
  <cp:lastModifiedBy>Simcock, David</cp:lastModifiedBy>
  <cp:revision>26</cp:revision>
  <cp:lastPrinted>2019-02-18T15:23:02Z</cp:lastPrinted>
  <dcterms:created xsi:type="dcterms:W3CDTF">2019-02-13T10:26:49Z</dcterms:created>
  <dcterms:modified xsi:type="dcterms:W3CDTF">2019-05-17T14:31:56Z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0x010100917BE4B911F9AE41BA0FC601C30FA8FA</vt:lpwstr>
  </property>
  <property fmtid="{D5CDD505-2E9C-101B-9397-08002B2CF9AE}" pid="3" name="Order">
    <vt:r8>45900</vt:r8>
  </property>
  <property fmtid="{D5CDD505-2E9C-101B-9397-08002B2CF9AE}" pid="4" name="xd_ProgID">
    <vt:lpwstr/>
  </property>
  <property fmtid="{D5CDD505-2E9C-101B-9397-08002B2CF9AE}" pid="5" name="TemplateUrl">
    <vt:lpwstr/>
  </property>
</Properties>
</file>