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383" r:id="rId5"/>
    <p:sldId id="384"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85" r:id="rId19"/>
    <p:sldId id="355" r:id="rId20"/>
    <p:sldId id="382" r:id="rId21"/>
    <p:sldId id="356" r:id="rId22"/>
    <p:sldId id="357" r:id="rId23"/>
    <p:sldId id="358" r:id="rId24"/>
    <p:sldId id="365" r:id="rId25"/>
    <p:sldId id="363" r:id="rId26"/>
    <p:sldId id="366" r:id="rId27"/>
    <p:sldId id="367" r:id="rId28"/>
    <p:sldId id="362" r:id="rId29"/>
    <p:sldId id="277" r:id="rId30"/>
    <p:sldId id="287" r:id="rId31"/>
    <p:sldId id="395" r:id="rId32"/>
    <p:sldId id="329" r:id="rId33"/>
    <p:sldId id="278" r:id="rId34"/>
    <p:sldId id="280" r:id="rId35"/>
    <p:sldId id="359" r:id="rId36"/>
    <p:sldId id="309" r:id="rId37"/>
    <p:sldId id="361" r:id="rId38"/>
    <p:sldId id="386" r:id="rId39"/>
    <p:sldId id="371" r:id="rId40"/>
    <p:sldId id="372" r:id="rId41"/>
    <p:sldId id="373" r:id="rId42"/>
    <p:sldId id="332" r:id="rId43"/>
    <p:sldId id="368" r:id="rId44"/>
    <p:sldId id="369" r:id="rId45"/>
    <p:sldId id="387" r:id="rId46"/>
    <p:sldId id="388" r:id="rId47"/>
    <p:sldId id="389" r:id="rId48"/>
    <p:sldId id="390" r:id="rId49"/>
    <p:sldId id="391" r:id="rId50"/>
    <p:sldId id="334" r:id="rId51"/>
    <p:sldId id="335" r:id="rId52"/>
    <p:sldId id="336" r:id="rId53"/>
    <p:sldId id="378" r:id="rId54"/>
    <p:sldId id="379" r:id="rId55"/>
    <p:sldId id="380" r:id="rId56"/>
    <p:sldId id="381" r:id="rId57"/>
    <p:sldId id="338" r:id="rId5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hn, Lisa" initials="KL" lastIdx="1" clrIdx="0">
    <p:extLst>
      <p:ext uri="{19B8F6BF-5375-455C-9EA6-DF929625EA0E}">
        <p15:presenceInfo xmlns:p15="http://schemas.microsoft.com/office/powerpoint/2012/main" userId="S-1-5-21-2476086869-2189793877-302488347-15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59412" autoAdjust="0"/>
  </p:normalViewPr>
  <p:slideViewPr>
    <p:cSldViewPr snapToGrid="0">
      <p:cViewPr varScale="1">
        <p:scale>
          <a:sx n="54" d="100"/>
          <a:sy n="54" d="100"/>
        </p:scale>
        <p:origin x="1866" y="66"/>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F4F00D-A1F1-4AAD-8E87-FD06BF5A472B}" type="datetimeFigureOut">
              <a:rPr lang="en-GB" smtClean="0"/>
              <a:t>22/05/2019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Across open and closed questions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45428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These tenses are very</a:t>
            </a:r>
            <a:r>
              <a:rPr lang="en-GB" baseline="0" dirty="0" smtClean="0"/>
              <a:t> inconsistent</a:t>
            </a:r>
            <a:r>
              <a:rPr lang="en-GB" dirty="0" smtClean="0"/>
              <a:t>.</a:t>
            </a:r>
          </a:p>
          <a:p>
            <a:pPr eaLnBrk="1" hangingPunct="1"/>
            <a:endParaRPr lang="en-GB" dirty="0" smtClean="0"/>
          </a:p>
          <a:p>
            <a:pPr eaLnBrk="1" hangingPunct="1"/>
            <a:r>
              <a:rPr lang="en-GB" dirty="0" smtClean="0"/>
              <a:t>The context is in the present tense. The first two questions are in the past tense. Pupils may genuinely think they are being asked to estimate a height from a previous point in time from the information give.</a:t>
            </a:r>
            <a:r>
              <a:rPr lang="en-GB" baseline="0" dirty="0" smtClean="0"/>
              <a:t> </a:t>
            </a:r>
          </a:p>
          <a:p>
            <a:pPr eaLnBrk="1" hangingPunct="1"/>
            <a:endParaRPr lang="en-GB" baseline="0" dirty="0" smtClean="0"/>
          </a:p>
          <a:p>
            <a:pPr eaLnBrk="1" hangingPunct="1"/>
            <a:r>
              <a:rPr lang="en-GB" baseline="0" dirty="0" smtClean="0"/>
              <a:t>Then the last question is back in the present. Again, students may think there is an embedded message in the time shift – when it was just a case of careless writing.</a:t>
            </a:r>
            <a:endParaRPr lang="en-GB"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D59D1D-7D73-4760-B0A8-E274498EA728}" type="slidenum">
              <a:rPr lang="en-GB" smtClean="0"/>
              <a:pPr/>
              <a:t>10</a:t>
            </a:fld>
            <a:endParaRPr lang="en-GB" dirty="0"/>
          </a:p>
        </p:txBody>
      </p:sp>
    </p:spTree>
    <p:extLst>
      <p:ext uri="{BB962C8B-B14F-4D97-AF65-F5344CB8AC3E}">
        <p14:creationId xmlns:p14="http://schemas.microsoft.com/office/powerpoint/2010/main" val="350187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r>
              <a:rPr lang="en-GB" altLang="en-US" baseline="0" dirty="0"/>
              <a:t>Visuals (diagrams, illustrations, graphs, tables)</a:t>
            </a:r>
          </a:p>
          <a:p>
            <a:endParaRPr lang="en-GB" altLang="en-US" baseline="0" dirty="0"/>
          </a:p>
          <a:p>
            <a:r>
              <a:rPr lang="en-GB" altLang="en-US" baseline="0" dirty="0"/>
              <a:t>The saliency of a diagram or drawing is both an </a:t>
            </a:r>
            <a:r>
              <a:rPr lang="en-GB" altLang="en-US" baseline="0" dirty="0" smtClean="0"/>
              <a:t>advantage </a:t>
            </a:r>
            <a:r>
              <a:rPr lang="en-GB" altLang="en-US" baseline="0" dirty="0"/>
              <a:t>and a </a:t>
            </a:r>
            <a:r>
              <a:rPr lang="en-GB" altLang="en-US" baseline="0" dirty="0" smtClean="0"/>
              <a:t>disadvantage. </a:t>
            </a:r>
            <a:r>
              <a:rPr lang="en-GB" altLang="en-US" baseline="0" dirty="0"/>
              <a:t>It sticks out, so it will not go unnoticed. This can never be said of a line of text. However because it is so salient, any messages that pupils get from the visual (whether intended or unintended) will supersede what you tell them in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smtClean="0"/>
              <a:t>Remember </a:t>
            </a:r>
            <a:r>
              <a:rPr lang="en-GB" altLang="en-US" sz="1200" b="0" dirty="0"/>
              <a:t>that</a:t>
            </a:r>
            <a:r>
              <a:rPr lang="en-GB" altLang="en-US" sz="1200" b="0" baseline="0" dirty="0"/>
              <a:t> visuals</a:t>
            </a:r>
            <a:r>
              <a:rPr lang="en-GB" altLang="en-US" sz="1200" b="0" dirty="0"/>
              <a:t> need to be interpreted (just as much as does text</a:t>
            </a:r>
            <a:r>
              <a:rPr lang="en-GB" altLang="en-US" sz="1200" b="0" dirty="0" smtClean="0"/>
              <a:t>).</a:t>
            </a:r>
            <a:endParaRPr lang="en-GB" altLang="en-US" sz="1200" b="0" dirty="0"/>
          </a:p>
          <a:p>
            <a:endParaRPr lang="en-GB" altLang="en-US" dirty="0"/>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344119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Often</a:t>
            </a:r>
            <a:r>
              <a:rPr lang="en-GB" dirty="0"/>
              <a:t>, a question is set in a real-world context, which can make it more direct and clear than just</a:t>
            </a:r>
            <a:r>
              <a:rPr lang="en-GB" baseline="0" dirty="0"/>
              <a:t> an abstract idea. The context should help the candidate to access the question, not add unnecessary or confusing information</a:t>
            </a:r>
            <a:r>
              <a:rPr lang="en-GB" baseline="0" dirty="0" smtClean="0"/>
              <a:t>.</a:t>
            </a:r>
          </a:p>
          <a:p>
            <a:endParaRPr lang="en-GB" baseline="0" dirty="0"/>
          </a:p>
          <a:p>
            <a:pPr>
              <a:buFont typeface="Arial" pitchFamily="34" charset="0"/>
              <a:buNone/>
            </a:pPr>
            <a:r>
              <a:rPr lang="en-GB" baseline="0" dirty="0"/>
              <a:t>There is a judgement to be made about whether a context is necessary, and application questions are more likely to require contextualisation than knowledge questions</a:t>
            </a:r>
            <a:r>
              <a:rPr lang="en-GB" baseline="0" dirty="0" smtClean="0"/>
              <a:t>.</a:t>
            </a:r>
          </a:p>
          <a:p>
            <a:pPr>
              <a:buFont typeface="Arial" pitchFamily="34" charset="0"/>
              <a:buNone/>
            </a:pPr>
            <a:endParaRPr lang="en-GB" baseline="0" dirty="0"/>
          </a:p>
          <a:p>
            <a:pPr>
              <a:buFont typeface="Arial" pitchFamily="34" charset="0"/>
              <a:buNone/>
            </a:pPr>
            <a:r>
              <a:rPr lang="en-GB" baseline="0" dirty="0"/>
              <a:t>Then, the context needs to be simple, clear and realistic, easy to grasp on first reading.</a:t>
            </a:r>
          </a:p>
          <a:p>
            <a:endParaRPr lang="en-GB" altLang="en-US" dirty="0"/>
          </a:p>
        </p:txBody>
      </p:sp>
      <p:sp>
        <p:nvSpPr>
          <p:cNvPr id="4" name="Slide Number Placeholder 3"/>
          <p:cNvSpPr>
            <a:spLocks noGrp="1"/>
          </p:cNvSpPr>
          <p:nvPr>
            <p:ph type="sldNum" sz="quarter" idx="10"/>
          </p:nvPr>
        </p:nvSpPr>
        <p:spPr/>
        <p:txBody>
          <a:bodyPr/>
          <a:lstStyle/>
          <a:p>
            <a:fld id="{E64F0672-232E-4C5B-A17C-18881AD76DE1}" type="slidenum">
              <a:rPr lang="en-GB" smtClean="0"/>
              <a:t>12</a:t>
            </a:fld>
            <a:endParaRPr lang="en-GB"/>
          </a:p>
        </p:txBody>
      </p:sp>
    </p:spTree>
    <p:extLst>
      <p:ext uri="{BB962C8B-B14F-4D97-AF65-F5344CB8AC3E}">
        <p14:creationId xmlns:p14="http://schemas.microsoft.com/office/powerpoint/2010/main" val="237486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it is not obvious</a:t>
            </a:r>
            <a:r>
              <a:rPr lang="en-GB" baseline="0" dirty="0"/>
              <a:t> that names are going to be confusing</a:t>
            </a:r>
            <a:r>
              <a:rPr lang="en-GB" baseline="0" dirty="0" smtClean="0"/>
              <a:t>.</a:t>
            </a:r>
          </a:p>
          <a:p>
            <a:endParaRPr lang="en-GB" baseline="0" dirty="0"/>
          </a:p>
          <a:p>
            <a:r>
              <a:rPr lang="en-GB" baseline="0" dirty="0"/>
              <a:t>The names have to be simple but visually distinct and not sound like each other. Ideally with a different number of syllables and different combinations of ascenders and descenders.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13</a:t>
            </a:fld>
            <a:endParaRPr lang="en-GB"/>
          </a:p>
        </p:txBody>
      </p:sp>
    </p:spTree>
    <p:extLst>
      <p:ext uri="{BB962C8B-B14F-4D97-AF65-F5344CB8AC3E}">
        <p14:creationId xmlns:p14="http://schemas.microsoft.com/office/powerpoint/2010/main" val="255581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Unintended </a:t>
            </a:r>
            <a:r>
              <a:rPr lang="en-GB" dirty="0" smtClean="0"/>
              <a:t>bias can be </a:t>
            </a:r>
            <a:r>
              <a:rPr lang="en-GB" dirty="0"/>
              <a:t>created by the degree of familiarity of the context – especially in younger children.</a:t>
            </a:r>
            <a:r>
              <a:rPr lang="en-GB" baseline="0" dirty="0"/>
              <a:t> You might decide that ‘ice-cream cones’ makes a very suitable context for an arithmetic </a:t>
            </a:r>
            <a:r>
              <a:rPr lang="en-GB" baseline="0" dirty="0" smtClean="0"/>
              <a:t>problem, </a:t>
            </a:r>
            <a:r>
              <a:rPr lang="en-GB" baseline="0" dirty="0"/>
              <a:t>but there </a:t>
            </a:r>
            <a:r>
              <a:rPr lang="en-GB" baseline="0" dirty="0" smtClean="0"/>
              <a:t>may be </a:t>
            </a:r>
            <a:r>
              <a:rPr lang="en-GB" baseline="0" dirty="0"/>
              <a:t>children who have no idea what an ice-cream cone is because their ice-cream always comes from their freezer and never bought from an ice-cream van or high-street vendor. For them, ice-cream will not </a:t>
            </a:r>
            <a:r>
              <a:rPr lang="en-GB" baseline="0" dirty="0" smtClean="0"/>
              <a:t>be </a:t>
            </a:r>
            <a:r>
              <a:rPr lang="en-GB" baseline="0" dirty="0"/>
              <a:t>a countable object as units but an uncountable </a:t>
            </a:r>
            <a:r>
              <a:rPr lang="en-GB" baseline="0" dirty="0" smtClean="0"/>
              <a:t>material.</a:t>
            </a:r>
            <a:endParaRPr lang="en-GB" baseline="0" dirty="0"/>
          </a:p>
          <a:p>
            <a:endParaRPr lang="en-GB" baseline="0" dirty="0"/>
          </a:p>
          <a:p>
            <a:r>
              <a:rPr lang="en-GB" baseline="0" dirty="0"/>
              <a:t>Also as soon as you introduce the real world, it encourages students to make use of what they know of the real world, especially with younger children who do not yet know the rules of test-taking and think they are being asked a question where we are interested in their opinion / </a:t>
            </a:r>
            <a:r>
              <a:rPr lang="en-GB" baseline="0" dirty="0" smtClean="0"/>
              <a:t>experience.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231423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t>As stated in section 7.5 of the Rwandan </a:t>
            </a:r>
            <a:r>
              <a:rPr lang="en-GB" sz="1200" b="0" i="0" u="none" strike="noStrike" kern="1200" baseline="0" dirty="0">
                <a:solidFill>
                  <a:schemeClr val="tx1"/>
                </a:solidFill>
                <a:latin typeface="+mn-lt"/>
                <a:ea typeface="+mn-ea"/>
                <a:cs typeface="+mn-cs"/>
              </a:rPr>
              <a:t>GUIDE TO CLASSROOM-BASED AND NATIONAL ASSESSMENTS IN RWANDA, materials (quote below)</a:t>
            </a:r>
          </a:p>
          <a:p>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Does the assessment give all candidates an equal opportunity to demonstrate their attainment?</a:t>
            </a:r>
          </a:p>
          <a:p>
            <a:r>
              <a:rPr lang="en-GB" sz="1200" b="0" i="1" u="none" strike="noStrike" kern="1200" baseline="0" dirty="0">
                <a:solidFill>
                  <a:schemeClr val="tx1"/>
                </a:solidFill>
                <a:latin typeface="+mn-lt"/>
                <a:ea typeface="+mn-ea"/>
                <a:cs typeface="+mn-cs"/>
              </a:rPr>
              <a:t>You should make sure that the test does not discriminate in terms of student </a:t>
            </a:r>
            <a:r>
              <a:rPr lang="en-GB" sz="1200" b="0" i="1" u="none" strike="noStrike" kern="1200" baseline="0" dirty="0" smtClean="0">
                <a:solidFill>
                  <a:schemeClr val="tx1"/>
                </a:solidFill>
                <a:latin typeface="+mn-lt"/>
                <a:ea typeface="+mn-ea"/>
                <a:cs typeface="+mn-cs"/>
              </a:rPr>
              <a:t>backgrounds (urban/rural</a:t>
            </a:r>
            <a:r>
              <a:rPr lang="en-GB" sz="1200" b="0" i="1" u="none" strike="noStrike" kern="1200" baseline="0" dirty="0">
                <a:solidFill>
                  <a:schemeClr val="tx1"/>
                </a:solidFill>
                <a:latin typeface="+mn-lt"/>
                <a:ea typeface="+mn-ea"/>
                <a:cs typeface="+mn-cs"/>
              </a:rPr>
              <a:t>), religion or disability. Be sensitive to these social issues. For example,</a:t>
            </a:r>
          </a:p>
          <a:p>
            <a:r>
              <a:rPr lang="en-GB" sz="1200" b="0" i="1" u="none" strike="noStrike" kern="1200" baseline="0" dirty="0">
                <a:solidFill>
                  <a:schemeClr val="tx1"/>
                </a:solidFill>
                <a:latin typeface="+mn-lt"/>
                <a:ea typeface="+mn-ea"/>
                <a:cs typeface="+mn-cs"/>
              </a:rPr>
              <a:t>do not give a test whose items are based predominantly on urban or rural settings. Find </a:t>
            </a:r>
            <a:r>
              <a:rPr lang="en-GB" sz="1200" b="0" i="1" u="none" strike="noStrike" kern="1200" baseline="0" dirty="0" smtClean="0">
                <a:solidFill>
                  <a:schemeClr val="tx1"/>
                </a:solidFill>
                <a:latin typeface="+mn-lt"/>
                <a:ea typeface="+mn-ea"/>
                <a:cs typeface="+mn-cs"/>
              </a:rPr>
              <a:t>a good </a:t>
            </a:r>
            <a:r>
              <a:rPr lang="en-GB" sz="1200" b="0" i="1" u="none" strike="noStrike" kern="1200" baseline="0" dirty="0">
                <a:solidFill>
                  <a:schemeClr val="tx1"/>
                </a:solidFill>
                <a:latin typeface="+mn-lt"/>
                <a:ea typeface="+mn-ea"/>
                <a:cs typeface="+mn-cs"/>
              </a:rPr>
              <a:t>balance. Avoid test items that may be offensive to certain religious beliefs (</a:t>
            </a:r>
            <a:r>
              <a:rPr lang="en-GB" sz="1200" b="0" i="1" u="none" strike="noStrike" kern="1200" baseline="0" dirty="0" smtClean="0">
                <a:solidFill>
                  <a:schemeClr val="tx1"/>
                </a:solidFill>
                <a:latin typeface="+mn-lt"/>
                <a:ea typeface="+mn-ea"/>
                <a:cs typeface="+mn-cs"/>
              </a:rPr>
              <a:t>discussion involving </a:t>
            </a:r>
            <a:r>
              <a:rPr lang="en-GB" sz="1200" b="0" i="1" u="none" strike="noStrike" kern="1200" baseline="0" dirty="0">
                <a:solidFill>
                  <a:schemeClr val="tx1"/>
                </a:solidFill>
                <a:latin typeface="+mn-lt"/>
                <a:ea typeface="+mn-ea"/>
                <a:cs typeface="+mn-cs"/>
              </a:rPr>
              <a:t>eating pigs when class has Muslims in it; or those that disadvantage </a:t>
            </a:r>
            <a:r>
              <a:rPr lang="en-GB" sz="1200" b="0" i="1" u="none" strike="noStrike" kern="1200" baseline="0" dirty="0" smtClean="0">
                <a:solidFill>
                  <a:schemeClr val="tx1"/>
                </a:solidFill>
                <a:latin typeface="+mn-lt"/>
                <a:ea typeface="+mn-ea"/>
                <a:cs typeface="+mn-cs"/>
              </a:rPr>
              <a:t>students living </a:t>
            </a:r>
            <a:r>
              <a:rPr lang="en-GB" sz="1200" b="0" i="1" u="none" strike="noStrike" kern="1200" baseline="0" dirty="0">
                <a:solidFill>
                  <a:schemeClr val="tx1"/>
                </a:solidFill>
                <a:latin typeface="+mn-lt"/>
                <a:ea typeface="+mn-ea"/>
                <a:cs typeface="+mn-cs"/>
              </a:rPr>
              <a:t>with disabilities (drawings, diagrams, maps) in case of blind students, etc.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0" i="0" u="none" strike="noStrike" kern="1200" baseline="0" dirty="0">
              <a:solidFill>
                <a:schemeClr val="tx1"/>
              </a:solidFill>
              <a:latin typeface="+mn-lt"/>
              <a:ea typeface="+mn-ea"/>
              <a:cs typeface="+mn-cs"/>
            </a:endParaRPr>
          </a:p>
          <a:p>
            <a:r>
              <a:rPr lang="en-GB" sz="1200" kern="1200" dirty="0" smtClean="0">
                <a:solidFill>
                  <a:schemeClr val="tx1"/>
                </a:solidFill>
                <a:latin typeface="+mn-lt"/>
                <a:ea typeface="+mn-ea"/>
                <a:cs typeface="+mn-cs"/>
              </a:rPr>
              <a:t>Items </a:t>
            </a:r>
            <a:r>
              <a:rPr lang="en-GB" sz="1200" kern="1200" dirty="0">
                <a:solidFill>
                  <a:schemeClr val="tx1"/>
                </a:solidFill>
                <a:latin typeface="+mn-lt"/>
                <a:ea typeface="+mn-ea"/>
                <a:cs typeface="+mn-cs"/>
              </a:rPr>
              <a:t>must provide equality of access and opportunity by:</a:t>
            </a:r>
          </a:p>
          <a:p>
            <a:pPr lvl="0" fontAlgn="base" hangingPunct="0"/>
            <a:r>
              <a:rPr lang="en-GB" sz="1200" kern="1200" dirty="0">
                <a:solidFill>
                  <a:schemeClr val="tx1"/>
                </a:solidFill>
                <a:latin typeface="+mn-lt"/>
                <a:ea typeface="+mn-ea"/>
                <a:cs typeface="+mn-cs"/>
              </a:rPr>
              <a:t>aiming to minimise ethnic, gender and cultural bias</a:t>
            </a:r>
          </a:p>
          <a:p>
            <a:pPr lvl="0" fontAlgn="base" hangingPunct="0"/>
            <a:r>
              <a:rPr lang="en-GB" sz="1200" kern="1200" dirty="0">
                <a:solidFill>
                  <a:schemeClr val="tx1"/>
                </a:solidFill>
                <a:latin typeface="+mn-lt"/>
                <a:ea typeface="+mn-ea"/>
                <a:cs typeface="+mn-cs"/>
              </a:rPr>
              <a:t>avoiding disadvantaging pupils from particular backgrounds</a:t>
            </a:r>
          </a:p>
          <a:p>
            <a:pPr lvl="0" fontAlgn="base" hangingPunct="0"/>
            <a:r>
              <a:rPr lang="en-GB" sz="1200" kern="1200" dirty="0">
                <a:solidFill>
                  <a:schemeClr val="tx1"/>
                </a:solidFill>
                <a:latin typeface="+mn-lt"/>
                <a:ea typeface="+mn-ea"/>
                <a:cs typeface="+mn-cs"/>
              </a:rPr>
              <a:t>being free from overt or covert discrimination either through wording or content.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15</a:t>
            </a:fld>
            <a:endParaRPr lang="en-GB"/>
          </a:p>
        </p:txBody>
      </p:sp>
    </p:spTree>
    <p:extLst>
      <p:ext uri="{BB962C8B-B14F-4D97-AF65-F5344CB8AC3E}">
        <p14:creationId xmlns:p14="http://schemas.microsoft.com/office/powerpoint/2010/main" val="427548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a:t>Best to avoid: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Contexts and scenarios where undesirable behaviours are glorified / condoned, </a:t>
            </a:r>
            <a:r>
              <a:rPr lang="en-GB" baseline="0" dirty="0" err="1"/>
              <a:t>eg</a:t>
            </a:r>
            <a:r>
              <a:rPr lang="en-GB" baseline="0" dirty="0"/>
              <a:t> stealing, bullying, violence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Contexts and scenarios which deal with issues that would be better handled in class discussion / mediated via the teacher, </a:t>
            </a:r>
            <a:r>
              <a:rPr lang="en-GB" baseline="0" dirty="0" err="1"/>
              <a:t>eg</a:t>
            </a:r>
            <a:r>
              <a:rPr lang="en-GB" baseline="0" dirty="0"/>
              <a:t> death, loss of parents, </a:t>
            </a:r>
            <a:r>
              <a:rPr lang="en-GB" baseline="0" dirty="0" smtClean="0"/>
              <a:t>hunger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Accurate </a:t>
            </a:r>
            <a:r>
              <a:rPr lang="en-GB" baseline="0" dirty="0"/>
              <a:t>and realistic.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Accurate here does not mean, for example, that mathematical calculations must be feasible or that the mark scheme is correct. </a:t>
            </a:r>
            <a:r>
              <a:rPr lang="en-GB" baseline="0" dirty="0" smtClean="0"/>
              <a:t>It </a:t>
            </a:r>
            <a:r>
              <a:rPr lang="en-GB" baseline="0" dirty="0"/>
              <a:t>means that the contexts set up in tests must be accurate. </a:t>
            </a:r>
            <a:r>
              <a:rPr lang="en-GB" baseline="0" dirty="0" smtClean="0"/>
              <a:t>In a spelling </a:t>
            </a:r>
            <a:r>
              <a:rPr lang="en-GB" baseline="0" dirty="0"/>
              <a:t>test about high speed trains, then the information about high speed trains must be correct – even if the point of the assessment is spelling.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When writing maths / physics questions, make the measurements, units, calculations realistic e.g. do not compose an item based on the premise of a human walking 10 miles per hour or an item to which the answer is 2.5 television sets</a:t>
            </a:r>
            <a:r>
              <a:rPr lang="en-GB" baseline="0" dirty="0" smtClean="0"/>
              <a:t>.</a:t>
            </a: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16</a:t>
            </a:fld>
            <a:endParaRPr lang="en-GB"/>
          </a:p>
        </p:txBody>
      </p:sp>
    </p:spTree>
    <p:extLst>
      <p:ext uri="{BB962C8B-B14F-4D97-AF65-F5344CB8AC3E}">
        <p14:creationId xmlns:p14="http://schemas.microsoft.com/office/powerpoint/2010/main" val="318552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r>
              <a:rPr lang="en-GB" altLang="en-US" dirty="0"/>
              <a:t>Even if it is a difficult question, we have to make it as easy as possible, as automatic as possible to get the right answer. The difficulty of the question should</a:t>
            </a:r>
            <a:r>
              <a:rPr lang="en-GB" altLang="en-US" baseline="0" dirty="0"/>
              <a:t> not be the product of how we ask it . </a:t>
            </a:r>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262389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composing statements and prompts, the key requirement is to convey quickly to the candidates the information they</a:t>
            </a:r>
            <a:r>
              <a:rPr lang="en-GB" baseline="0" dirty="0"/>
              <a:t> need to show understanding.</a:t>
            </a:r>
          </a:p>
        </p:txBody>
      </p:sp>
      <p:sp>
        <p:nvSpPr>
          <p:cNvPr id="4" name="Slide Number Placeholder 3"/>
          <p:cNvSpPr>
            <a:spLocks noGrp="1"/>
          </p:cNvSpPr>
          <p:nvPr>
            <p:ph type="sldNum" sz="quarter" idx="10"/>
          </p:nvPr>
        </p:nvSpPr>
        <p:spPr/>
        <p:txBody>
          <a:bodyPr/>
          <a:lstStyle/>
          <a:p>
            <a:fld id="{69EEF84A-1230-4E73-B894-42A5C83FA940}" type="slidenum">
              <a:rPr lang="en-GB" smtClean="0"/>
              <a:pPr/>
              <a:t>18</a:t>
            </a:fld>
            <a:endParaRPr lang="en-GB"/>
          </a:p>
        </p:txBody>
      </p:sp>
    </p:spTree>
    <p:extLst>
      <p:ext uri="{BB962C8B-B14F-4D97-AF65-F5344CB8AC3E}">
        <p14:creationId xmlns:p14="http://schemas.microsoft.com/office/powerpoint/2010/main" val="17661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Finally, a reminder that drafting a question is only the first stage. </a:t>
            </a:r>
            <a:r>
              <a:rPr lang="en-GB" dirty="0" smtClean="0"/>
              <a:t>It</a:t>
            </a:r>
            <a:r>
              <a:rPr lang="en-GB" baseline="0" dirty="0" smtClean="0"/>
              <a:t> i</a:t>
            </a:r>
            <a:r>
              <a:rPr lang="en-GB" dirty="0" smtClean="0"/>
              <a:t>s </a:t>
            </a:r>
            <a:r>
              <a:rPr lang="en-GB" dirty="0"/>
              <a:t>very important to review what you have done when some time has passed and you can look at it with fresh eyes</a:t>
            </a:r>
            <a:r>
              <a:rPr lang="en-GB" dirty="0" smtClean="0"/>
              <a:t>.</a:t>
            </a:r>
            <a:endParaRPr lang="en-GB" dirty="0"/>
          </a:p>
        </p:txBody>
      </p:sp>
      <p:sp>
        <p:nvSpPr>
          <p:cNvPr id="4" name="Slide Number Placeholder 3"/>
          <p:cNvSpPr>
            <a:spLocks noGrp="1"/>
          </p:cNvSpPr>
          <p:nvPr>
            <p:ph type="sldNum" sz="quarter" idx="10"/>
          </p:nvPr>
        </p:nvSpPr>
        <p:spPr/>
        <p:txBody>
          <a:bodyPr/>
          <a:lstStyle/>
          <a:p>
            <a:fld id="{69EEF84A-1230-4E73-B894-42A5C83FA940}" type="slidenum">
              <a:rPr lang="en-GB" smtClean="0"/>
              <a:pPr/>
              <a:t>19</a:t>
            </a:fld>
            <a:endParaRPr lang="en-GB"/>
          </a:p>
        </p:txBody>
      </p:sp>
    </p:spTree>
    <p:extLst>
      <p:ext uri="{BB962C8B-B14F-4D97-AF65-F5344CB8AC3E}">
        <p14:creationId xmlns:p14="http://schemas.microsoft.com/office/powerpoint/2010/main" val="3494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indent="-457200" defTabSz="914400">
              <a:spcAft>
                <a:spcPts val="1200"/>
              </a:spcAft>
              <a:buFont typeface="Arial" panose="020B0604020202020204" pitchFamily="34" charset="0"/>
              <a:buChar char="•"/>
            </a:pPr>
            <a:r>
              <a:rPr lang="en-GB" sz="1200" b="0" dirty="0">
                <a:solidFill>
                  <a:srgbClr val="002060"/>
                </a:solidFill>
              </a:rPr>
              <a:t>Language – is my question written as simply and clearly as possible to ensure that all students interpret it as </a:t>
            </a:r>
            <a:r>
              <a:rPr lang="en-GB" sz="1200" b="0" dirty="0" smtClean="0">
                <a:solidFill>
                  <a:srgbClr val="002060"/>
                </a:solidFill>
              </a:rPr>
              <a:t>intended?</a:t>
            </a:r>
            <a:endParaRPr lang="en-GB" sz="1200" b="0" dirty="0">
              <a:solidFill>
                <a:srgbClr val="002060"/>
              </a:solidFill>
            </a:endParaRPr>
          </a:p>
          <a:p>
            <a:pPr marL="457200" lvl="2" indent="-457200" defTabSz="914400">
              <a:spcAft>
                <a:spcPts val="1200"/>
              </a:spcAft>
              <a:buFont typeface="Arial" panose="020B0604020202020204" pitchFamily="34" charset="0"/>
              <a:buChar char="•"/>
            </a:pPr>
            <a:r>
              <a:rPr lang="en-GB" sz="1200" b="0" dirty="0">
                <a:solidFill>
                  <a:srgbClr val="002060"/>
                </a:solidFill>
              </a:rPr>
              <a:t>Visuals – diagrams / illustrations</a:t>
            </a:r>
          </a:p>
          <a:p>
            <a:pPr marL="457200" lvl="2" indent="-457200" defTabSz="914400">
              <a:spcAft>
                <a:spcPts val="1200"/>
              </a:spcAft>
              <a:buFont typeface="Arial" panose="020B0604020202020204" pitchFamily="34" charset="0"/>
              <a:buChar char="•"/>
            </a:pPr>
            <a:r>
              <a:rPr lang="en-GB" sz="1200" b="0" dirty="0">
                <a:solidFill>
                  <a:srgbClr val="002060"/>
                </a:solidFill>
              </a:rPr>
              <a:t>Context – a scenario (often used in science or mathematics)</a:t>
            </a:r>
            <a:r>
              <a:rPr lang="en-GB" sz="1200" b="0" baseline="0" dirty="0">
                <a:solidFill>
                  <a:srgbClr val="002060"/>
                </a:solidFill>
              </a:rPr>
              <a:t> to give a situation in which to apply knowledge / </a:t>
            </a:r>
            <a:r>
              <a:rPr lang="en-GB" sz="1200" b="0" baseline="0" dirty="0" smtClean="0">
                <a:solidFill>
                  <a:srgbClr val="002060"/>
                </a:solidFill>
              </a:rPr>
              <a:t>rules</a:t>
            </a:r>
            <a:endParaRPr lang="en-GB" sz="1200" b="0" dirty="0">
              <a:solidFill>
                <a:srgbClr val="002060"/>
              </a:solidFill>
            </a:endParaRPr>
          </a:p>
          <a:p>
            <a:pPr marL="457200" lvl="2" indent="-457200" defTabSz="914400">
              <a:spcAft>
                <a:spcPts val="1200"/>
              </a:spcAft>
              <a:buFont typeface="Arial" panose="020B0604020202020204" pitchFamily="34" charset="0"/>
              <a:buChar char="•"/>
            </a:pPr>
            <a:r>
              <a:rPr lang="en-GB" sz="1200" b="0" dirty="0" smtClean="0">
                <a:solidFill>
                  <a:srgbClr val="002060"/>
                </a:solidFill>
              </a:rPr>
              <a:t>Student </a:t>
            </a:r>
            <a:r>
              <a:rPr lang="en-GB" sz="1200" b="0" dirty="0">
                <a:solidFill>
                  <a:srgbClr val="002060"/>
                </a:solidFill>
              </a:rPr>
              <a:t>expectations</a:t>
            </a:r>
          </a:p>
          <a:p>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36484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20</a:t>
            </a:fld>
            <a:endParaRPr lang="en-GB"/>
          </a:p>
        </p:txBody>
      </p:sp>
    </p:spTree>
    <p:extLst>
      <p:ext uri="{BB962C8B-B14F-4D97-AF65-F5344CB8AC3E}">
        <p14:creationId xmlns:p14="http://schemas.microsoft.com/office/powerpoint/2010/main" val="173275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pupil know what to do to answer this question? </a:t>
            </a:r>
          </a:p>
          <a:p>
            <a:r>
              <a:rPr lang="en-GB" sz="1200" b="0" i="0" kern="1200" dirty="0">
                <a:solidFill>
                  <a:schemeClr val="tx1"/>
                </a:solidFill>
                <a:effectLst/>
                <a:latin typeface="+mn-lt"/>
                <a:ea typeface="+mn-ea"/>
                <a:cs typeface="+mn-cs"/>
              </a:rPr>
              <a:t>Which of these answers do you think should be counted</a:t>
            </a:r>
            <a:r>
              <a:rPr lang="en-GB" sz="1200" b="0" i="0" kern="1200" baseline="0" dirty="0">
                <a:solidFill>
                  <a:schemeClr val="tx1"/>
                </a:solidFill>
                <a:effectLst/>
                <a:latin typeface="+mn-lt"/>
                <a:ea typeface="+mn-ea"/>
                <a:cs typeface="+mn-cs"/>
              </a:rPr>
              <a:t> as creditworthy?</a:t>
            </a:r>
          </a:p>
          <a:p>
            <a:r>
              <a:rPr lang="en-GB" sz="1200" b="0" i="0" kern="1200" baseline="0" dirty="0">
                <a:solidFill>
                  <a:schemeClr val="tx1"/>
                </a:solidFill>
                <a:effectLst/>
                <a:latin typeface="+mn-lt"/>
                <a:ea typeface="+mn-ea"/>
                <a:cs typeface="+mn-cs"/>
              </a:rPr>
              <a:t>How could we reword this question so that we narrow down the wide range of plausible answers? </a:t>
            </a:r>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144317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On</a:t>
            </a:r>
            <a:r>
              <a:rPr lang="en-GB" sz="1200" b="0" i="0" kern="1200" baseline="0" dirty="0">
                <a:solidFill>
                  <a:schemeClr val="tx1"/>
                </a:solidFill>
                <a:effectLst/>
                <a:latin typeface="+mn-lt"/>
                <a:ea typeface="+mn-ea"/>
                <a:cs typeface="+mn-cs"/>
              </a:rPr>
              <a:t> the basis of the current question wording, all but one of the answers seems to be reasonable.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But with a small tweak to the question wording, however, we can narrow it down / remove potential for confusion</a:t>
            </a:r>
            <a:r>
              <a:rPr lang="en-GB" sz="1200" b="0" i="0" kern="1200" baseline="0" dirty="0" smtClean="0">
                <a:solidFill>
                  <a:schemeClr val="tx1"/>
                </a:solidFill>
                <a:effectLst/>
                <a:latin typeface="+mn-lt"/>
                <a:ea typeface="+mn-ea"/>
                <a:cs typeface="+mn-cs"/>
              </a:rPr>
              <a:t>.</a:t>
            </a:r>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61321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1555782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27</a:t>
            </a:fld>
            <a:endParaRPr lang="en-GB"/>
          </a:p>
        </p:txBody>
      </p:sp>
    </p:spTree>
    <p:extLst>
      <p:ext uri="{BB962C8B-B14F-4D97-AF65-F5344CB8AC3E}">
        <p14:creationId xmlns:p14="http://schemas.microsoft.com/office/powerpoint/2010/main" val="2643794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28</a:t>
            </a:fld>
            <a:endParaRPr lang="en-GB"/>
          </a:p>
        </p:txBody>
      </p:sp>
    </p:spTree>
    <p:extLst>
      <p:ext uri="{BB962C8B-B14F-4D97-AF65-F5344CB8AC3E}">
        <p14:creationId xmlns:p14="http://schemas.microsoft.com/office/powerpoint/2010/main" val="284573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This is the </a:t>
            </a:r>
            <a:r>
              <a:rPr lang="en-GB" dirty="0" smtClean="0"/>
              <a:t>standard </a:t>
            </a:r>
            <a:r>
              <a:rPr lang="en-GB" dirty="0"/>
              <a:t>multiple-choice question – very familiar.</a:t>
            </a:r>
          </a:p>
          <a:p>
            <a:endParaRPr lang="en-GB" dirty="0"/>
          </a:p>
          <a:p>
            <a:r>
              <a:rPr lang="en-GB" dirty="0"/>
              <a:t>Can be with three options, but four is more reliable in reducing the chances of guessing the correct response.</a:t>
            </a:r>
          </a:p>
          <a:p>
            <a:endParaRPr lang="en-GB" dirty="0" smtClean="0"/>
          </a:p>
          <a:p>
            <a:r>
              <a:rPr lang="en-GB" dirty="0" smtClean="0"/>
              <a:t>Can </a:t>
            </a:r>
            <a:r>
              <a:rPr lang="en-GB" dirty="0"/>
              <a:t>also have tick 2 / 3 from a list of several options, as on next slide</a:t>
            </a:r>
            <a:r>
              <a:rPr lang="en-GB" dirty="0" smtClean="0"/>
              <a:t>.</a:t>
            </a:r>
            <a:endParaRPr lang="en-GB" dirty="0"/>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30</a:t>
            </a:fld>
            <a:endParaRPr lang="en-GB"/>
          </a:p>
        </p:txBody>
      </p:sp>
    </p:spTree>
    <p:extLst>
      <p:ext uri="{BB962C8B-B14F-4D97-AF65-F5344CB8AC3E}">
        <p14:creationId xmlns:p14="http://schemas.microsoft.com/office/powerpoint/2010/main" val="241245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Correct </a:t>
            </a:r>
            <a:r>
              <a:rPr lang="en-GB" dirty="0" smtClean="0"/>
              <a:t>answers:</a:t>
            </a:r>
            <a:r>
              <a:rPr lang="en-GB" baseline="0" dirty="0" smtClean="0"/>
              <a:t> </a:t>
            </a:r>
            <a:r>
              <a:rPr lang="en-GB" baseline="0" dirty="0"/>
              <a:t>Rwanda and Uganda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31</a:t>
            </a:fld>
            <a:endParaRPr lang="en-GB"/>
          </a:p>
        </p:txBody>
      </p:sp>
    </p:spTree>
    <p:extLst>
      <p:ext uri="{BB962C8B-B14F-4D97-AF65-F5344CB8AC3E}">
        <p14:creationId xmlns:p14="http://schemas.microsoft.com/office/powerpoint/2010/main" val="3938419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a:t>
            </a:r>
            <a:r>
              <a:rPr lang="en-GB" baseline="0" dirty="0"/>
              <a:t> taken from: https://conversionsciences.com/best-home-page/</a:t>
            </a:r>
          </a:p>
          <a:p>
            <a:endParaRPr lang="en-GB" dirty="0"/>
          </a:p>
          <a:p>
            <a:r>
              <a:rPr lang="en-GB" dirty="0"/>
              <a:t>On the next couple of slides, we look at other MC questions with these components</a:t>
            </a:r>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2397928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Other types of multiple</a:t>
            </a:r>
            <a:r>
              <a:rPr lang="en-GB" baseline="0" dirty="0"/>
              <a:t> choice item.</a:t>
            </a:r>
            <a:endParaRPr lang="en-GB" dirty="0"/>
          </a:p>
        </p:txBody>
      </p:sp>
      <p:sp>
        <p:nvSpPr>
          <p:cNvPr id="4" name="Slide Number Placeholder 3"/>
          <p:cNvSpPr>
            <a:spLocks noGrp="1"/>
          </p:cNvSpPr>
          <p:nvPr>
            <p:ph type="sldNum" sz="quarter" idx="10"/>
          </p:nvPr>
        </p:nvSpPr>
        <p:spPr/>
        <p:txBody>
          <a:bodyPr/>
          <a:lstStyle/>
          <a:p>
            <a:fld id="{C17494C1-237E-45CA-A171-F71CE6F27131}" type="slidenum">
              <a:rPr lang="en-GB" smtClean="0"/>
              <a:pPr/>
              <a:t>33</a:t>
            </a:fld>
            <a:endParaRPr lang="en-GB"/>
          </a:p>
        </p:txBody>
      </p:sp>
    </p:spTree>
    <p:extLst>
      <p:ext uri="{BB962C8B-B14F-4D97-AF65-F5344CB8AC3E}">
        <p14:creationId xmlns:p14="http://schemas.microsoft.com/office/powerpoint/2010/main" val="58557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Natural language so that pupils can easily, without effort, pick up the links between the ideas that</a:t>
            </a:r>
            <a:r>
              <a:rPr lang="en-GB" altLang="en-US" baseline="0" dirty="0"/>
              <a:t> you are presenting </a:t>
            </a:r>
            <a:r>
              <a:rPr lang="en-GB" altLang="en-US" baseline="0" dirty="0" smtClean="0"/>
              <a:t>them, </a:t>
            </a:r>
            <a:r>
              <a:rPr lang="en-GB" altLang="en-US" baseline="0" dirty="0"/>
              <a:t>but avoiding idiomatic / colloquial language use: ‘get across’ (convey)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a:p>
          <a:p>
            <a:r>
              <a:rPr lang="en-GB" altLang="en-US" dirty="0"/>
              <a:t>Normally, if possible,  try to avoid having a clause / phrase hanging on at the beginning of the question. </a:t>
            </a:r>
            <a:r>
              <a:rPr lang="en-GB" altLang="en-US" dirty="0" smtClean="0"/>
              <a:t>Otherwise </a:t>
            </a:r>
            <a:r>
              <a:rPr lang="en-GB" altLang="en-US" dirty="0"/>
              <a:t>it takes </a:t>
            </a:r>
            <a:r>
              <a:rPr lang="en-GB" altLang="en-US" dirty="0" smtClean="0"/>
              <a:t>a long time for </a:t>
            </a:r>
            <a:r>
              <a:rPr lang="en-GB" altLang="en-US" dirty="0"/>
              <a:t>the reader to get to the meat of the question to find out what they have to do</a:t>
            </a:r>
            <a:r>
              <a:rPr lang="en-GB" altLang="en-US" dirty="0" smtClean="0"/>
              <a:t>.</a:t>
            </a:r>
          </a:p>
          <a:p>
            <a:endParaRPr lang="en-GB" altLang="en-US" dirty="0"/>
          </a:p>
          <a:p>
            <a:r>
              <a:rPr lang="en-GB" altLang="en-US" baseline="0" dirty="0"/>
              <a:t>Difficult </a:t>
            </a:r>
            <a:r>
              <a:rPr lang="en-GB" altLang="en-US" baseline="0" dirty="0" smtClean="0"/>
              <a:t>vocabulary </a:t>
            </a:r>
            <a:r>
              <a:rPr lang="en-GB" altLang="en-US" baseline="0" dirty="0"/>
              <a:t>can only be </a:t>
            </a:r>
            <a:r>
              <a:rPr lang="en-GB" altLang="en-US" baseline="0" dirty="0" smtClean="0"/>
              <a:t>subject </a:t>
            </a:r>
            <a:r>
              <a:rPr lang="en-GB" altLang="en-US" baseline="0" dirty="0"/>
              <a:t>specific </a:t>
            </a:r>
            <a:r>
              <a:rPr lang="en-GB" altLang="en-US" baseline="0" dirty="0" smtClean="0"/>
              <a:t>vocabulary </a:t>
            </a:r>
            <a:r>
              <a:rPr lang="en-GB" altLang="en-US" baseline="0" dirty="0"/>
              <a:t>that is part of the </a:t>
            </a:r>
            <a:r>
              <a:rPr lang="en-GB" altLang="en-US" baseline="0" dirty="0" smtClean="0"/>
              <a:t>curriculum.</a:t>
            </a:r>
            <a:endParaRPr lang="en-GB" altLang="en-US" dirty="0"/>
          </a:p>
          <a:p>
            <a:endParaRPr lang="en-GB" altLang="en-US" dirty="0"/>
          </a:p>
          <a:p>
            <a:endParaRPr lang="en-GB" altLang="en-US" dirty="0"/>
          </a:p>
          <a:p>
            <a:r>
              <a:rPr lang="en-GB" altLang="en-US" dirty="0"/>
              <a:t>You want to achieve</a:t>
            </a:r>
            <a:r>
              <a:rPr lang="en-GB" altLang="en-US" baseline="0" dirty="0"/>
              <a:t> the end result that: </a:t>
            </a:r>
            <a:r>
              <a:rPr lang="en-GB" altLang="en-US" dirty="0"/>
              <a:t>Whatever you include in the question wording cannot be given as a valid / creditworthy answer.</a:t>
            </a:r>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2803485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Drop-down</a:t>
            </a:r>
            <a:r>
              <a:rPr lang="en-GB" baseline="0" dirty="0" smtClean="0"/>
              <a:t> list</a:t>
            </a:r>
            <a:r>
              <a:rPr lang="en-GB" dirty="0" smtClean="0"/>
              <a:t>s</a:t>
            </a:r>
            <a:r>
              <a:rPr lang="en-GB" baseline="0" dirty="0" smtClean="0"/>
              <a:t> </a:t>
            </a:r>
            <a:r>
              <a:rPr lang="en-GB" baseline="0" dirty="0"/>
              <a:t>are a</a:t>
            </a:r>
            <a:r>
              <a:rPr lang="en-GB" dirty="0"/>
              <a:t> different way of presenting MC questions, </a:t>
            </a:r>
            <a:r>
              <a:rPr lang="en-GB" dirty="0" smtClean="0"/>
              <a:t>for example</a:t>
            </a:r>
            <a:r>
              <a:rPr lang="en-GB" baseline="0" dirty="0" smtClean="0"/>
              <a:t> </a:t>
            </a:r>
            <a:r>
              <a:rPr lang="en-GB" baseline="0" dirty="0"/>
              <a:t>missing values in spreadsheets or passages of text. Students select one of the options from the drop down list. The example in this slide shows several drop down lists in the question. </a:t>
            </a:r>
          </a:p>
          <a:p>
            <a:endParaRPr lang="en-GB" baseline="0" dirty="0"/>
          </a:p>
          <a:p>
            <a:r>
              <a:rPr lang="en-GB" baseline="0" dirty="0"/>
              <a:t>You can have a single drop down list in a question – </a:t>
            </a:r>
            <a:r>
              <a:rPr lang="en-GB" baseline="0" dirty="0" smtClean="0"/>
              <a:t>or, </a:t>
            </a:r>
            <a:r>
              <a:rPr lang="en-GB" baseline="0" dirty="0"/>
              <a:t>like this, several could be used to make the question more challenging. </a:t>
            </a:r>
          </a:p>
          <a:p>
            <a:endParaRPr lang="en-GB" baseline="0" dirty="0"/>
          </a:p>
          <a:p>
            <a:r>
              <a:rPr lang="en-GB" baseline="0" dirty="0"/>
              <a:t>This item format offers little advantage to a traditional MC format, if you are asking a single isolated question, but if it requires several questions about a single context, then it is useful. </a:t>
            </a:r>
          </a:p>
          <a:p>
            <a:endParaRPr lang="en-GB" b="1" baseline="0"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C17494C1-237E-45CA-A171-F71CE6F27131}" type="slidenum">
              <a:rPr lang="en-GB" smtClean="0"/>
              <a:pPr/>
              <a:t>34</a:t>
            </a:fld>
            <a:endParaRPr lang="en-GB" dirty="0"/>
          </a:p>
        </p:txBody>
      </p:sp>
    </p:spTree>
    <p:extLst>
      <p:ext uri="{BB962C8B-B14F-4D97-AF65-F5344CB8AC3E}">
        <p14:creationId xmlns:p14="http://schemas.microsoft.com/office/powerpoint/2010/main" val="180021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Distractor should not be obvious – they need to blend</a:t>
            </a:r>
            <a:r>
              <a:rPr lang="en-GB" baseline="0" dirty="0"/>
              <a:t> in with the correct answer.</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35</a:t>
            </a:fld>
            <a:endParaRPr lang="en-GB"/>
          </a:p>
        </p:txBody>
      </p:sp>
    </p:spTree>
    <p:extLst>
      <p:ext uri="{BB962C8B-B14F-4D97-AF65-F5344CB8AC3E}">
        <p14:creationId xmlns:p14="http://schemas.microsoft.com/office/powerpoint/2010/main" val="1109670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dirty="0"/>
              <a:t>If one does stand out – it definitely</a:t>
            </a:r>
            <a:r>
              <a:rPr lang="en-GB" baseline="0" dirty="0"/>
              <a:t> </a:t>
            </a:r>
            <a:r>
              <a:rPr lang="en-GB" dirty="0"/>
              <a:t>should</a:t>
            </a:r>
            <a:r>
              <a:rPr lang="en-GB" baseline="0" dirty="0"/>
              <a:t> </a:t>
            </a:r>
            <a:r>
              <a:rPr lang="en-GB" dirty="0"/>
              <a:t>not be the correct one (KEY)</a:t>
            </a:r>
          </a:p>
          <a:p>
            <a:endParaRPr lang="en-GB" dirty="0"/>
          </a:p>
          <a:p>
            <a:r>
              <a:rPr lang="en-GB" sz="1200" dirty="0"/>
              <a:t>1.</a:t>
            </a:r>
            <a:r>
              <a:rPr lang="en-GB" sz="1200" baseline="0" dirty="0"/>
              <a:t> The difficulty for question writers is that the correct answer is often the longest, because it has to be particularly carefully worded accurately – this usually results in having to add words rather than removing them. There seems to be a greater latitude in incorrectness, which means that incorrect distracters can often be rather vague and non-specific.  </a:t>
            </a:r>
            <a:r>
              <a:rPr lang="en-GB" sz="1200" dirty="0"/>
              <a:t>If, as often is the case, the correct answer is</a:t>
            </a:r>
            <a:r>
              <a:rPr lang="en-GB" sz="1200" baseline="0" dirty="0"/>
              <a:t> the longest, then you may be able to salvage the whole question, by ‘padding’ out the incorrect options, so they look roughly the same in length – however, </a:t>
            </a:r>
            <a:r>
              <a:rPr lang="en-GB" sz="1200" b="1" baseline="0" dirty="0"/>
              <a:t>NB</a:t>
            </a:r>
            <a:r>
              <a:rPr lang="en-GB" sz="1200" baseline="0" dirty="0"/>
              <a:t> that ‘wordy’ items are not in themselves desirable. </a:t>
            </a:r>
          </a:p>
          <a:p>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2.   This is a development of the first point. If all distractors follow the same grammatical structure then they are likely to be of roughly the same length. A distractor that carries an additional clause’s worth of information in it, is very often the right one simply because no one would bother making a tortuously long sentence for the sake of an incorrect answer. So, if the item is worth keeping because there is an important point on the syllabus that needs testing via this particular question, then you may have to </a:t>
            </a:r>
            <a:r>
              <a:rPr lang="en-GB" sz="1200" baseline="0" dirty="0" smtClean="0"/>
              <a:t>lengthen </a:t>
            </a:r>
            <a:r>
              <a:rPr lang="en-GB" sz="1200" baseline="0" dirty="0"/>
              <a:t>the incorrect options. </a:t>
            </a:r>
          </a:p>
          <a:p>
            <a:endParaRPr lang="en-GB" sz="1200" baseline="0" dirty="0"/>
          </a:p>
          <a:p>
            <a:r>
              <a:rPr lang="en-GB" sz="1200" baseline="0" dirty="0"/>
              <a:t>3.  Distractors should be written in language of the same register – either they all make use of scientific / mathematics / IT terminology or none of them do. The one exception to this is if you wish to create a powerful incorrect distractor: an option with an subject-specialist term may attract the students who are not on firm footing with that particular syllabus area. </a:t>
            </a:r>
          </a:p>
          <a:p>
            <a:endParaRPr lang="en-GB" sz="1200" baseline="0" dirty="0"/>
          </a:p>
          <a:p>
            <a:endParaRPr lang="en-GB" baseline="0" dirty="0"/>
          </a:p>
          <a:p>
            <a:r>
              <a:rPr lang="en-GB" sz="1200" baseline="0" dirty="0"/>
              <a:t>None of the distractors should be eliminated on the grounds that it does not answer the question on the basis of syntax.</a:t>
            </a:r>
          </a:p>
          <a:p>
            <a:endParaRPr lang="en-GB" sz="1200" baseline="0" dirty="0"/>
          </a:p>
          <a:p>
            <a:r>
              <a:rPr lang="en-GB" sz="1200" baseline="0" dirty="0"/>
              <a:t>If there is a grammatical glitch, this will have three effects:</a:t>
            </a:r>
          </a:p>
          <a:p>
            <a:pPr marL="228600" indent="-228600">
              <a:buFont typeface="+mj-lt"/>
              <a:buAutoNum type="arabicPeriod"/>
            </a:pPr>
            <a:r>
              <a:rPr lang="en-GB" sz="1200" baseline="0" dirty="0"/>
              <a:t>It will automatically rule out an option for the wrong reason</a:t>
            </a:r>
          </a:p>
          <a:p>
            <a:pPr marL="228600" indent="-228600">
              <a:buFont typeface="+mj-lt"/>
              <a:buAutoNum type="arabicPeriod"/>
            </a:pPr>
            <a:r>
              <a:rPr lang="en-GB" sz="1200" baseline="0" dirty="0"/>
              <a:t>It will shake the confidence of the test-takers – who expect the text to be written in impeccable language </a:t>
            </a:r>
          </a:p>
          <a:p>
            <a:pPr marL="228600" indent="-228600">
              <a:buFont typeface="+mj-lt"/>
              <a:buAutoNum type="arabicPeriod"/>
            </a:pPr>
            <a:r>
              <a:rPr lang="en-GB" sz="1200" baseline="0" dirty="0"/>
              <a:t>It will be biased against non-native speakers of English language,  who may not pick up on these clues as readily as native speakers. </a:t>
            </a:r>
          </a:p>
          <a:p>
            <a:endParaRPr lang="en-GB" sz="1200" baseline="0" dirty="0"/>
          </a:p>
          <a:p>
            <a:r>
              <a:rPr lang="en-GB" sz="1200" baseline="0" dirty="0"/>
              <a:t>The distractors’ reading smoothly and coherently is not just a nicety. If the construction of the responses is awkward, it will cause re-reading, make understanding the assessment point embedded in it much harder and again result in the outcome that the test results will be contaminated by other factors to do with language. </a:t>
            </a:r>
          </a:p>
          <a:p>
            <a:r>
              <a:rPr lang="en-US" sz="1200" baseline="0" dirty="0"/>
              <a:t>Avoid ungainly constructions such as those listed.</a:t>
            </a:r>
            <a:endParaRPr lang="en-GB" sz="1200" baseline="0" dirty="0"/>
          </a:p>
          <a:p>
            <a:endParaRPr lang="en-GB" dirty="0"/>
          </a:p>
          <a:p>
            <a:endParaRPr lang="en-GB" dirty="0"/>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36</a:t>
            </a:fld>
            <a:endParaRPr lang="en-GB"/>
          </a:p>
        </p:txBody>
      </p:sp>
    </p:spTree>
    <p:extLst>
      <p:ext uri="{BB962C8B-B14F-4D97-AF65-F5344CB8AC3E}">
        <p14:creationId xmlns:p14="http://schemas.microsoft.com/office/powerpoint/2010/main" val="3757325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question should be meaningful without having to read all the options to make sense of it and the student should know what they are being asked before they read the options. </a:t>
            </a:r>
          </a:p>
          <a:p>
            <a:endParaRPr lang="en-GB" baseline="0" dirty="0"/>
          </a:p>
          <a:p>
            <a:r>
              <a:rPr lang="en-GB" baseline="0" dirty="0"/>
              <a:t>If the options have to be read in order to make sense of the question, the student has to do a lot more work to deduce what they are being asked.  It almost becomes a task consisting of several true / false questions. </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37</a:t>
            </a:fld>
            <a:endParaRPr lang="en-GB"/>
          </a:p>
        </p:txBody>
      </p:sp>
    </p:spTree>
    <p:extLst>
      <p:ext uri="{BB962C8B-B14F-4D97-AF65-F5344CB8AC3E}">
        <p14:creationId xmlns:p14="http://schemas.microsoft.com/office/powerpoint/2010/main" val="439552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z="1200" b="1" kern="1200" baseline="0" dirty="0">
                <a:solidFill>
                  <a:schemeClr val="tx1"/>
                </a:solidFill>
                <a:latin typeface="+mn-lt"/>
                <a:ea typeface="+mn-ea"/>
                <a:cs typeface="+mn-cs"/>
              </a:rPr>
              <a:t>Use common errors / misconceptions related to the concept as distractors </a:t>
            </a:r>
          </a:p>
          <a:p>
            <a:r>
              <a:rPr lang="en-GB" sz="1200" kern="1200" baseline="0" dirty="0">
                <a:solidFill>
                  <a:schemeClr val="tx1"/>
                </a:solidFill>
                <a:latin typeface="+mn-lt"/>
                <a:ea typeface="+mn-ea"/>
                <a:cs typeface="+mn-cs"/>
              </a:rPr>
              <a:t>Imagine initially writing MC question as an open response question. Think of common plausible errors that students would be likely to make, and the answers that they would come to by making these errors. Include the most likely incorrect answers in the list of answer options as distractors.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It is sometimes hard to come up with the last incorrect PLAUSIBLE distractor. </a:t>
            </a:r>
            <a:r>
              <a:rPr lang="en-GB" sz="1200" baseline="0" dirty="0" smtClean="0"/>
              <a:t>We suggest </a:t>
            </a:r>
            <a:r>
              <a:rPr lang="en-GB" sz="1200" baseline="0" dirty="0"/>
              <a:t>putting in a place-holder and coming back to it later, as a flash of inspiration often comes when least expected.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There should be no distractors </a:t>
            </a:r>
            <a:r>
              <a:rPr lang="en-GB" sz="1200" baseline="0" dirty="0"/>
              <a:t>which could be correct, under certain </a:t>
            </a:r>
            <a:r>
              <a:rPr lang="en-GB" sz="1200" baseline="0" dirty="0" smtClean="0"/>
              <a:t>“interpretations</a:t>
            </a:r>
            <a:r>
              <a:rPr lang="en-GB" sz="1200" baseline="0" dirty="0"/>
              <a:t>” or under certain valid assumptions.  Again, reviewing items after allowing a gap of time is often illuminating, as one reads it in a different light. Feasible alternative interpretations are not always obvious when in the midst of composing items – but it may be immediately apparent when returning to it a week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Calculation / mathematical </a:t>
            </a:r>
            <a:r>
              <a:rPr lang="en-GB" sz="1200" baseline="0" dirty="0" smtClean="0"/>
              <a:t>distracters: mathematical </a:t>
            </a:r>
            <a:r>
              <a:rPr lang="en-GB" sz="1200" baseline="0" dirty="0"/>
              <a:t>distracters have to be as plausible as the do in all other types of items.</a:t>
            </a:r>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39</a:t>
            </a:fld>
            <a:endParaRPr lang="en-GB"/>
          </a:p>
        </p:txBody>
      </p:sp>
    </p:spTree>
    <p:extLst>
      <p:ext uri="{BB962C8B-B14F-4D97-AF65-F5344CB8AC3E}">
        <p14:creationId xmlns:p14="http://schemas.microsoft.com/office/powerpoint/2010/main" val="3466674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Quite hard to answer this question. Most people </a:t>
            </a:r>
            <a:r>
              <a:rPr lang="en-GB" dirty="0" smtClean="0"/>
              <a:t>would </a:t>
            </a:r>
            <a:r>
              <a:rPr lang="en-GB" dirty="0"/>
              <a:t>not know the answer to this question. </a:t>
            </a:r>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40</a:t>
            </a:fld>
            <a:endParaRPr lang="en-GB"/>
          </a:p>
        </p:txBody>
      </p:sp>
    </p:spTree>
    <p:extLst>
      <p:ext uri="{BB962C8B-B14F-4D97-AF65-F5344CB8AC3E}">
        <p14:creationId xmlns:p14="http://schemas.microsoft.com/office/powerpoint/2010/main" val="4123616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smtClean="0"/>
              <a:t>This is </a:t>
            </a:r>
            <a:r>
              <a:rPr lang="en-GB" dirty="0"/>
              <a:t>a lot more accessible? Because of </a:t>
            </a:r>
            <a:r>
              <a:rPr lang="en-GB" baseline="0" dirty="0"/>
              <a:t>the distractors, it has become much easier to answer this question.</a:t>
            </a:r>
            <a:endParaRPr lang="en-GB" dirty="0"/>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41</a:t>
            </a:fld>
            <a:endParaRPr lang="en-GB"/>
          </a:p>
        </p:txBody>
      </p:sp>
    </p:spTree>
    <p:extLst>
      <p:ext uri="{BB962C8B-B14F-4D97-AF65-F5344CB8AC3E}">
        <p14:creationId xmlns:p14="http://schemas.microsoft.com/office/powerpoint/2010/main" val="2042715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44083">
              <a:defRPr/>
            </a:pPr>
            <a:r>
              <a:rPr lang="en-GB" sz="2800" dirty="0"/>
              <a:t>The key should avoid repeating part of the stem in the wording of the </a:t>
            </a:r>
            <a:r>
              <a:rPr lang="en-GB" sz="2800" dirty="0" smtClean="0"/>
              <a:t>options</a:t>
            </a:r>
          </a:p>
          <a:p>
            <a:pPr marL="0" lvl="1" defTabSz="844083">
              <a:defRPr/>
            </a:pPr>
            <a:endParaRPr lang="en-GB" sz="2800" dirty="0"/>
          </a:p>
          <a:p>
            <a:r>
              <a:rPr lang="en-GB" sz="1100" dirty="0"/>
              <a:t>This can give a big clue to the correct answer and can result in less able candidates giving the correct answer without having taken time to properly engage with the question. If a recognisable key word needs to appear in the correct answer, it should appear in some or all of the distractors. </a:t>
            </a:r>
          </a:p>
          <a:p>
            <a:endParaRPr lang="en-GB" sz="1100" dirty="0"/>
          </a:p>
          <a:p>
            <a:r>
              <a:rPr lang="en-GB" sz="1100" dirty="0"/>
              <a:t>• </a:t>
            </a:r>
            <a:r>
              <a:rPr lang="en-GB" sz="1100" b="1" dirty="0"/>
              <a:t>Avoid repeating the same word or phrase in every distractor </a:t>
            </a:r>
          </a:p>
          <a:p>
            <a:endParaRPr lang="en-GB" sz="1100" dirty="0"/>
          </a:p>
          <a:p>
            <a:r>
              <a:rPr lang="en-GB" sz="1100" dirty="0"/>
              <a:t>This can be achieved by rewording the stem to incorporate the repeated word or phrase. Put as much of the question in the stem as possible, rather than duplicating material in each of the options. Put as much of the necessary wording into the question stem – not into the options.</a:t>
            </a:r>
          </a:p>
          <a:p>
            <a:endParaRPr lang="en-GB" sz="1100" dirty="0"/>
          </a:p>
          <a:p>
            <a:pPr marL="316531" lvl="1" indent="-316531">
              <a:buFont typeface="Arial" charset="0"/>
              <a:buChar char="•"/>
            </a:pPr>
            <a:r>
              <a:rPr lang="en-GB" sz="2800" b="1" dirty="0" smtClean="0"/>
              <a:t>Two </a:t>
            </a:r>
            <a:r>
              <a:rPr lang="en-GB" sz="2800" b="1" dirty="0"/>
              <a:t>distractors that are opposites of each other</a:t>
            </a:r>
          </a:p>
          <a:p>
            <a:r>
              <a:rPr lang="en-GB" sz="1100" dirty="0"/>
              <a:t>This actually reduces the options under consideration in the answer – If you are looking at the opposite sides of a coin it reduces the options from 4 to 3. </a:t>
            </a:r>
          </a:p>
          <a:p>
            <a:endParaRPr lang="en-GB" sz="1100" dirty="0"/>
          </a:p>
          <a:p>
            <a:endParaRPr lang="en-GB" sz="1100" dirty="0"/>
          </a:p>
          <a:p>
            <a:r>
              <a:rPr lang="en-GB" sz="1100" dirty="0" smtClean="0"/>
              <a:t>On </a:t>
            </a:r>
            <a:r>
              <a:rPr lang="en-GB" sz="1100" dirty="0"/>
              <a:t>the following slides, we have some examples of faux pas in distracter generation. </a:t>
            </a:r>
          </a:p>
          <a:p>
            <a:endParaRPr lang="en-GB" sz="1100" dirty="0"/>
          </a:p>
          <a:p>
            <a:endParaRPr lang="en-GB" sz="1100" dirty="0"/>
          </a:p>
          <a:p>
            <a:r>
              <a:rPr lang="en-GB" sz="11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42</a:t>
            </a:fld>
            <a:endParaRPr lang="en-GB"/>
          </a:p>
        </p:txBody>
      </p:sp>
    </p:spTree>
    <p:extLst>
      <p:ext uri="{BB962C8B-B14F-4D97-AF65-F5344CB8AC3E}">
        <p14:creationId xmlns:p14="http://schemas.microsoft.com/office/powerpoint/2010/main" val="4027725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100000"/>
              </a:lnSpc>
              <a:buFont typeface="Arial" charset="0"/>
              <a:buChar char="•"/>
            </a:pPr>
            <a:r>
              <a:rPr lang="en-GB" sz="3000" dirty="0">
                <a:solidFill>
                  <a:schemeClr val="tx1"/>
                </a:solidFill>
              </a:rPr>
              <a:t>The stem should be free of irrelevant material – should only contain material needed to answer the question</a:t>
            </a:r>
          </a:p>
          <a:p>
            <a:pPr marL="342900" lvl="1" indent="-342900">
              <a:lnSpc>
                <a:spcPct val="100000"/>
              </a:lnSpc>
              <a:buFont typeface="Arial" charset="0"/>
              <a:buChar char="•"/>
            </a:pPr>
            <a:r>
              <a:rPr lang="en-GB" sz="3000" dirty="0">
                <a:solidFill>
                  <a:schemeClr val="tx1"/>
                </a:solidFill>
              </a:rPr>
              <a:t>Where possible, the stem should be stated in positive rather than negative</a:t>
            </a:r>
            <a:r>
              <a:rPr lang="en-GB" sz="3000" baseline="0" dirty="0">
                <a:solidFill>
                  <a:schemeClr val="tx1"/>
                </a:solidFill>
              </a:rPr>
              <a:t> terms. The use of negatives can confuse and lead to sentences that are difficult to interpret. If negatives cannot be avoided, then highlight the negative in the stem (</a:t>
            </a:r>
            <a:r>
              <a:rPr lang="en-GB" sz="3000" baseline="0" dirty="0" err="1">
                <a:solidFill>
                  <a:schemeClr val="tx1"/>
                </a:solidFill>
              </a:rPr>
              <a:t>eg</a:t>
            </a:r>
            <a:r>
              <a:rPr lang="en-GB" sz="3000" baseline="0" dirty="0">
                <a:solidFill>
                  <a:schemeClr val="tx1"/>
                </a:solidFill>
              </a:rPr>
              <a:t> bold / italic). Look at next slide.</a:t>
            </a:r>
            <a:endParaRPr lang="en-GB" sz="3000" dirty="0">
              <a:solidFill>
                <a:schemeClr val="tx1"/>
              </a:solidFill>
            </a:endParaRPr>
          </a:p>
          <a:p>
            <a:endParaRPr lang="en-GB" sz="1100" dirty="0"/>
          </a:p>
          <a:p>
            <a:endParaRPr lang="en-GB" sz="1100" dirty="0"/>
          </a:p>
          <a:p>
            <a:r>
              <a:rPr lang="en-GB" sz="11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43</a:t>
            </a:fld>
            <a:endParaRPr lang="en-GB"/>
          </a:p>
        </p:txBody>
      </p:sp>
    </p:spTree>
    <p:extLst>
      <p:ext uri="{BB962C8B-B14F-4D97-AF65-F5344CB8AC3E}">
        <p14:creationId xmlns:p14="http://schemas.microsoft.com/office/powerpoint/2010/main" val="1450258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buFont typeface="Arial" charset="0"/>
              <a:buNone/>
            </a:pPr>
            <a:endParaRPr lang="en-GB" sz="3000" baseline="0" dirty="0">
              <a:solidFill>
                <a:schemeClr val="tx1"/>
              </a:solidFill>
            </a:endParaRPr>
          </a:p>
          <a:p>
            <a:pPr marL="342900" lvl="1" indent="-342900">
              <a:lnSpc>
                <a:spcPct val="100000"/>
              </a:lnSpc>
              <a:buFont typeface="Arial" charset="0"/>
              <a:buChar char="•"/>
            </a:pPr>
            <a:r>
              <a:rPr lang="en-GB" sz="3000" baseline="0" dirty="0" smtClean="0">
                <a:solidFill>
                  <a:schemeClr val="tx1"/>
                </a:solidFill>
              </a:rPr>
              <a:t>Extra </a:t>
            </a:r>
            <a:r>
              <a:rPr lang="en-GB" sz="3000" baseline="0" dirty="0">
                <a:solidFill>
                  <a:schemeClr val="tx1"/>
                </a:solidFill>
              </a:rPr>
              <a:t>confusion caused by having a negative in the stem and in the 4</a:t>
            </a:r>
            <a:r>
              <a:rPr lang="en-GB" sz="3000" baseline="30000" dirty="0">
                <a:solidFill>
                  <a:schemeClr val="tx1"/>
                </a:solidFill>
              </a:rPr>
              <a:t>th</a:t>
            </a:r>
            <a:r>
              <a:rPr lang="en-GB" sz="3000" baseline="0" dirty="0">
                <a:solidFill>
                  <a:schemeClr val="tx1"/>
                </a:solidFill>
              </a:rPr>
              <a:t> option. Does this therefore have to be interpreted in the positive? </a:t>
            </a:r>
          </a:p>
          <a:p>
            <a:pPr marL="342900" lvl="1" indent="-342900">
              <a:lnSpc>
                <a:spcPct val="100000"/>
              </a:lnSpc>
              <a:buFont typeface="Arial" charset="0"/>
              <a:buChar char="•"/>
            </a:pPr>
            <a:r>
              <a:rPr lang="en-GB" sz="3000" baseline="0" dirty="0">
                <a:solidFill>
                  <a:schemeClr val="tx1"/>
                </a:solidFill>
              </a:rPr>
              <a:t>Potential for misinterpretation of the last option because it contains an embedded negative in ‘forgetting’.</a:t>
            </a:r>
          </a:p>
          <a:p>
            <a:pPr marL="342900" lvl="1" indent="-342900">
              <a:lnSpc>
                <a:spcPct val="100000"/>
              </a:lnSpc>
              <a:buFont typeface="Arial" charset="0"/>
              <a:buChar char="•"/>
            </a:pPr>
            <a:r>
              <a:rPr lang="en-GB" sz="3000" baseline="0" dirty="0">
                <a:solidFill>
                  <a:schemeClr val="tx1"/>
                </a:solidFill>
              </a:rPr>
              <a:t>Wording on next slide much more </a:t>
            </a:r>
            <a:r>
              <a:rPr lang="en-GB" sz="3000" baseline="0" dirty="0" smtClean="0">
                <a:solidFill>
                  <a:schemeClr val="tx1"/>
                </a:solidFill>
              </a:rPr>
              <a:t>straightforward </a:t>
            </a:r>
            <a:r>
              <a:rPr lang="en-GB" sz="3000" baseline="0" dirty="0">
                <a:solidFill>
                  <a:schemeClr val="tx1"/>
                </a:solidFill>
              </a:rPr>
              <a:t>and easy to understand without a struggle </a:t>
            </a:r>
            <a:endParaRPr lang="en-GB" sz="3000" dirty="0">
              <a:solidFill>
                <a:schemeClr val="tx1"/>
              </a:solidFill>
            </a:endParaRPr>
          </a:p>
          <a:p>
            <a:endParaRPr lang="en-GB" sz="1100" dirty="0"/>
          </a:p>
          <a:p>
            <a:endParaRPr lang="en-GB" sz="1100" dirty="0"/>
          </a:p>
          <a:p>
            <a:r>
              <a:rPr lang="en-GB" sz="11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44</a:t>
            </a:fld>
            <a:endParaRPr lang="en-GB"/>
          </a:p>
        </p:txBody>
      </p:sp>
    </p:spTree>
    <p:extLst>
      <p:ext uri="{BB962C8B-B14F-4D97-AF65-F5344CB8AC3E}">
        <p14:creationId xmlns:p14="http://schemas.microsoft.com/office/powerpoint/2010/main" val="325815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aseline="0" dirty="0"/>
              <a:t>First example.</a:t>
            </a:r>
            <a:endParaRPr lang="en-GB" sz="1200" b="0" i="1" kern="1200" dirty="0">
              <a:solidFill>
                <a:schemeClr val="tx1"/>
              </a:solidFill>
              <a:effectLst/>
              <a:latin typeface="+mn-lt"/>
              <a:ea typeface="+mn-ea"/>
              <a:cs typeface="+mn-cs"/>
            </a:endParaRPr>
          </a:p>
          <a:p>
            <a:r>
              <a:rPr lang="en-GB" altLang="en-US" baseline="0" dirty="0"/>
              <a:t>Long </a:t>
            </a:r>
            <a:r>
              <a:rPr lang="en-GB" altLang="en-US" baseline="0" dirty="0" smtClean="0"/>
              <a:t>sentences are </a:t>
            </a:r>
            <a:r>
              <a:rPr lang="en-GB" altLang="en-US" baseline="0" dirty="0"/>
              <a:t>very difficult to process even though they may closely resemble spoken language.  </a:t>
            </a:r>
          </a:p>
          <a:p>
            <a:endParaRPr lang="en-GB" altLang="en-US" baseline="0" dirty="0"/>
          </a:p>
          <a:p>
            <a:endParaRPr lang="en-GB"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aseline="0" dirty="0"/>
              <a:t>Second example</a:t>
            </a:r>
            <a:r>
              <a:rPr lang="en-GB" alt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r>
              <a:rPr lang="en-GB" altLang="en-US" baseline="0" dirty="0" smtClean="0"/>
              <a:t>Having a long </a:t>
            </a:r>
            <a:r>
              <a:rPr lang="en-GB" altLang="en-US" baseline="0" dirty="0"/>
              <a:t>dependent clause at the beginning makes interpretation much </a:t>
            </a:r>
            <a:r>
              <a:rPr lang="en-GB" altLang="en-US" baseline="0" dirty="0" smtClean="0"/>
              <a:t>harder than putting it </a:t>
            </a:r>
            <a:r>
              <a:rPr lang="en-GB" altLang="en-US" baseline="0" dirty="0"/>
              <a:t>at the end. </a:t>
            </a:r>
            <a:r>
              <a:rPr lang="en-GB" altLang="en-US" baseline="0" dirty="0" smtClean="0"/>
              <a:t>Consider creating </a:t>
            </a:r>
            <a:r>
              <a:rPr lang="en-GB" altLang="en-US" baseline="0" dirty="0"/>
              <a:t>two simpler sentences.</a:t>
            </a:r>
            <a:endParaRPr lang="en-GB" altLang="en-US" dirty="0"/>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4</a:t>
            </a:fld>
            <a:endParaRPr lang="en-GB"/>
          </a:p>
        </p:txBody>
      </p:sp>
    </p:spTree>
    <p:extLst>
      <p:ext uri="{BB962C8B-B14F-4D97-AF65-F5344CB8AC3E}">
        <p14:creationId xmlns:p14="http://schemas.microsoft.com/office/powerpoint/2010/main" val="3595055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Option d) – still not ideal – though now we don’t have the problem of two negatives in the same concept</a:t>
            </a:r>
            <a:r>
              <a:rPr lang="en-GB" sz="1200" baseline="0" dirty="0"/>
              <a:t> / idea. </a:t>
            </a:r>
          </a:p>
          <a:p>
            <a:r>
              <a:rPr lang="en-GB" sz="1200" baseline="0" dirty="0" smtClean="0"/>
              <a:t>It may be </a:t>
            </a:r>
            <a:r>
              <a:rPr lang="en-GB" sz="1200" baseline="0" dirty="0"/>
              <a:t>best to try eliminating that as well. </a:t>
            </a:r>
            <a:r>
              <a:rPr lang="en-GB" sz="1200" baseline="0" dirty="0" smtClean="0"/>
              <a:t>See </a:t>
            </a:r>
            <a:r>
              <a:rPr lang="en-GB" sz="1200" baseline="0" dirty="0"/>
              <a:t>next slide</a:t>
            </a:r>
            <a:endParaRPr lang="en-GB" sz="1200" dirty="0"/>
          </a:p>
          <a:p>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45</a:t>
            </a:fld>
            <a:endParaRPr lang="en-GB"/>
          </a:p>
        </p:txBody>
      </p:sp>
    </p:spTree>
    <p:extLst>
      <p:ext uri="{BB962C8B-B14F-4D97-AF65-F5344CB8AC3E}">
        <p14:creationId xmlns:p14="http://schemas.microsoft.com/office/powerpoint/2010/main" val="1139331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46</a:t>
            </a:fld>
            <a:endParaRPr lang="en-GB"/>
          </a:p>
        </p:txBody>
      </p:sp>
    </p:spTree>
    <p:extLst>
      <p:ext uri="{BB962C8B-B14F-4D97-AF65-F5344CB8AC3E}">
        <p14:creationId xmlns:p14="http://schemas.microsoft.com/office/powerpoint/2010/main" val="1214738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following slides:</a:t>
            </a:r>
          </a:p>
          <a:p>
            <a:r>
              <a:rPr lang="en-GB" dirty="0"/>
              <a:t>Examples of items that are less than perfect.</a:t>
            </a:r>
            <a:r>
              <a:rPr lang="en-GB" baseline="0" dirty="0"/>
              <a:t>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47</a:t>
            </a:fld>
            <a:endParaRPr lang="en-GB"/>
          </a:p>
        </p:txBody>
      </p:sp>
    </p:spTree>
    <p:extLst>
      <p:ext uri="{BB962C8B-B14F-4D97-AF65-F5344CB8AC3E}">
        <p14:creationId xmlns:p14="http://schemas.microsoft.com/office/powerpoint/2010/main" val="466415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From</a:t>
            </a:r>
            <a:r>
              <a:rPr lang="en-GB" sz="1200" baseline="0" dirty="0"/>
              <a:t> a test writer’s viewpoint – the </a:t>
            </a:r>
            <a:r>
              <a:rPr lang="en-GB" sz="1200" b="1" baseline="0" dirty="0"/>
              <a:t>second</a:t>
            </a:r>
            <a:r>
              <a:rPr lang="en-GB" sz="1200" baseline="0" dirty="0"/>
              <a:t> distractor is definitely undesirable. It might be argued that this is meant to be as easy question. Candidates have to get </a:t>
            </a:r>
            <a:r>
              <a:rPr lang="en-GB" sz="1200" b="1" baseline="0" dirty="0"/>
              <a:t>two</a:t>
            </a:r>
            <a:r>
              <a:rPr lang="en-GB" sz="1200" baseline="0" dirty="0"/>
              <a:t> correct answers anyway – so live with this inequality. </a:t>
            </a:r>
          </a:p>
          <a:p>
            <a:endParaRPr lang="en-GB" sz="1200" baseline="0" dirty="0"/>
          </a:p>
          <a:p>
            <a:endParaRPr lang="en-GB" sz="1200" baseline="0" dirty="0"/>
          </a:p>
          <a:p>
            <a:r>
              <a:rPr lang="en-GB" sz="1200" baseline="0" dirty="0"/>
              <a:t>However, it contravenes two of the pieces of advice on the previous slides.</a:t>
            </a:r>
          </a:p>
          <a:p>
            <a:endParaRPr lang="en-GB" sz="1200" baseline="0" dirty="0" smtClean="0"/>
          </a:p>
          <a:p>
            <a:r>
              <a:rPr lang="en-GB" sz="1200" baseline="0" dirty="0" smtClean="0"/>
              <a:t>The </a:t>
            </a:r>
            <a:r>
              <a:rPr lang="en-GB" sz="1200" baseline="0" dirty="0"/>
              <a:t>first mistake / undesirable feature:</a:t>
            </a:r>
          </a:p>
          <a:p>
            <a:endParaRPr lang="en-GB" sz="1200" baseline="0" dirty="0"/>
          </a:p>
          <a:p>
            <a:r>
              <a:rPr lang="en-GB" sz="1200" b="1" baseline="0" dirty="0"/>
              <a:t>Length</a:t>
            </a:r>
            <a:r>
              <a:rPr lang="en-GB" sz="1200" baseline="0" dirty="0"/>
              <a:t> - Not only is it </a:t>
            </a:r>
            <a:r>
              <a:rPr lang="en-GB" sz="1200" b="0" baseline="0" dirty="0"/>
              <a:t>longer</a:t>
            </a:r>
            <a:r>
              <a:rPr lang="en-GB" sz="1200" baseline="0" dirty="0"/>
              <a:t> – it’s longer because it hasn’t followed the grammatical structure used in the other three distracters – because the noun clause (in second option) is composed of three parts ‘growth’ and ‘size’ of ‘money supply’. </a:t>
            </a:r>
          </a:p>
          <a:p>
            <a:endParaRPr lang="en-GB" sz="1200" baseline="0" dirty="0"/>
          </a:p>
          <a:p>
            <a:r>
              <a:rPr lang="en-GB" sz="1200" baseline="0" dirty="0"/>
              <a:t>It is possible that the shorter alternative ‘controlling the money supply’ would not have been specific or accurate enough and that is why the answer is this long.</a:t>
            </a:r>
          </a:p>
          <a:p>
            <a:endParaRPr lang="en-GB" sz="1200" baseline="0" dirty="0"/>
          </a:p>
          <a:p>
            <a:r>
              <a:rPr lang="en-GB" sz="1200" baseline="0" dirty="0" smtClean="0"/>
              <a:t>It is not </a:t>
            </a:r>
            <a:r>
              <a:rPr lang="en-GB" sz="1200" baseline="0" dirty="0"/>
              <a:t>good practice to have a correct answer that stands out so obviously and one strategy may be to make the other answers somewhat longer if possible. </a:t>
            </a:r>
          </a:p>
          <a:p>
            <a:endParaRPr lang="en-GB" sz="1200" baseline="0" dirty="0"/>
          </a:p>
          <a:p>
            <a:r>
              <a:rPr lang="en-GB" sz="1200" baseline="0" dirty="0"/>
              <a:t>On the next slide, the </a:t>
            </a:r>
            <a:r>
              <a:rPr lang="en-GB" sz="1200" baseline="0" dirty="0" smtClean="0"/>
              <a:t>second </a:t>
            </a:r>
            <a:r>
              <a:rPr lang="en-GB" sz="1200" baseline="0" dirty="0"/>
              <a:t>option is reduced to the same length as the others – but this introduces the second mistake / undesirable </a:t>
            </a:r>
            <a:r>
              <a:rPr lang="en-GB" sz="1200" baseline="0" dirty="0" smtClean="0"/>
              <a:t>feature.</a:t>
            </a:r>
            <a:endParaRPr lang="en-GB" sz="1200" baseline="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48</a:t>
            </a:fld>
            <a:endParaRPr lang="en-GB"/>
          </a:p>
        </p:txBody>
      </p:sp>
    </p:spTree>
    <p:extLst>
      <p:ext uri="{BB962C8B-B14F-4D97-AF65-F5344CB8AC3E}">
        <p14:creationId xmlns:p14="http://schemas.microsoft.com/office/powerpoint/2010/main" val="4260816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 </a:t>
            </a:r>
            <a:r>
              <a:rPr lang="en-GB" sz="1200" b="1" kern="1200" baseline="0" dirty="0">
                <a:solidFill>
                  <a:schemeClr val="tx1"/>
                </a:solidFill>
                <a:latin typeface="+mn-lt"/>
                <a:ea typeface="+mn-ea"/>
                <a:cs typeface="+mn-cs"/>
              </a:rPr>
              <a:t>Avoid correct answers which repeat a word or number from the question prompt or statement </a:t>
            </a:r>
          </a:p>
          <a:p>
            <a:endParaRPr lang="en-US" sz="1200" baseline="0" dirty="0" smtClean="0"/>
          </a:p>
          <a:p>
            <a:r>
              <a:rPr lang="en-US" sz="1200" baseline="0" dirty="0" smtClean="0"/>
              <a:t>If </a:t>
            </a:r>
            <a:r>
              <a:rPr lang="en-US" sz="1200" baseline="0" dirty="0"/>
              <a:t>the length of the second distracter is reduced and its structure brought in line with the others, the repetition of a key word (concept) from the question prompt stands out, which will immediately mark it out as a likely correct response.</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This can give a big clue to the correct answer and can result in less able candidates giving the correct answer without having taken time to properly engage with the question. If a recognisable key word needs to appear in the correct answer, it should appear in some or all of the distracters. </a:t>
            </a:r>
          </a:p>
          <a:p>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49</a:t>
            </a:fld>
            <a:endParaRPr lang="en-GB"/>
          </a:p>
        </p:txBody>
      </p:sp>
    </p:spTree>
    <p:extLst>
      <p:ext uri="{BB962C8B-B14F-4D97-AF65-F5344CB8AC3E}">
        <p14:creationId xmlns:p14="http://schemas.microsoft.com/office/powerpoint/2010/main" val="332855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a:t>
            </a:r>
            <a:r>
              <a:rPr lang="en-GB" dirty="0"/>
              <a:t>the </a:t>
            </a:r>
            <a:r>
              <a:rPr lang="en-GB" dirty="0" smtClean="0"/>
              <a:t>problem with </a:t>
            </a:r>
            <a:r>
              <a:rPr lang="en-GB" dirty="0"/>
              <a:t>this set of distractors?</a:t>
            </a:r>
          </a:p>
          <a:p>
            <a:endParaRPr lang="en-GB" dirty="0"/>
          </a:p>
          <a:p>
            <a:r>
              <a:rPr lang="en-GB" dirty="0"/>
              <a:t>1.T</a:t>
            </a:r>
            <a:r>
              <a:rPr lang="en-GB" baseline="0" dirty="0"/>
              <a:t>he 4</a:t>
            </a:r>
            <a:r>
              <a:rPr lang="en-GB" baseline="30000" dirty="0"/>
              <a:t>th</a:t>
            </a:r>
            <a:r>
              <a:rPr lang="en-GB" baseline="0" dirty="0"/>
              <a:t> answer stands out as widely aberrant from the other results. It was properly justified showing a mathematical error and not just randomly plucked from the air – but because it does not cluster around the correct answer like the other two incorrect answers, its place in the assessment should be questioned.</a:t>
            </a:r>
          </a:p>
          <a:p>
            <a:r>
              <a:rPr lang="en-GB" baseline="0" dirty="0"/>
              <a:t>2. Have to be very careful that in cases where the answers are so close to each other, rounding differences could make more than one answer correct (in this case it could be 1 or 2)</a:t>
            </a:r>
          </a:p>
          <a:p>
            <a:endParaRPr lang="en-GB" baseline="0" dirty="0"/>
          </a:p>
          <a:p>
            <a:r>
              <a:rPr lang="en-GB" baseline="0" dirty="0"/>
              <a:t>What to do to improve this set of answers</a:t>
            </a:r>
          </a:p>
          <a:p>
            <a:endParaRPr lang="en-GB" baseline="0" dirty="0"/>
          </a:p>
          <a:p>
            <a:pPr marL="228600" indent="-228600">
              <a:buAutoNum type="arabicPeriod"/>
            </a:pPr>
            <a:r>
              <a:rPr lang="en-GB" baseline="0" dirty="0"/>
              <a:t>Spread out the answers, so that there is not such a cluster around 3 years. </a:t>
            </a:r>
          </a:p>
          <a:p>
            <a:pPr marL="228600" indent="-228600">
              <a:buAutoNum type="arabicPeriod"/>
            </a:pPr>
            <a:r>
              <a:rPr lang="en-GB" baseline="0" dirty="0"/>
              <a:t>Revisit the scenario of the context and question prompt to see if another incorrect answer in the same </a:t>
            </a:r>
            <a:r>
              <a:rPr lang="en-GB" baseline="0" dirty="0" smtClean="0"/>
              <a:t>region </a:t>
            </a:r>
            <a:r>
              <a:rPr lang="en-GB" baseline="0" dirty="0"/>
              <a:t>as 1,2 and 3 can be legitimately generated</a:t>
            </a:r>
          </a:p>
          <a:p>
            <a:pPr marL="228600" indent="-228600">
              <a:buAutoNum type="arabicPeriod"/>
            </a:pPr>
            <a:r>
              <a:rPr lang="en-GB" baseline="0" dirty="0"/>
              <a:t>T</a:t>
            </a:r>
            <a:r>
              <a:rPr lang="en-GB" baseline="0" dirty="0" smtClean="0"/>
              <a:t>o </a:t>
            </a:r>
            <a:r>
              <a:rPr lang="en-GB" baseline="0" dirty="0"/>
              <a:t>eliminate rounding errors, convert the answers from a decimal calculation to years and months</a:t>
            </a:r>
          </a:p>
          <a:p>
            <a:pPr marL="228600" indent="-228600">
              <a:buAutoNum type="arabicPeriod"/>
            </a:pPr>
            <a:endParaRPr lang="en-GB" baseline="0" dirty="0"/>
          </a:p>
          <a:p>
            <a:pPr marL="228600" indent="-228600">
              <a:buAutoNum type="arabicPeriod"/>
            </a:pPr>
            <a:r>
              <a:rPr lang="en-GB" baseline="0" dirty="0"/>
              <a:t>REMEMBER If the error that generated answer 4 is a </a:t>
            </a:r>
            <a:r>
              <a:rPr lang="en-GB" b="1" baseline="0" dirty="0"/>
              <a:t>widely held misconception </a:t>
            </a:r>
            <a:r>
              <a:rPr lang="en-GB" baseline="0" dirty="0"/>
              <a:t>– then it should be included, but then it may be better to spread out the other three answers a little more or bring the 4</a:t>
            </a:r>
            <a:r>
              <a:rPr lang="en-GB" baseline="30000" dirty="0"/>
              <a:t>th</a:t>
            </a:r>
            <a:r>
              <a:rPr lang="en-GB" baseline="0" dirty="0"/>
              <a:t> in line, in order to make it look less wayward. </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50</a:t>
            </a:fld>
            <a:endParaRPr lang="en-GB"/>
          </a:p>
        </p:txBody>
      </p:sp>
    </p:spTree>
    <p:extLst>
      <p:ext uri="{BB962C8B-B14F-4D97-AF65-F5344CB8AC3E}">
        <p14:creationId xmlns:p14="http://schemas.microsoft.com/office/powerpoint/2010/main" val="3877671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What</a:t>
            </a:r>
            <a:r>
              <a:rPr lang="en-GB" sz="1200" baseline="0" dirty="0" smtClean="0"/>
              <a:t> i</a:t>
            </a:r>
            <a:r>
              <a:rPr lang="en-GB" sz="1200" dirty="0" smtClean="0"/>
              <a:t>s </a:t>
            </a:r>
            <a:r>
              <a:rPr lang="en-GB" sz="1200" dirty="0"/>
              <a:t>the </a:t>
            </a:r>
            <a:r>
              <a:rPr lang="en-GB" sz="1200" dirty="0" smtClean="0"/>
              <a:t>problem </a:t>
            </a:r>
            <a:r>
              <a:rPr lang="en-GB" sz="1200" dirty="0"/>
              <a:t>with this set of distractors?</a:t>
            </a:r>
          </a:p>
          <a:p>
            <a:endParaRPr lang="en-GB" sz="1200" dirty="0"/>
          </a:p>
          <a:p>
            <a:r>
              <a:rPr lang="en-GB" sz="1200" dirty="0"/>
              <a:t>3 is in all options, therefore must be right – the question is then basically choose 1 from 3. Need to remove 3 from at least one </a:t>
            </a:r>
            <a:r>
              <a:rPr lang="en-GB" sz="1200" dirty="0" smtClean="0"/>
              <a:t>option.</a:t>
            </a:r>
            <a:endParaRPr lang="en-GB" sz="120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51</a:t>
            </a:fld>
            <a:endParaRPr lang="en-GB"/>
          </a:p>
        </p:txBody>
      </p:sp>
    </p:spTree>
    <p:extLst>
      <p:ext uri="{BB962C8B-B14F-4D97-AF65-F5344CB8AC3E}">
        <p14:creationId xmlns:p14="http://schemas.microsoft.com/office/powerpoint/2010/main" val="569551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matter with this set of distractors?</a:t>
            </a:r>
          </a:p>
          <a:p>
            <a:endParaRPr lang="en-GB" dirty="0"/>
          </a:p>
          <a:p>
            <a:r>
              <a:rPr lang="en-GB" sz="1200" kern="1200" dirty="0">
                <a:solidFill>
                  <a:schemeClr val="tx1"/>
                </a:solidFill>
                <a:latin typeface="+mn-lt"/>
                <a:ea typeface="+mn-ea"/>
                <a:cs typeface="+mn-cs"/>
              </a:rPr>
              <a:t>Options are too easy.</a:t>
            </a:r>
          </a:p>
          <a:p>
            <a:r>
              <a:rPr lang="en-GB" sz="1200" kern="1200" dirty="0">
                <a:solidFill>
                  <a:schemeClr val="tx1"/>
                </a:solidFill>
                <a:latin typeface="+mn-lt"/>
                <a:ea typeface="+mn-ea"/>
                <a:cs typeface="+mn-cs"/>
              </a:rPr>
              <a:t>This question </a:t>
            </a:r>
            <a:r>
              <a:rPr lang="en-GB" sz="1200" kern="1200" baseline="0" dirty="0" smtClean="0">
                <a:solidFill>
                  <a:schemeClr val="tx1"/>
                </a:solidFill>
                <a:latin typeface="+mn-lt"/>
                <a:ea typeface="+mn-ea"/>
                <a:cs typeface="+mn-cs"/>
              </a:rPr>
              <a:t>could </a:t>
            </a:r>
            <a:r>
              <a:rPr lang="en-GB" sz="1200" kern="1200" baseline="0" dirty="0">
                <a:solidFill>
                  <a:schemeClr val="tx1"/>
                </a:solidFill>
                <a:latin typeface="+mn-lt"/>
                <a:ea typeface="+mn-ea"/>
                <a:cs typeface="+mn-cs"/>
              </a:rPr>
              <a:t>probably be answered from general knowledge.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52</a:t>
            </a:fld>
            <a:endParaRPr lang="en-GB"/>
          </a:p>
        </p:txBody>
      </p:sp>
    </p:spTree>
    <p:extLst>
      <p:ext uri="{BB962C8B-B14F-4D97-AF65-F5344CB8AC3E}">
        <p14:creationId xmlns:p14="http://schemas.microsoft.com/office/powerpoint/2010/main" val="3169936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latin typeface="+mn-lt"/>
                <a:ea typeface="+mn-ea"/>
                <a:cs typeface="+mn-cs"/>
              </a:rPr>
              <a:t>What’s wrong with this question / set of distracters? </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1.  Poorly articulated question – too many negatives.</a:t>
            </a:r>
            <a:r>
              <a:rPr lang="en-GB" sz="1200" kern="1200" baseline="0" dirty="0">
                <a:solidFill>
                  <a:schemeClr val="tx1"/>
                </a:solidFill>
                <a:latin typeface="+mn-lt"/>
                <a:ea typeface="+mn-ea"/>
                <a:cs typeface="+mn-cs"/>
              </a:rPr>
              <a:t> In all, the word Not or Non was used six times. This is not counting all the negative concepts, such as ignored and impossible.  However, a negative concept is always better than using negatives – especially twice or more where they cancel each other out. </a:t>
            </a:r>
          </a:p>
          <a:p>
            <a:endParaRPr lang="en-GB" sz="1200" kern="1200" dirty="0">
              <a:solidFill>
                <a:schemeClr val="tx1"/>
              </a:solidFill>
              <a:latin typeface="+mn-lt"/>
              <a:ea typeface="+mn-ea"/>
              <a:cs typeface="+mn-cs"/>
            </a:endParaRPr>
          </a:p>
          <a:p>
            <a:r>
              <a:rPr lang="en-GB" sz="1200" dirty="0" smtClean="0"/>
              <a:t>This </a:t>
            </a:r>
            <a:r>
              <a:rPr lang="en-GB" sz="1200" dirty="0"/>
              <a:t>raises the point that sometimes,</a:t>
            </a:r>
            <a:r>
              <a:rPr lang="en-GB" sz="1200" baseline="0" dirty="0"/>
              <a:t> by the time one is trying to come up with the last incorrect distracter, one forgets the main assessment point of the question – here it is meant to be NFPOs and this sometimes generates implausible distracters. </a:t>
            </a:r>
            <a:endParaRPr lang="en-GB" sz="1200" dirty="0"/>
          </a:p>
        </p:txBody>
      </p:sp>
      <p:sp>
        <p:nvSpPr>
          <p:cNvPr id="4" name="Slide Number Placeholder 3"/>
          <p:cNvSpPr>
            <a:spLocks noGrp="1"/>
          </p:cNvSpPr>
          <p:nvPr>
            <p:ph type="sldNum" sz="quarter" idx="10"/>
          </p:nvPr>
        </p:nvSpPr>
        <p:spPr/>
        <p:txBody>
          <a:bodyPr/>
          <a:lstStyle/>
          <a:p>
            <a:fld id="{E64F0672-232E-4C5B-A17C-18881AD76DE1}" type="slidenum">
              <a:rPr lang="en-GB" smtClean="0"/>
              <a:t>53</a:t>
            </a:fld>
            <a:endParaRPr lang="en-GB"/>
          </a:p>
        </p:txBody>
      </p:sp>
    </p:spTree>
    <p:extLst>
      <p:ext uri="{BB962C8B-B14F-4D97-AF65-F5344CB8AC3E}">
        <p14:creationId xmlns:p14="http://schemas.microsoft.com/office/powerpoint/2010/main" val="258154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 many cases,</a:t>
            </a:r>
            <a:r>
              <a:rPr lang="en-US" baseline="0" dirty="0"/>
              <a:t> u</a:t>
            </a:r>
            <a:r>
              <a:rPr lang="en-US" dirty="0"/>
              <a:t>sing negatives is simply adding an unnecessary complication.</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26D4BF-61FC-4B83-AEE7-FBAF6F3E6912}" type="slidenum">
              <a:rPr lang="en-GB" smtClean="0"/>
              <a:pPr/>
              <a:t>5</a:t>
            </a:fld>
            <a:endParaRPr lang="en-GB" dirty="0"/>
          </a:p>
        </p:txBody>
      </p:sp>
    </p:spTree>
    <p:extLst>
      <p:ext uri="{BB962C8B-B14F-4D97-AF65-F5344CB8AC3E}">
        <p14:creationId xmlns:p14="http://schemas.microsoft.com/office/powerpoint/2010/main" val="198831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EC6490-119D-4C6E-9C8C-E2033B758AB7}" type="slidenum">
              <a:rPr lang="en-GB" smtClean="0"/>
              <a:pPr/>
              <a:t>6</a:t>
            </a:fld>
            <a:endParaRPr lang="en-GB" dirty="0"/>
          </a:p>
        </p:txBody>
      </p:sp>
    </p:spTree>
    <p:extLst>
      <p:ext uri="{BB962C8B-B14F-4D97-AF65-F5344CB8AC3E}">
        <p14:creationId xmlns:p14="http://schemas.microsoft.com/office/powerpoint/2010/main" val="411905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F6605F-605B-4BA2-B4EB-1AE241FD301E}" type="slidenum">
              <a:rPr lang="en-GB" smtClean="0"/>
              <a:pPr/>
              <a:t>7</a:t>
            </a:fld>
            <a:endParaRPr lang="en-GB" dirty="0"/>
          </a:p>
        </p:txBody>
      </p:sp>
    </p:spTree>
    <p:extLst>
      <p:ext uri="{BB962C8B-B14F-4D97-AF65-F5344CB8AC3E}">
        <p14:creationId xmlns:p14="http://schemas.microsoft.com/office/powerpoint/2010/main" val="284171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F6605F-605B-4BA2-B4EB-1AE241FD301E}" type="slidenum">
              <a:rPr lang="en-GB" smtClean="0"/>
              <a:pPr/>
              <a:t>8</a:t>
            </a:fld>
            <a:endParaRPr lang="en-GB" dirty="0"/>
          </a:p>
        </p:txBody>
      </p:sp>
    </p:spTree>
    <p:extLst>
      <p:ext uri="{BB962C8B-B14F-4D97-AF65-F5344CB8AC3E}">
        <p14:creationId xmlns:p14="http://schemas.microsoft.com/office/powerpoint/2010/main" val="394036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These tenses are </a:t>
            </a:r>
            <a:r>
              <a:rPr lang="en-GB" dirty="0" smtClean="0"/>
              <a:t>very</a:t>
            </a:r>
            <a:r>
              <a:rPr lang="en-GB" baseline="0" dirty="0" smtClean="0"/>
              <a:t> inconsistent</a:t>
            </a:r>
            <a:r>
              <a:rPr lang="en-GB" dirty="0" smtClean="0"/>
              <a:t>.</a:t>
            </a:r>
            <a:endParaRPr lang="en-GB" dirty="0"/>
          </a:p>
          <a:p>
            <a:pPr eaLnBrk="1" hangingPunct="1"/>
            <a:endParaRPr lang="en-GB" dirty="0"/>
          </a:p>
          <a:p>
            <a:pPr eaLnBrk="1" hangingPunct="1"/>
            <a:r>
              <a:rPr lang="en-GB" dirty="0"/>
              <a:t>The context is in the present tense. The first two questions are in the past tense. Pupils may genuinely think they are being asked to estimate a height from a previous point in time from the information give.</a:t>
            </a:r>
            <a:r>
              <a:rPr lang="en-GB" baseline="0" dirty="0"/>
              <a:t> </a:t>
            </a:r>
          </a:p>
          <a:p>
            <a:pPr eaLnBrk="1" hangingPunct="1"/>
            <a:endParaRPr lang="en-GB" baseline="0" dirty="0"/>
          </a:p>
          <a:p>
            <a:pPr eaLnBrk="1" hangingPunct="1"/>
            <a:r>
              <a:rPr lang="en-GB" baseline="0" dirty="0"/>
              <a:t>Then the last question is back in the present. Again, students may think there is an embedded message in the time shift – when it was </a:t>
            </a:r>
            <a:r>
              <a:rPr lang="en-GB" baseline="0" dirty="0" smtClean="0"/>
              <a:t>just </a:t>
            </a:r>
            <a:r>
              <a:rPr lang="en-GB" baseline="0" dirty="0"/>
              <a:t>a case of careless writing.</a:t>
            </a:r>
            <a:endParaRPr lang="en-GB"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D59D1D-7D73-4760-B0A8-E274498EA728}" type="slidenum">
              <a:rPr lang="en-GB" smtClean="0"/>
              <a:pPr/>
              <a:t>9</a:t>
            </a:fld>
            <a:endParaRPr lang="en-GB" dirty="0"/>
          </a:p>
        </p:txBody>
      </p:sp>
    </p:spTree>
    <p:extLst>
      <p:ext uri="{BB962C8B-B14F-4D97-AF65-F5344CB8AC3E}">
        <p14:creationId xmlns:p14="http://schemas.microsoft.com/office/powerpoint/2010/main" val="372027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1844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 id="2147483676" r:id="rId7"/>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1</a:t>
            </a:r>
          </a:p>
        </p:txBody>
      </p:sp>
      <p:sp>
        <p:nvSpPr>
          <p:cNvPr id="3" name="Content Placeholder 2"/>
          <p:cNvSpPr>
            <a:spLocks noGrp="1"/>
          </p:cNvSpPr>
          <p:nvPr>
            <p:ph idx="4294967295"/>
          </p:nvPr>
        </p:nvSpPr>
        <p:spPr>
          <a:xfrm>
            <a:off x="286512" y="1962000"/>
            <a:ext cx="8138976" cy="4428000"/>
          </a:xfrm>
        </p:spPr>
        <p:txBody>
          <a:bodyPr>
            <a:normAutofit/>
          </a:bodyPr>
          <a:lstStyle/>
          <a:p>
            <a:r>
              <a:rPr lang="en-GB" sz="4000" dirty="0"/>
              <a:t>Question Writing Principles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spTree>
    <p:extLst>
      <p:ext uri="{BB962C8B-B14F-4D97-AF65-F5344CB8AC3E}">
        <p14:creationId xmlns:p14="http://schemas.microsoft.com/office/powerpoint/2010/main" val="1542382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11"/>
          <p:cNvSpPr>
            <a:spLocks noGrp="1"/>
          </p:cNvSpPr>
          <p:nvPr>
            <p:ph type="body" sz="quarter" idx="10"/>
          </p:nvPr>
        </p:nvSpPr>
        <p:spPr>
          <a:xfrm>
            <a:off x="610589" y="2756211"/>
            <a:ext cx="8423275" cy="3782895"/>
          </a:xfrm>
          <a:solidFill>
            <a:schemeClr val="bg1"/>
          </a:solidFill>
        </p:spPr>
        <p:txBody>
          <a:bodyPr>
            <a:normAutofit fontScale="25000" lnSpcReduction="20000"/>
          </a:bodyPr>
          <a:lstStyle/>
          <a:p>
            <a:pPr eaLnBrk="1" hangingPunct="1">
              <a:lnSpc>
                <a:spcPct val="120000"/>
              </a:lnSpc>
              <a:buFont typeface="Arial" charset="0"/>
              <a:buNone/>
            </a:pPr>
            <a:r>
              <a:rPr lang="en-GB" sz="9600" b="0" i="1" dirty="0">
                <a:latin typeface="Arial" charset="0"/>
                <a:cs typeface="Arial" charset="0"/>
              </a:rPr>
              <a:t>Jane takes a survey of the height of her classmates. </a:t>
            </a:r>
            <a:br>
              <a:rPr lang="en-GB" sz="9600" b="0" i="1" dirty="0">
                <a:latin typeface="Arial" charset="0"/>
                <a:cs typeface="Arial" charset="0"/>
              </a:rPr>
            </a:br>
            <a:r>
              <a:rPr lang="en-GB" sz="9600" b="0" i="1" dirty="0">
                <a:latin typeface="Arial" charset="0"/>
                <a:cs typeface="Arial" charset="0"/>
              </a:rPr>
              <a:t>She measures each student and records the results </a:t>
            </a:r>
            <a:br>
              <a:rPr lang="en-GB" sz="9600" b="0" i="1" dirty="0">
                <a:latin typeface="Arial" charset="0"/>
                <a:cs typeface="Arial" charset="0"/>
              </a:rPr>
            </a:br>
            <a:r>
              <a:rPr lang="en-GB" sz="9600" b="0" i="1" dirty="0">
                <a:latin typeface="Arial" charset="0"/>
                <a:cs typeface="Arial" charset="0"/>
              </a:rPr>
              <a:t>in this chart:</a:t>
            </a: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endParaRPr lang="en-GB" sz="9600" b="0" i="1" dirty="0">
              <a:latin typeface="Arial" charset="0"/>
              <a:cs typeface="Arial" charset="0"/>
            </a:endParaRPr>
          </a:p>
          <a:p>
            <a:pPr>
              <a:lnSpc>
                <a:spcPct val="120000"/>
              </a:lnSpc>
            </a:pPr>
            <a:r>
              <a:rPr lang="en-GB" sz="9600" b="0" i="1" dirty="0">
                <a:latin typeface="Arial" charset="0"/>
                <a:cs typeface="Arial" charset="0"/>
              </a:rPr>
              <a:t>What is the height of Jane’s tallest class mate?</a:t>
            </a:r>
          </a:p>
          <a:p>
            <a:pPr>
              <a:lnSpc>
                <a:spcPct val="120000"/>
              </a:lnSpc>
            </a:pPr>
            <a:r>
              <a:rPr lang="en-GB" sz="9600" b="0" i="1" dirty="0">
                <a:latin typeface="Arial" charset="0"/>
                <a:cs typeface="Arial" charset="0"/>
              </a:rPr>
              <a:t>What is the median height of the class? </a:t>
            </a:r>
          </a:p>
          <a:p>
            <a:pPr>
              <a:lnSpc>
                <a:spcPct val="120000"/>
              </a:lnSpc>
            </a:pPr>
            <a:r>
              <a:rPr lang="en-GB" sz="9600" b="0" i="1" dirty="0">
                <a:latin typeface="Arial" charset="0"/>
                <a:cs typeface="Arial" charset="0"/>
              </a:rPr>
              <a:t>What is the average height of the class?</a:t>
            </a:r>
          </a:p>
          <a:p>
            <a:pPr eaLnBrk="1" hangingPunct="1">
              <a:buFont typeface="Arial" charset="0"/>
              <a:buNone/>
            </a:pPr>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2055" name="Rectangle 15"/>
          <p:cNvSpPr>
            <a:spLocks noChangeArrowheads="1"/>
          </p:cNvSpPr>
          <p:nvPr/>
        </p:nvSpPr>
        <p:spPr bwMode="auto">
          <a:xfrm>
            <a:off x="7239311" y="4184086"/>
            <a:ext cx="1904689" cy="2785378"/>
          </a:xfrm>
          <a:prstGeom prst="rect">
            <a:avLst/>
          </a:prstGeom>
          <a:noFill/>
          <a:ln w="9525">
            <a:noFill/>
            <a:miter lim="800000"/>
            <a:headEnd/>
            <a:tailEnd/>
          </a:ln>
        </p:spPr>
        <p:txBody>
          <a:bodyPr wrap="none">
            <a:spAutoFit/>
          </a:bodyPr>
          <a:lstStyle/>
          <a:p>
            <a:r>
              <a:rPr lang="en-GB" sz="17500" b="1" dirty="0">
                <a:solidFill>
                  <a:srgbClr val="ABBB24"/>
                </a:solidFill>
                <a:sym typeface="Wingdings 2" pitchFamily="18" charset="2"/>
              </a:rPr>
              <a:t></a:t>
            </a:r>
            <a:endParaRPr lang="en-GB" sz="17500" dirty="0">
              <a:solidFill>
                <a:srgbClr val="CA3092"/>
              </a:solidFill>
            </a:endParaRPr>
          </a:p>
        </p:txBody>
      </p:sp>
      <p:sp>
        <p:nvSpPr>
          <p:cNvPr id="10" name="Title 1"/>
          <p:cNvSpPr>
            <a:spLocks noGrp="1"/>
          </p:cNvSpPr>
          <p:nvPr>
            <p:ph type="title"/>
          </p:nvPr>
        </p:nvSpPr>
        <p:spPr>
          <a:xfrm>
            <a:off x="610589" y="371567"/>
            <a:ext cx="6983413" cy="719137"/>
          </a:xfrm>
        </p:spPr>
        <p:txBody>
          <a:bodyPr>
            <a:normAutofit fontScale="90000"/>
          </a:bodyPr>
          <a:lstStyle/>
          <a:p>
            <a:pPr>
              <a:lnSpc>
                <a:spcPct val="100000"/>
              </a:lnSpc>
            </a:pPr>
            <a:r>
              <a:rPr lang="en-GB" dirty="0">
                <a:latin typeface="Arial" charset="0"/>
                <a:cs typeface="Arial" charset="0"/>
              </a:rPr>
              <a:t>Language</a:t>
            </a:r>
            <a:br>
              <a:rPr lang="en-GB" dirty="0">
                <a:latin typeface="Arial" charset="0"/>
                <a:cs typeface="Arial" charset="0"/>
              </a:rPr>
            </a:br>
            <a:r>
              <a:rPr lang="en-GB" dirty="0">
                <a:latin typeface="Arial" charset="0"/>
                <a:cs typeface="Arial" charset="0"/>
              </a:rPr>
              <a:t/>
            </a:r>
            <a:br>
              <a:rPr lang="en-GB" dirty="0">
                <a:latin typeface="Arial" charset="0"/>
                <a:cs typeface="Arial" charset="0"/>
              </a:rPr>
            </a:br>
            <a:r>
              <a:rPr lang="en-GB" sz="2700" dirty="0">
                <a:latin typeface="Arial" charset="0"/>
                <a:cs typeface="Arial" charset="0"/>
              </a:rPr>
              <a:t>Keep the tense consistent across the whole question and the whole set of questions (if they are linked)</a:t>
            </a:r>
            <a:endParaRPr lang="en-US" sz="2700" dirty="0">
              <a:latin typeface="Arial" charset="0"/>
              <a:cs typeface="Arial" charset="0"/>
            </a:endParaRPr>
          </a:p>
        </p:txBody>
      </p:sp>
      <p:pic>
        <p:nvPicPr>
          <p:cNvPr id="2" name="Picture 1"/>
          <p:cNvPicPr>
            <a:picLocks noChangeAspect="1"/>
          </p:cNvPicPr>
          <p:nvPr/>
        </p:nvPicPr>
        <p:blipFill>
          <a:blip r:embed="rId3"/>
          <a:stretch>
            <a:fillRect/>
          </a:stretch>
        </p:blipFill>
        <p:spPr>
          <a:xfrm>
            <a:off x="3340608" y="3489565"/>
            <a:ext cx="1080366" cy="1389042"/>
          </a:xfrm>
          <a:prstGeom prst="rect">
            <a:avLst/>
          </a:prstGeom>
        </p:spPr>
      </p:pic>
    </p:spTree>
    <p:extLst>
      <p:ext uri="{BB962C8B-B14F-4D97-AF65-F5344CB8AC3E}">
        <p14:creationId xmlns:p14="http://schemas.microsoft.com/office/powerpoint/2010/main" val="3136105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Visuals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p:txBody>
          <a:bodyPr/>
          <a:lstStyle/>
          <a:p>
            <a:r>
              <a:rPr lang="en-GB" altLang="en-US" dirty="0">
                <a:solidFill>
                  <a:srgbClr val="FF0000"/>
                </a:solidFill>
              </a:rPr>
              <a:t>Pros:</a:t>
            </a:r>
            <a:endParaRPr lang="en-GB" altLang="en-US" sz="2400" b="0" dirty="0"/>
          </a:p>
          <a:p>
            <a:pPr marL="342900" indent="-342900">
              <a:lnSpc>
                <a:spcPct val="100000"/>
              </a:lnSpc>
              <a:buFont typeface="Arial" panose="020B0604020202020204" pitchFamily="34" charset="0"/>
              <a:buChar char="•"/>
            </a:pPr>
            <a:r>
              <a:rPr lang="en-GB" altLang="en-US" sz="2400" b="0" dirty="0"/>
              <a:t>reduce verbal complexity and abstraction</a:t>
            </a:r>
          </a:p>
          <a:p>
            <a:pPr marL="342900" indent="-342900">
              <a:lnSpc>
                <a:spcPct val="100000"/>
              </a:lnSpc>
              <a:buFont typeface="Arial" panose="020B0604020202020204" pitchFamily="34" charset="0"/>
              <a:buChar char="•"/>
            </a:pPr>
            <a:r>
              <a:rPr lang="en-GB" altLang="en-US" sz="2400" b="0" dirty="0"/>
              <a:t>can convey a complex idea immediately</a:t>
            </a:r>
          </a:p>
          <a:p>
            <a:pPr marL="342900" indent="-342900">
              <a:lnSpc>
                <a:spcPct val="100000"/>
              </a:lnSpc>
              <a:buFont typeface="Arial" panose="020B0604020202020204" pitchFamily="34" charset="0"/>
              <a:buChar char="•"/>
            </a:pPr>
            <a:r>
              <a:rPr lang="en-GB" altLang="en-US" sz="2400" b="0" dirty="0"/>
              <a:t>engaging and motivating</a:t>
            </a:r>
            <a:endParaRPr lang="en-GB" altLang="en-US" sz="2400" b="0" i="1" dirty="0"/>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p:txBody>
          <a:bodyPr/>
          <a:lstStyle/>
          <a:p>
            <a:r>
              <a:rPr lang="en-GB" altLang="en-US" dirty="0">
                <a:solidFill>
                  <a:srgbClr val="FF0000"/>
                </a:solidFill>
              </a:rPr>
              <a:t>Cons:</a:t>
            </a:r>
          </a:p>
          <a:p>
            <a:pPr marL="342900" indent="-342900">
              <a:lnSpc>
                <a:spcPct val="100000"/>
              </a:lnSpc>
              <a:buFont typeface="Arial" panose="020B0604020202020204" pitchFamily="34" charset="0"/>
              <a:buChar char="•"/>
            </a:pPr>
            <a:r>
              <a:rPr lang="en-GB" altLang="en-US" sz="2400" b="0" dirty="0"/>
              <a:t>distracting </a:t>
            </a:r>
          </a:p>
          <a:p>
            <a:pPr marL="342900" indent="-342900">
              <a:lnSpc>
                <a:spcPct val="100000"/>
              </a:lnSpc>
              <a:buFont typeface="Arial" panose="020B0604020202020204" pitchFamily="34" charset="0"/>
              <a:buChar char="•"/>
            </a:pPr>
            <a:r>
              <a:rPr lang="en-GB" altLang="en-US" sz="2400" b="0" dirty="0"/>
              <a:t>may give unintended information</a:t>
            </a:r>
          </a:p>
          <a:p>
            <a:pPr marL="342900" indent="-342900">
              <a:lnSpc>
                <a:spcPct val="100000"/>
              </a:lnSpc>
              <a:buFont typeface="Arial" panose="020B0604020202020204" pitchFamily="34" charset="0"/>
              <a:buChar char="•"/>
            </a:pPr>
            <a:r>
              <a:rPr lang="en-GB" altLang="en-US" sz="2400" b="0" dirty="0"/>
              <a:t>may be purely decorative</a:t>
            </a:r>
          </a:p>
          <a:p>
            <a:pPr marL="342900" indent="-342900">
              <a:lnSpc>
                <a:spcPct val="100000"/>
              </a:lnSpc>
              <a:buFont typeface="Arial" panose="020B0604020202020204" pitchFamily="34" charset="0"/>
              <a:buChar char="•"/>
            </a:pPr>
            <a:r>
              <a:rPr lang="en-GB" altLang="en-US" sz="2400" b="0" dirty="0"/>
              <a:t>needs to be interpreted</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11</a:t>
            </a:fld>
            <a:endParaRPr lang="en-GB"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855" y="5070043"/>
            <a:ext cx="2621280" cy="1123874"/>
          </a:xfrm>
          <a:prstGeom prst="rect">
            <a:avLst/>
          </a:prstGeom>
        </p:spPr>
      </p:pic>
    </p:spTree>
    <p:extLst>
      <p:ext uri="{BB962C8B-B14F-4D97-AF65-F5344CB8AC3E}">
        <p14:creationId xmlns:p14="http://schemas.microsoft.com/office/powerpoint/2010/main" val="241225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Contexts for Questions</a:t>
            </a:r>
            <a:br>
              <a:rPr lang="en-GB" dirty="0"/>
            </a:br>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a:xfrm>
            <a:off x="566670" y="1656000"/>
            <a:ext cx="8112111" cy="3982800"/>
          </a:xfrm>
        </p:spPr>
        <p:txBody>
          <a:bodyPr>
            <a:normAutofit fontScale="77500" lnSpcReduction="20000"/>
          </a:bodyPr>
          <a:lstStyle/>
          <a:p>
            <a:pPr marL="457200" lvl="2" indent="-457200">
              <a:lnSpc>
                <a:spcPct val="120000"/>
              </a:lnSpc>
            </a:pPr>
            <a:r>
              <a:rPr lang="en-GB" sz="2800" dirty="0"/>
              <a:t>A context or scenario sets the question in the </a:t>
            </a:r>
            <a:r>
              <a:rPr lang="en-GB" sz="2800" b="1" dirty="0"/>
              <a:t>real world</a:t>
            </a:r>
            <a:r>
              <a:rPr lang="en-GB" sz="2800" dirty="0"/>
              <a:t>, </a:t>
            </a:r>
            <a:br>
              <a:rPr lang="en-GB" sz="2800" dirty="0"/>
            </a:br>
            <a:r>
              <a:rPr lang="en-GB" sz="2800" dirty="0"/>
              <a:t>rather than asking about abstract ideas.</a:t>
            </a:r>
          </a:p>
          <a:p>
            <a:pPr marL="457200" lvl="2" indent="-457200">
              <a:lnSpc>
                <a:spcPct val="120000"/>
              </a:lnSpc>
            </a:pPr>
            <a:r>
              <a:rPr lang="en-GB" sz="2800" dirty="0"/>
              <a:t>Usually used for </a:t>
            </a:r>
            <a:r>
              <a:rPr lang="en-GB" sz="2800" b="1" dirty="0"/>
              <a:t>application</a:t>
            </a:r>
            <a:r>
              <a:rPr lang="en-GB" sz="2800" dirty="0"/>
              <a:t> questions</a:t>
            </a:r>
            <a:br>
              <a:rPr lang="en-GB" sz="2800" dirty="0"/>
            </a:br>
            <a:r>
              <a:rPr lang="en-GB" sz="2800" dirty="0"/>
              <a:t>but sometimes for knowledge questions.</a:t>
            </a:r>
          </a:p>
          <a:p>
            <a:pPr marL="457200" lvl="2" indent="-457200">
              <a:lnSpc>
                <a:spcPct val="120000"/>
              </a:lnSpc>
            </a:pPr>
            <a:r>
              <a:rPr lang="en-GB" sz="2800" dirty="0"/>
              <a:t>The context must be realistic, using common situations.</a:t>
            </a:r>
          </a:p>
          <a:p>
            <a:pPr marL="457200" lvl="2" indent="-457200">
              <a:lnSpc>
                <a:spcPct val="120000"/>
              </a:lnSpc>
            </a:pPr>
            <a:r>
              <a:rPr lang="en-GB" sz="2800" dirty="0"/>
              <a:t>The context should be recognisable to students from different backgrounds.</a:t>
            </a:r>
          </a:p>
          <a:p>
            <a:pPr marL="457200" lvl="2" indent="-457200">
              <a:lnSpc>
                <a:spcPct val="120000"/>
              </a:lnSpc>
            </a:pPr>
            <a:r>
              <a:rPr lang="en-GB" sz="2800" dirty="0"/>
              <a:t>Characters must have simple, easily </a:t>
            </a:r>
            <a:br>
              <a:rPr lang="en-GB" sz="2800" dirty="0"/>
            </a:br>
            <a:r>
              <a:rPr lang="en-GB" sz="2800" dirty="0"/>
              <a:t>distinguishable names.</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12</a:t>
            </a:fld>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02563" y="5106526"/>
            <a:ext cx="2882942" cy="1101123"/>
          </a:xfrm>
          <a:prstGeom prst="rect">
            <a:avLst/>
          </a:prstGeom>
        </p:spPr>
      </p:pic>
    </p:spTree>
    <p:extLst>
      <p:ext uri="{BB962C8B-B14F-4D97-AF65-F5344CB8AC3E}">
        <p14:creationId xmlns:p14="http://schemas.microsoft.com/office/powerpoint/2010/main" val="240502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fontScale="90000"/>
          </a:bodyPr>
          <a:lstStyle/>
          <a:p>
            <a:pPr>
              <a:lnSpc>
                <a:spcPct val="100000"/>
              </a:lnSpc>
            </a:pPr>
            <a:r>
              <a:rPr lang="en-GB" sz="4000" dirty="0"/>
              <a:t>Contexts</a:t>
            </a:r>
            <a:r>
              <a:rPr lang="en-GB" dirty="0"/>
              <a:t/>
            </a:r>
            <a:br>
              <a:rPr lang="en-GB" dirty="0"/>
            </a:br>
            <a:r>
              <a:rPr lang="en-GB" dirty="0"/>
              <a:t/>
            </a:r>
            <a:br>
              <a:rPr lang="en-GB" dirty="0"/>
            </a:br>
            <a:r>
              <a:rPr lang="en-GB" dirty="0"/>
              <a:t/>
            </a:r>
            <a:br>
              <a:rPr lang="en-GB" dirty="0"/>
            </a:br>
            <a:r>
              <a:rPr lang="en-GB" sz="2700" dirty="0"/>
              <a:t>When creating scenarios ensure that proper names are sufficiently distinct to prevent confusion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a:xfrm>
            <a:off x="468000" y="3244191"/>
            <a:ext cx="3911495" cy="2837623"/>
          </a:xfrm>
        </p:spPr>
        <p:txBody>
          <a:bodyPr>
            <a:normAutofit/>
          </a:bodyPr>
          <a:lstStyle/>
          <a:p>
            <a:pPr lvl="0" algn="ctr"/>
            <a:r>
              <a:rPr lang="en-GB" sz="9600" dirty="0">
                <a:solidFill>
                  <a:srgbClr val="CA3092"/>
                </a:solidFill>
                <a:sym typeface="Wingdings 2" pitchFamily="18" charset="2"/>
              </a:rPr>
              <a:t></a:t>
            </a:r>
            <a:endParaRPr lang="en-GB" altLang="en-US" sz="9600"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Joyce and Grace</a:t>
            </a:r>
          </a:p>
          <a:p>
            <a:pPr marL="342900" lvl="0" indent="-342900">
              <a:lnSpc>
                <a:spcPct val="100000"/>
              </a:lnSpc>
              <a:buFont typeface="Arial" panose="020B0604020202020204" pitchFamily="34" charset="0"/>
              <a:buChar char="•"/>
            </a:pPr>
            <a:r>
              <a:rPr lang="en-GB" altLang="en-US" sz="2400" b="0" dirty="0">
                <a:solidFill>
                  <a:prstClr val="black"/>
                </a:solidFill>
              </a:rPr>
              <a:t>Sam and Pam</a:t>
            </a:r>
          </a:p>
          <a:p>
            <a:pPr marL="342900" lvl="0" indent="-342900">
              <a:lnSpc>
                <a:spcPct val="100000"/>
              </a:lnSpc>
              <a:buFont typeface="Arial" panose="020B0604020202020204" pitchFamily="34" charset="0"/>
              <a:buChar char="•"/>
            </a:pPr>
            <a:r>
              <a:rPr lang="en-GB" altLang="en-US" sz="2400" b="0" dirty="0">
                <a:solidFill>
                  <a:prstClr val="black"/>
                </a:solidFill>
              </a:rPr>
              <a:t>Hakim and </a:t>
            </a:r>
            <a:r>
              <a:rPr lang="en-GB" altLang="en-US" sz="2400" b="0" dirty="0" err="1">
                <a:solidFill>
                  <a:prstClr val="black"/>
                </a:solidFill>
              </a:rPr>
              <a:t>Haruka</a:t>
            </a:r>
            <a:endParaRPr lang="en-GB" altLang="en-US" sz="2400" b="0" dirty="0">
              <a:solidFill>
                <a:prstClr val="black"/>
              </a:solidFill>
            </a:endParaRPr>
          </a:p>
          <a:p>
            <a:pPr marL="342900" lvl="0" indent="-342900">
              <a:lnSpc>
                <a:spcPct val="100000"/>
              </a:lnSpc>
              <a:buFont typeface="Arial" panose="020B0604020202020204" pitchFamily="34" charset="0"/>
              <a:buChar char="•"/>
            </a:pPr>
            <a:r>
              <a:rPr lang="en-GB" altLang="en-US" sz="2400" b="0" dirty="0">
                <a:solidFill>
                  <a:prstClr val="black"/>
                </a:solidFill>
              </a:rPr>
              <a:t>Christine and Christopher</a:t>
            </a:r>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a:xfrm>
            <a:off x="4911172" y="3244191"/>
            <a:ext cx="3911495" cy="4428000"/>
          </a:xfrm>
        </p:spPr>
        <p:txBody>
          <a:bodyPr/>
          <a:lstStyle/>
          <a:p>
            <a:pPr algn="ctr"/>
            <a:r>
              <a:rPr lang="en-GB" sz="9600" dirty="0">
                <a:solidFill>
                  <a:srgbClr val="ABBB24"/>
                </a:solidFill>
                <a:sym typeface="Wingdings 2" pitchFamily="18" charset="2"/>
              </a:rPr>
              <a:t></a:t>
            </a:r>
            <a:endParaRPr lang="en-GB" sz="9600" dirty="0">
              <a:solidFill>
                <a:srgbClr val="ABBB24"/>
              </a:solidFill>
            </a:endParaRPr>
          </a:p>
          <a:p>
            <a:pPr marL="342900" lvl="0" indent="-342900">
              <a:lnSpc>
                <a:spcPct val="100000"/>
              </a:lnSpc>
              <a:buFont typeface="Arial" panose="020B0604020202020204" pitchFamily="34" charset="0"/>
              <a:buChar char="•"/>
            </a:pPr>
            <a:r>
              <a:rPr lang="en-GB" altLang="en-US" sz="2400" b="0" dirty="0">
                <a:solidFill>
                  <a:prstClr val="black"/>
                </a:solidFill>
              </a:rPr>
              <a:t>Joyce and Florence</a:t>
            </a:r>
          </a:p>
          <a:p>
            <a:pPr marL="342900" lvl="0" indent="-342900">
              <a:lnSpc>
                <a:spcPct val="100000"/>
              </a:lnSpc>
              <a:buFont typeface="Arial" panose="020B0604020202020204" pitchFamily="34" charset="0"/>
              <a:buChar char="•"/>
            </a:pPr>
            <a:r>
              <a:rPr lang="en-GB" altLang="en-US" sz="2400" b="0" dirty="0">
                <a:solidFill>
                  <a:prstClr val="black"/>
                </a:solidFill>
              </a:rPr>
              <a:t>Sammy and Pat</a:t>
            </a:r>
          </a:p>
          <a:p>
            <a:pPr marL="342900" lvl="0" indent="-342900">
              <a:lnSpc>
                <a:spcPct val="100000"/>
              </a:lnSpc>
              <a:buFont typeface="Arial" panose="020B0604020202020204" pitchFamily="34" charset="0"/>
              <a:buChar char="•"/>
            </a:pPr>
            <a:r>
              <a:rPr lang="en-GB" altLang="en-US" sz="2400" b="0" dirty="0">
                <a:solidFill>
                  <a:prstClr val="black"/>
                </a:solidFill>
              </a:rPr>
              <a:t>Hakim and Muhammad </a:t>
            </a:r>
          </a:p>
          <a:p>
            <a:pPr marL="342900" lvl="0" indent="-342900">
              <a:lnSpc>
                <a:spcPct val="100000"/>
              </a:lnSpc>
              <a:buFont typeface="Arial" panose="020B0604020202020204" pitchFamily="34" charset="0"/>
              <a:buChar char="•"/>
            </a:pPr>
            <a:r>
              <a:rPr lang="en-GB" altLang="en-US" sz="2400" b="0" dirty="0">
                <a:solidFill>
                  <a:prstClr val="black"/>
                </a:solidFill>
              </a:rPr>
              <a:t>Christine and Diane</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13</a:t>
            </a:fld>
            <a:endParaRPr lang="en-GB" dirty="0"/>
          </a:p>
        </p:txBody>
      </p:sp>
    </p:spTree>
    <p:extLst>
      <p:ext uri="{BB962C8B-B14F-4D97-AF65-F5344CB8AC3E}">
        <p14:creationId xmlns:p14="http://schemas.microsoft.com/office/powerpoint/2010/main" val="218765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Contexts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p:txBody>
          <a:bodyPr/>
          <a:lstStyle/>
          <a:p>
            <a:pPr lvl="0"/>
            <a:r>
              <a:rPr lang="en-GB" altLang="en-US" dirty="0">
                <a:solidFill>
                  <a:srgbClr val="FF0000"/>
                </a:solidFill>
              </a:rPr>
              <a:t>Pros:</a:t>
            </a:r>
            <a:endParaRPr lang="en-GB" altLang="en-US"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Makes the task familiar.</a:t>
            </a:r>
          </a:p>
          <a:p>
            <a:pPr marL="342900" lvl="0" indent="-342900">
              <a:lnSpc>
                <a:spcPct val="100000"/>
              </a:lnSpc>
              <a:buFont typeface="Arial" panose="020B0604020202020204" pitchFamily="34" charset="0"/>
              <a:buChar char="•"/>
            </a:pPr>
            <a:r>
              <a:rPr lang="en-GB" altLang="en-US" sz="2400" b="0" dirty="0">
                <a:solidFill>
                  <a:prstClr val="black"/>
                </a:solidFill>
              </a:rPr>
              <a:t>Makes the task relevant.</a:t>
            </a:r>
          </a:p>
          <a:p>
            <a:pPr marL="342900" lvl="0" indent="-342900">
              <a:lnSpc>
                <a:spcPct val="100000"/>
              </a:lnSpc>
              <a:buFont typeface="Arial" panose="020B0604020202020204" pitchFamily="34" charset="0"/>
              <a:buChar char="•"/>
            </a:pPr>
            <a:r>
              <a:rPr lang="en-GB" altLang="en-US" sz="2400" b="0" dirty="0">
                <a:solidFill>
                  <a:prstClr val="black"/>
                </a:solidFill>
              </a:rPr>
              <a:t>Makes abstract ideas concrete.</a:t>
            </a:r>
          </a:p>
          <a:p>
            <a:pPr marL="342900" lvl="0" indent="-342900">
              <a:lnSpc>
                <a:spcPct val="100000"/>
              </a:lnSpc>
              <a:buFont typeface="Arial" panose="020B0604020202020204" pitchFamily="34" charset="0"/>
              <a:buChar char="•"/>
            </a:pPr>
            <a:r>
              <a:rPr lang="en-GB" altLang="en-US" sz="2400" b="0" dirty="0">
                <a:solidFill>
                  <a:prstClr val="black"/>
                </a:solidFill>
              </a:rPr>
              <a:t>Allows the assessment of the application of principles.</a:t>
            </a:r>
            <a:endParaRPr lang="en-GB" altLang="en-US" sz="2400" b="0" i="1" dirty="0">
              <a:solidFill>
                <a:prstClr val="black"/>
              </a:solidFill>
            </a:endParaRPr>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p:txBody>
          <a:bodyPr/>
          <a:lstStyle/>
          <a:p>
            <a:pPr lvl="0"/>
            <a:r>
              <a:rPr lang="en-GB" altLang="en-US" dirty="0">
                <a:solidFill>
                  <a:srgbClr val="FF0000"/>
                </a:solidFill>
              </a:rPr>
              <a:t>Cons:</a:t>
            </a:r>
            <a:endParaRPr lang="en-GB" altLang="en-US"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Increases reading load.</a:t>
            </a:r>
          </a:p>
          <a:p>
            <a:pPr marL="342900" lvl="0" indent="-342900">
              <a:lnSpc>
                <a:spcPct val="100000"/>
              </a:lnSpc>
              <a:buFont typeface="Arial" panose="020B0604020202020204" pitchFamily="34" charset="0"/>
              <a:buChar char="•"/>
            </a:pPr>
            <a:r>
              <a:rPr lang="en-GB" altLang="en-US" sz="2400" b="0" dirty="0">
                <a:solidFill>
                  <a:prstClr val="black"/>
                </a:solidFill>
              </a:rPr>
              <a:t>Unintended bias.</a:t>
            </a:r>
          </a:p>
          <a:p>
            <a:pPr marL="342900" lvl="0" indent="-342900">
              <a:lnSpc>
                <a:spcPct val="100000"/>
              </a:lnSpc>
              <a:buFont typeface="Arial" panose="020B0604020202020204" pitchFamily="34" charset="0"/>
              <a:buChar char="•"/>
            </a:pPr>
            <a:r>
              <a:rPr lang="en-GB" altLang="en-US" sz="2400" b="0" dirty="0">
                <a:solidFill>
                  <a:prstClr val="black"/>
                </a:solidFill>
              </a:rPr>
              <a:t>Encourages everyday knowledge and may result in confusion between content and context.</a:t>
            </a:r>
          </a:p>
          <a:p>
            <a:pPr marL="342900" lvl="0" indent="-342900">
              <a:lnSpc>
                <a:spcPct val="100000"/>
              </a:lnSpc>
              <a:buFont typeface="Arial" panose="020B0604020202020204" pitchFamily="34" charset="0"/>
              <a:buChar char="•"/>
            </a:pPr>
            <a:r>
              <a:rPr lang="en-GB" altLang="en-US" sz="2400" b="0" dirty="0">
                <a:solidFill>
                  <a:prstClr val="black"/>
                </a:solidFill>
              </a:rPr>
              <a:t>Exciting contexts may be distracting.</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14</a:t>
            </a:fld>
            <a:endParaRPr lang="en-GB"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3847" y="5396064"/>
            <a:ext cx="2319543" cy="885936"/>
          </a:xfrm>
          <a:prstGeom prst="rect">
            <a:avLst/>
          </a:prstGeom>
        </p:spPr>
      </p:pic>
    </p:spTree>
    <p:extLst>
      <p:ext uri="{BB962C8B-B14F-4D97-AF65-F5344CB8AC3E}">
        <p14:creationId xmlns:p14="http://schemas.microsoft.com/office/powerpoint/2010/main" val="3718034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9646" y="3141908"/>
            <a:ext cx="8218800" cy="3086802"/>
          </a:xfrm>
        </p:spPr>
        <p:txBody>
          <a:bodyPr>
            <a:normAutofit/>
          </a:bodyPr>
          <a:lstStyle/>
          <a:p>
            <a:pPr marL="442913"/>
            <a:endParaRPr lang="en-GB" dirty="0"/>
          </a:p>
          <a:p>
            <a:pPr lvl="2"/>
            <a:r>
              <a:rPr lang="en-GB" sz="2400" dirty="0"/>
              <a:t>Gender</a:t>
            </a:r>
          </a:p>
          <a:p>
            <a:pPr lvl="2"/>
            <a:r>
              <a:rPr lang="en-GB" sz="2400" dirty="0"/>
              <a:t>Urban / rural home setting</a:t>
            </a:r>
          </a:p>
          <a:p>
            <a:pPr lvl="2"/>
            <a:r>
              <a:rPr lang="en-GB" sz="2400" dirty="0"/>
              <a:t>Ethnicity</a:t>
            </a:r>
          </a:p>
          <a:p>
            <a:pPr lvl="2"/>
            <a:r>
              <a:rPr lang="en-GB" sz="2400" dirty="0"/>
              <a:t>Religion</a:t>
            </a:r>
          </a:p>
          <a:p>
            <a:pPr lvl="2"/>
            <a:r>
              <a:rPr lang="en-GB" sz="2400" dirty="0">
                <a:solidFill>
                  <a:prstClr val="black"/>
                </a:solidFill>
              </a:rPr>
              <a:t>Class / family background</a:t>
            </a:r>
            <a:endParaRPr lang="en-GB" sz="2400" dirty="0"/>
          </a:p>
          <a:p>
            <a:pPr lvl="2"/>
            <a:endParaRPr lang="en-GB" sz="2400" dirty="0"/>
          </a:p>
          <a:p>
            <a:pPr marL="0" lvl="2" indent="0">
              <a:buNone/>
            </a:pPr>
            <a:endParaRPr lang="en-GB" sz="2400" dirty="0"/>
          </a:p>
        </p:txBody>
      </p:sp>
      <p:sp>
        <p:nvSpPr>
          <p:cNvPr id="4" name="Title 3"/>
          <p:cNvSpPr>
            <a:spLocks noGrp="1"/>
          </p:cNvSpPr>
          <p:nvPr>
            <p:ph type="title"/>
          </p:nvPr>
        </p:nvSpPr>
        <p:spPr>
          <a:xfrm>
            <a:off x="294467" y="467999"/>
            <a:ext cx="8307091" cy="2563812"/>
          </a:xfrm>
        </p:spPr>
        <p:txBody>
          <a:bodyPr>
            <a:normAutofit fontScale="90000"/>
          </a:bodyPr>
          <a:lstStyle/>
          <a:p>
            <a:r>
              <a:rPr lang="en-GB" sz="4000" dirty="0"/>
              <a:t>Sensitive issues</a:t>
            </a:r>
            <a:r>
              <a:rPr lang="en-GB" dirty="0"/>
              <a:t/>
            </a:r>
            <a:br>
              <a:rPr lang="en-GB" dirty="0"/>
            </a:br>
            <a:r>
              <a:rPr lang="en-GB" dirty="0"/>
              <a:t/>
            </a:r>
            <a:br>
              <a:rPr lang="en-GB" dirty="0"/>
            </a:br>
            <a:r>
              <a:rPr lang="en-GB" dirty="0"/>
              <a:t/>
            </a:r>
            <a:br>
              <a:rPr lang="en-GB" dirty="0"/>
            </a:br>
            <a:r>
              <a:rPr lang="en-GB" sz="2700" b="0" dirty="0"/>
              <a:t>Test materials must not bias outcomes on any grounds (</a:t>
            </a:r>
            <a:r>
              <a:rPr lang="en-GB" sz="2000" b="0" dirty="0"/>
              <a:t>see </a:t>
            </a:r>
            <a:r>
              <a:rPr lang="en-GB" sz="2000" b="0" i="1" dirty="0"/>
              <a:t>Guide to Classroom-based and National Assessments in Rwanda</a:t>
            </a:r>
            <a:r>
              <a:rPr lang="en-GB" sz="2000" b="0" dirty="0"/>
              <a:t>, section 7.5</a:t>
            </a:r>
            <a:r>
              <a:rPr lang="en-GB" sz="2700" b="0" dirty="0"/>
              <a:t>):</a:t>
            </a:r>
            <a:r>
              <a:rPr lang="en-GB" sz="2700" dirty="0"/>
              <a:t/>
            </a:r>
            <a:br>
              <a:rPr lang="en-GB" sz="2700" dirty="0"/>
            </a:br>
            <a:endParaRPr lang="en-GB" sz="2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046" y="5087431"/>
            <a:ext cx="4504954" cy="1251376"/>
          </a:xfrm>
          <a:prstGeom prst="rect">
            <a:avLst/>
          </a:prstGeom>
        </p:spPr>
      </p:pic>
    </p:spTree>
    <p:extLst>
      <p:ext uri="{BB962C8B-B14F-4D97-AF65-F5344CB8AC3E}">
        <p14:creationId xmlns:p14="http://schemas.microsoft.com/office/powerpoint/2010/main" val="16865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2506477"/>
            <a:ext cx="8218800" cy="3086802"/>
          </a:xfrm>
        </p:spPr>
        <p:txBody>
          <a:bodyPr>
            <a:normAutofit/>
          </a:bodyPr>
          <a:lstStyle/>
          <a:p>
            <a:pPr marL="442913"/>
            <a:endParaRPr lang="en-GB" dirty="0"/>
          </a:p>
          <a:p>
            <a:pPr lvl="2"/>
            <a:r>
              <a:rPr lang="en-GB" sz="2400" dirty="0"/>
              <a:t>Must not glorify undesirable behaviours</a:t>
            </a:r>
          </a:p>
          <a:p>
            <a:pPr lvl="2"/>
            <a:r>
              <a:rPr lang="en-GB" sz="2400" dirty="0"/>
              <a:t>Must not be too sad </a:t>
            </a:r>
          </a:p>
          <a:p>
            <a:pPr lvl="2"/>
            <a:r>
              <a:rPr lang="en-GB" sz="2400" dirty="0"/>
              <a:t>Must be accurate</a:t>
            </a:r>
          </a:p>
          <a:p>
            <a:pPr lvl="2"/>
            <a:r>
              <a:rPr lang="en-GB" sz="2400" dirty="0"/>
              <a:t>Must not date in the immediate future</a:t>
            </a:r>
          </a:p>
          <a:p>
            <a:pPr lvl="2"/>
            <a:endParaRPr lang="en-GB" sz="2400" dirty="0"/>
          </a:p>
          <a:p>
            <a:pPr marL="0" lvl="2" indent="0">
              <a:buNone/>
            </a:pPr>
            <a:endParaRPr lang="en-GB" sz="2400" dirty="0"/>
          </a:p>
        </p:txBody>
      </p:sp>
      <p:sp>
        <p:nvSpPr>
          <p:cNvPr id="4" name="Title 3"/>
          <p:cNvSpPr>
            <a:spLocks noGrp="1"/>
          </p:cNvSpPr>
          <p:nvPr>
            <p:ph type="title"/>
          </p:nvPr>
        </p:nvSpPr>
        <p:spPr>
          <a:xfrm>
            <a:off x="468000" y="468000"/>
            <a:ext cx="6666917" cy="900000"/>
          </a:xfrm>
        </p:spPr>
        <p:txBody>
          <a:bodyPr>
            <a:normAutofit fontScale="90000"/>
          </a:bodyPr>
          <a:lstStyle/>
          <a:p>
            <a:r>
              <a:rPr lang="en-GB" sz="4000" dirty="0"/>
              <a:t>Sensitive issues continued</a:t>
            </a:r>
            <a:r>
              <a:rPr lang="en-GB" dirty="0"/>
              <a:t/>
            </a:r>
            <a:br>
              <a:rPr lang="en-GB" dirty="0"/>
            </a:br>
            <a:r>
              <a:rPr lang="en-GB" dirty="0"/>
              <a:t/>
            </a:r>
            <a:br>
              <a:rPr lang="en-GB" dirty="0"/>
            </a:br>
            <a:r>
              <a:rPr lang="en-GB" dirty="0"/>
              <a:t/>
            </a:r>
            <a:br>
              <a:rPr lang="en-GB" dirty="0"/>
            </a:br>
            <a:r>
              <a:rPr lang="en-GB" dirty="0"/>
              <a:t>Other aspects to consider:</a:t>
            </a:r>
            <a:br>
              <a:rPr lang="en-GB" dirty="0"/>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046" y="5087431"/>
            <a:ext cx="4504954" cy="1251376"/>
          </a:xfrm>
          <a:prstGeom prst="rect">
            <a:avLst/>
          </a:prstGeom>
        </p:spPr>
      </p:pic>
    </p:spTree>
    <p:extLst>
      <p:ext uri="{BB962C8B-B14F-4D97-AF65-F5344CB8AC3E}">
        <p14:creationId xmlns:p14="http://schemas.microsoft.com/office/powerpoint/2010/main" val="4122610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Writing fair questions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138976" cy="4677067"/>
          </a:xfrm>
        </p:spPr>
        <p:txBody>
          <a:bodyPr>
            <a:normAutofit/>
          </a:bodyPr>
          <a:lstStyle/>
          <a:p>
            <a:pPr lvl="2">
              <a:lnSpc>
                <a:spcPct val="100000"/>
              </a:lnSpc>
            </a:pPr>
            <a:r>
              <a:rPr lang="en-GB" sz="2400" dirty="0"/>
              <a:t>Students want to give the ‘right answer’</a:t>
            </a:r>
          </a:p>
          <a:p>
            <a:pPr lvl="2">
              <a:lnSpc>
                <a:spcPct val="100000"/>
              </a:lnSpc>
            </a:pPr>
            <a:r>
              <a:rPr lang="en-GB" sz="2400" dirty="0"/>
              <a:t>We must make it as easy as possible for pupils to give the right answer</a:t>
            </a:r>
          </a:p>
          <a:p>
            <a:pPr lvl="2">
              <a:lnSpc>
                <a:spcPct val="100000"/>
              </a:lnSpc>
            </a:pPr>
            <a:r>
              <a:rPr lang="en-GB" sz="2400" dirty="0"/>
              <a:t>If we break the ‘rules’ of test questions, then it can seem unfair</a:t>
            </a:r>
          </a:p>
          <a:p>
            <a:pPr lvl="2">
              <a:lnSpc>
                <a:spcPct val="100000"/>
              </a:lnSpc>
            </a:pPr>
            <a:r>
              <a:rPr lang="en-GB" sz="2400" dirty="0"/>
              <a:t>We should not try to deliberately catch the student out     </a:t>
            </a:r>
          </a:p>
          <a:p>
            <a:pPr marL="0" lvl="2" indent="0">
              <a:lnSpc>
                <a:spcPct val="100000"/>
              </a:lnSpc>
              <a:buNone/>
            </a:pPr>
            <a:endParaRPr lang="en-GB" dirty="0"/>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17</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7413387" y="4547616"/>
            <a:ext cx="1517226" cy="1517226"/>
          </a:xfrm>
          <a:prstGeom prst="rect">
            <a:avLst/>
          </a:prstGeom>
        </p:spPr>
      </p:pic>
    </p:spTree>
    <p:extLst>
      <p:ext uri="{BB962C8B-B14F-4D97-AF65-F5344CB8AC3E}">
        <p14:creationId xmlns:p14="http://schemas.microsoft.com/office/powerpoint/2010/main" val="462786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380914"/>
            <a:ext cx="6666917" cy="900000"/>
          </a:xfrm>
        </p:spPr>
        <p:txBody>
          <a:bodyPr/>
          <a:lstStyle/>
          <a:p>
            <a:r>
              <a:rPr lang="en-GB" dirty="0"/>
              <a:t>Writing good questions</a:t>
            </a:r>
          </a:p>
        </p:txBody>
      </p:sp>
      <p:sp>
        <p:nvSpPr>
          <p:cNvPr id="5" name="Content Placeholder 4"/>
          <p:cNvSpPr>
            <a:spLocks noGrp="1"/>
          </p:cNvSpPr>
          <p:nvPr>
            <p:ph idx="4294967295"/>
          </p:nvPr>
        </p:nvSpPr>
        <p:spPr>
          <a:xfrm>
            <a:off x="251520" y="1628800"/>
            <a:ext cx="8424000" cy="4680000"/>
          </a:xfrm>
        </p:spPr>
        <p:txBody>
          <a:bodyPr/>
          <a:lstStyle/>
          <a:p>
            <a:pPr marL="457200" indent="-457200">
              <a:lnSpc>
                <a:spcPct val="100000"/>
              </a:lnSpc>
              <a:buFont typeface="Arial" panose="020B0604020202020204" pitchFamily="34" charset="0"/>
              <a:buChar char="•"/>
            </a:pPr>
            <a:r>
              <a:rPr lang="en-GB" sz="2400" b="0" dirty="0"/>
              <a:t>Consider the time it will take the student to read and understand the question</a:t>
            </a:r>
          </a:p>
          <a:p>
            <a:pPr marL="457200" indent="-457200">
              <a:lnSpc>
                <a:spcPct val="100000"/>
              </a:lnSpc>
              <a:buFont typeface="Arial" panose="020B0604020202020204" pitchFamily="34" charset="0"/>
              <a:buChar char="•"/>
            </a:pPr>
            <a:r>
              <a:rPr lang="en-GB" sz="2400" b="0" dirty="0"/>
              <a:t>Include only the basic information necessary for the student to understand</a:t>
            </a:r>
          </a:p>
          <a:p>
            <a:pPr marL="457200" indent="-457200">
              <a:lnSpc>
                <a:spcPct val="100000"/>
              </a:lnSpc>
              <a:buFont typeface="Arial" panose="020B0604020202020204" pitchFamily="34" charset="0"/>
              <a:buChar char="•"/>
            </a:pPr>
            <a:r>
              <a:rPr lang="en-GB" sz="2400" b="0" dirty="0"/>
              <a:t>In maths and sciences, use tables or charts in preference to prose if it gets the information across more swiftly</a:t>
            </a:r>
          </a:p>
          <a:p>
            <a:pPr marL="457200" indent="-457200">
              <a:lnSpc>
                <a:spcPct val="100000"/>
              </a:lnSpc>
              <a:buFont typeface="Arial" panose="020B0604020202020204" pitchFamily="34" charset="0"/>
              <a:buChar char="•"/>
            </a:pPr>
            <a:r>
              <a:rPr lang="en-GB" sz="2400" b="0" dirty="0"/>
              <a:t>Does the question actually tests the learning objective intended</a:t>
            </a:r>
          </a:p>
          <a:p>
            <a:pPr marL="457200" indent="-457200">
              <a:lnSpc>
                <a:spcPct val="100000"/>
              </a:lnSpc>
              <a:buFont typeface="Arial" panose="020B0604020202020204" pitchFamily="34" charset="0"/>
              <a:buChar char="•"/>
            </a:pPr>
            <a:endParaRPr lang="en-GB" sz="2800" dirty="0"/>
          </a:p>
          <a:p>
            <a:pPr>
              <a:buNone/>
            </a:pPr>
            <a:endParaRPr lang="en-GB" sz="2800" dirty="0"/>
          </a:p>
          <a:p>
            <a:endParaRPr lang="en-GB" sz="2800"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2736" y="5047488"/>
            <a:ext cx="1372589" cy="1029106"/>
          </a:xfrm>
          <a:prstGeom prst="rect">
            <a:avLst/>
          </a:prstGeom>
        </p:spPr>
      </p:pic>
    </p:spTree>
    <p:extLst>
      <p:ext uri="{BB962C8B-B14F-4D97-AF65-F5344CB8AC3E}">
        <p14:creationId xmlns:p14="http://schemas.microsoft.com/office/powerpoint/2010/main" val="3946745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Writing good questions</a:t>
            </a:r>
          </a:p>
        </p:txBody>
      </p:sp>
      <p:sp>
        <p:nvSpPr>
          <p:cNvPr id="3" name="Content Placeholder 2"/>
          <p:cNvSpPr>
            <a:spLocks noGrp="1"/>
          </p:cNvSpPr>
          <p:nvPr>
            <p:ph idx="4294967295"/>
          </p:nvPr>
        </p:nvSpPr>
        <p:spPr>
          <a:xfrm>
            <a:off x="468000" y="1656000"/>
            <a:ext cx="8138976" cy="4428000"/>
          </a:xfrm>
        </p:spPr>
        <p:txBody>
          <a:bodyPr/>
          <a:lstStyle/>
          <a:p>
            <a:pPr marL="342900" indent="-342900">
              <a:lnSpc>
                <a:spcPct val="100000"/>
              </a:lnSpc>
              <a:buFont typeface="Arial" panose="020B0604020202020204" pitchFamily="34" charset="0"/>
              <a:buChar char="•"/>
            </a:pPr>
            <a:r>
              <a:rPr lang="en-GB" sz="2400" b="0" dirty="0"/>
              <a:t>Return to your draft questions after a while and read them through with fresh eyes</a:t>
            </a:r>
          </a:p>
          <a:p>
            <a:pPr marL="342900" indent="-342900">
              <a:lnSpc>
                <a:spcPct val="100000"/>
              </a:lnSpc>
              <a:buFont typeface="Arial" panose="020B0604020202020204" pitchFamily="34" charset="0"/>
              <a:buChar char="•"/>
            </a:pPr>
            <a:r>
              <a:rPr lang="en-GB" sz="2400" b="0" dirty="0"/>
              <a:t>Pass your questions to colleagues </a:t>
            </a:r>
            <a:r>
              <a:rPr lang="en-GB" sz="2400" b="0"/>
              <a:t>for review</a:t>
            </a:r>
            <a:endParaRPr lang="en-GB" sz="2400" b="0" dirty="0"/>
          </a:p>
          <a:p>
            <a:pPr marL="342900" indent="-342900">
              <a:lnSpc>
                <a:spcPct val="100000"/>
              </a:lnSpc>
              <a:buFont typeface="Arial" panose="020B0604020202020204" pitchFamily="34" charset="0"/>
              <a:buChar char="•"/>
            </a:pPr>
            <a:r>
              <a:rPr lang="en-GB" sz="2400" b="0" dirty="0"/>
              <a:t>Try working backwards from the answer required: ensure all the content is needed for the application or calculation</a:t>
            </a:r>
          </a:p>
          <a:p>
            <a:endParaRPr lang="en-GB" dirty="0"/>
          </a:p>
          <a:p>
            <a:pPr>
              <a:buNone/>
            </a:pPr>
            <a:endParaRPr lang="en-GB" dirty="0"/>
          </a:p>
          <a:p>
            <a:pPr>
              <a:buNone/>
            </a:pP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2736" y="5047488"/>
            <a:ext cx="1372589" cy="1029106"/>
          </a:xfrm>
          <a:prstGeom prst="rect">
            <a:avLst/>
          </a:prstGeom>
        </p:spPr>
      </p:pic>
    </p:spTree>
    <p:extLst>
      <p:ext uri="{BB962C8B-B14F-4D97-AF65-F5344CB8AC3E}">
        <p14:creationId xmlns:p14="http://schemas.microsoft.com/office/powerpoint/2010/main" val="324346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a:t>General principles and style</a:t>
            </a:r>
            <a:endParaRPr lang="en-GB" dirty="0"/>
          </a:p>
        </p:txBody>
      </p:sp>
      <p:sp>
        <p:nvSpPr>
          <p:cNvPr id="3" name="Content Placeholder 2"/>
          <p:cNvSpPr>
            <a:spLocks noGrp="1"/>
          </p:cNvSpPr>
          <p:nvPr>
            <p:ph idx="4294967295"/>
          </p:nvPr>
        </p:nvSpPr>
        <p:spPr>
          <a:xfrm>
            <a:off x="468000" y="1950720"/>
            <a:ext cx="8138976" cy="4907280"/>
          </a:xfrm>
        </p:spPr>
        <p:txBody>
          <a:bodyPr>
            <a:normAutofit/>
          </a:bodyPr>
          <a:lstStyle/>
          <a:p>
            <a:pPr>
              <a:lnSpc>
                <a:spcPct val="100000"/>
              </a:lnSpc>
            </a:pPr>
            <a:r>
              <a:rPr lang="en-GB" sz="2400" b="0" dirty="0"/>
              <a:t>Five aspects to consider:</a:t>
            </a:r>
          </a:p>
          <a:p>
            <a:pPr marL="457200" lvl="2" indent="-457200">
              <a:lnSpc>
                <a:spcPct val="100000"/>
              </a:lnSpc>
            </a:pPr>
            <a:r>
              <a:rPr lang="en-GB" sz="2400" dirty="0">
                <a:solidFill>
                  <a:srgbClr val="002060"/>
                </a:solidFill>
              </a:rPr>
              <a:t>language</a:t>
            </a:r>
          </a:p>
          <a:p>
            <a:pPr marL="457200" lvl="2" indent="-457200">
              <a:lnSpc>
                <a:spcPct val="100000"/>
              </a:lnSpc>
            </a:pPr>
            <a:r>
              <a:rPr lang="en-GB" sz="2400" dirty="0">
                <a:solidFill>
                  <a:srgbClr val="002060"/>
                </a:solidFill>
              </a:rPr>
              <a:t>visuals</a:t>
            </a:r>
          </a:p>
          <a:p>
            <a:pPr marL="457200" lvl="2" indent="-457200">
              <a:lnSpc>
                <a:spcPct val="100000"/>
              </a:lnSpc>
            </a:pPr>
            <a:r>
              <a:rPr lang="en-GB" sz="2400" dirty="0">
                <a:solidFill>
                  <a:srgbClr val="002060"/>
                </a:solidFill>
              </a:rPr>
              <a:t>contexts</a:t>
            </a:r>
          </a:p>
          <a:p>
            <a:pPr marL="457200" lvl="2" indent="-457200">
              <a:lnSpc>
                <a:spcPct val="100000"/>
              </a:lnSpc>
            </a:pPr>
            <a:r>
              <a:rPr lang="en-GB" sz="2400" dirty="0">
                <a:solidFill>
                  <a:srgbClr val="002060"/>
                </a:solidFill>
              </a:rPr>
              <a:t>sensitivities</a:t>
            </a:r>
          </a:p>
          <a:p>
            <a:pPr marL="457200" lvl="2" indent="-457200">
              <a:lnSpc>
                <a:spcPct val="100000"/>
              </a:lnSpc>
            </a:pPr>
            <a:r>
              <a:rPr lang="en-GB" sz="2400" dirty="0">
                <a:solidFill>
                  <a:srgbClr val="002060"/>
                </a:solidFill>
              </a:rPr>
              <a:t>student expectations</a:t>
            </a:r>
          </a:p>
          <a:p>
            <a:endParaRPr lang="en-GB" sz="40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spTree>
    <p:extLst>
      <p:ext uri="{BB962C8B-B14F-4D97-AF65-F5344CB8AC3E}">
        <p14:creationId xmlns:p14="http://schemas.microsoft.com/office/powerpoint/2010/main" val="1933588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Consider the question from the student’s point of view</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802933"/>
            <a:ext cx="8138976" cy="4677067"/>
          </a:xfrm>
        </p:spPr>
        <p:txBody>
          <a:bodyPr>
            <a:normAutofit/>
          </a:bodyPr>
          <a:lstStyle/>
          <a:p>
            <a:pPr marL="457200" lvl="2" indent="-457200">
              <a:lnSpc>
                <a:spcPct val="100000"/>
              </a:lnSpc>
            </a:pPr>
            <a:r>
              <a:rPr lang="en-GB" sz="2400" dirty="0"/>
              <a:t>How will the student go about this question?</a:t>
            </a:r>
          </a:p>
          <a:p>
            <a:pPr marL="457200" lvl="2" indent="-457200">
              <a:lnSpc>
                <a:spcPct val="100000"/>
              </a:lnSpc>
            </a:pPr>
            <a:r>
              <a:rPr lang="en-GB" sz="2400" dirty="0"/>
              <a:t>Is the answer format clear?</a:t>
            </a:r>
          </a:p>
          <a:p>
            <a:pPr marL="457200" lvl="2" indent="-457200">
              <a:lnSpc>
                <a:spcPct val="100000"/>
              </a:lnSpc>
            </a:pPr>
            <a:r>
              <a:rPr lang="en-GB" sz="2400" dirty="0"/>
              <a:t>How might a student misunderstand it?</a:t>
            </a:r>
          </a:p>
          <a:p>
            <a:pPr marL="457200" lvl="2" indent="-457200">
              <a:lnSpc>
                <a:spcPct val="100000"/>
              </a:lnSpc>
            </a:pPr>
            <a:r>
              <a:rPr lang="en-GB" sz="2400" dirty="0"/>
              <a:t>Could this question be answered from general knowledge?</a:t>
            </a:r>
          </a:p>
          <a:p>
            <a:pPr marL="0" lvl="2" indent="0">
              <a:lnSpc>
                <a:spcPct val="100000"/>
              </a:lnSpc>
              <a:buNone/>
            </a:pPr>
            <a:endParaRPr lang="en-GB" sz="2800" b="1" dirty="0"/>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20</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54547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 Little Miss </a:t>
            </a:r>
            <a:r>
              <a:rPr lang="en-GB" dirty="0" err="1"/>
              <a:t>Muffet</a:t>
            </a:r>
            <a:r>
              <a:rPr lang="en-GB" dirty="0"/>
              <a:t> </a:t>
            </a:r>
          </a:p>
        </p:txBody>
      </p:sp>
      <p:sp>
        <p:nvSpPr>
          <p:cNvPr id="4" name="Content Placeholder 3"/>
          <p:cNvSpPr>
            <a:spLocks noGrp="1"/>
          </p:cNvSpPr>
          <p:nvPr>
            <p:ph idx="1"/>
          </p:nvPr>
        </p:nvSpPr>
        <p:spPr>
          <a:xfrm>
            <a:off x="468000" y="1656000"/>
            <a:ext cx="4299261" cy="4428000"/>
          </a:xfrm>
        </p:spPr>
        <p:txBody>
          <a:bodyPr>
            <a:normAutofit/>
          </a:bodyPr>
          <a:lstStyle/>
          <a:p>
            <a:pPr>
              <a:lnSpc>
                <a:spcPct val="100000"/>
              </a:lnSpc>
            </a:pPr>
            <a:r>
              <a:rPr lang="en-GB" sz="2400" i="1" dirty="0">
                <a:latin typeface="Century Gothic" panose="020B0502020202020204" pitchFamily="34" charset="0"/>
              </a:rPr>
              <a:t>Little Miss </a:t>
            </a:r>
            <a:r>
              <a:rPr lang="en-GB" sz="2400" i="1" dirty="0" err="1">
                <a:latin typeface="Century Gothic" panose="020B0502020202020204" pitchFamily="34" charset="0"/>
              </a:rPr>
              <a:t>Muffet</a:t>
            </a:r>
            <a:endParaRPr lang="en-GB" sz="2400" i="1" dirty="0">
              <a:latin typeface="Century Gothic" panose="020B0502020202020204" pitchFamily="34" charset="0"/>
            </a:endParaRPr>
          </a:p>
          <a:p>
            <a:pPr>
              <a:lnSpc>
                <a:spcPct val="100000"/>
              </a:lnSpc>
            </a:pPr>
            <a:r>
              <a:rPr lang="en-GB" sz="2400" i="1" dirty="0">
                <a:latin typeface="Century Gothic" panose="020B0502020202020204" pitchFamily="34" charset="0"/>
              </a:rPr>
              <a:t>Sat on her </a:t>
            </a:r>
            <a:r>
              <a:rPr lang="en-GB" sz="2400" i="1" dirty="0" err="1">
                <a:latin typeface="Century Gothic" panose="020B0502020202020204" pitchFamily="34" charset="0"/>
              </a:rPr>
              <a:t>tuffet</a:t>
            </a:r>
            <a:endParaRPr lang="en-GB" sz="2400" i="1" dirty="0">
              <a:latin typeface="Century Gothic" panose="020B0502020202020204" pitchFamily="34" charset="0"/>
            </a:endParaRPr>
          </a:p>
          <a:p>
            <a:pPr>
              <a:lnSpc>
                <a:spcPct val="100000"/>
              </a:lnSpc>
            </a:pPr>
            <a:r>
              <a:rPr lang="en-GB" sz="2400" i="1" dirty="0">
                <a:latin typeface="Century Gothic" panose="020B0502020202020204" pitchFamily="34" charset="0"/>
              </a:rPr>
              <a:t>Eating her curds and whey.</a:t>
            </a:r>
          </a:p>
          <a:p>
            <a:pPr>
              <a:lnSpc>
                <a:spcPct val="100000"/>
              </a:lnSpc>
            </a:pPr>
            <a:endParaRPr lang="en-GB" sz="2400" i="1" dirty="0">
              <a:latin typeface="Century Gothic" panose="020B0502020202020204" pitchFamily="34" charset="0"/>
            </a:endParaRPr>
          </a:p>
          <a:p>
            <a:pPr>
              <a:lnSpc>
                <a:spcPct val="100000"/>
              </a:lnSpc>
            </a:pPr>
            <a:r>
              <a:rPr lang="en-GB" sz="2400" i="1" dirty="0">
                <a:latin typeface="Century Gothic" panose="020B0502020202020204" pitchFamily="34" charset="0"/>
              </a:rPr>
              <a:t>There came a big spider</a:t>
            </a:r>
          </a:p>
          <a:p>
            <a:pPr>
              <a:lnSpc>
                <a:spcPct val="100000"/>
              </a:lnSpc>
            </a:pPr>
            <a:r>
              <a:rPr lang="en-GB" sz="2400" i="1" dirty="0">
                <a:latin typeface="Century Gothic" panose="020B0502020202020204" pitchFamily="34" charset="0"/>
              </a:rPr>
              <a:t>That sat down beside her</a:t>
            </a:r>
          </a:p>
          <a:p>
            <a:pPr>
              <a:lnSpc>
                <a:spcPct val="100000"/>
              </a:lnSpc>
            </a:pPr>
            <a:r>
              <a:rPr lang="en-GB" sz="2400" i="1" dirty="0">
                <a:latin typeface="Century Gothic" panose="020B0502020202020204" pitchFamily="34" charset="0"/>
              </a:rPr>
              <a:t>And frightened Miss </a:t>
            </a:r>
            <a:r>
              <a:rPr lang="en-GB" sz="2400" i="1" dirty="0" err="1">
                <a:latin typeface="Century Gothic" panose="020B0502020202020204" pitchFamily="34" charset="0"/>
              </a:rPr>
              <a:t>Muffet</a:t>
            </a:r>
            <a:r>
              <a:rPr lang="en-GB" sz="2400" i="1" dirty="0">
                <a:latin typeface="Century Gothic" panose="020B0502020202020204" pitchFamily="34" charset="0"/>
              </a:rPr>
              <a:t> away.</a:t>
            </a:r>
          </a:p>
          <a:p>
            <a:endParaRPr lang="en-GB" dirty="0"/>
          </a:p>
        </p:txBody>
      </p:sp>
      <p:sp>
        <p:nvSpPr>
          <p:cNvPr id="5" name="Footer Placeholder 4"/>
          <p:cNvSpPr>
            <a:spLocks noGrp="1"/>
          </p:cNvSpPr>
          <p:nvPr>
            <p:ph type="ftr" sz="quarter" idx="3"/>
          </p:nvPr>
        </p:nvSpPr>
        <p:spPr/>
        <p:txBody>
          <a:bodyPr/>
          <a:lstStyle/>
          <a:p>
            <a:r>
              <a:rPr lang="en-GB"/>
              <a:t>Restricted</a:t>
            </a:r>
            <a:endParaRPr lang="en-GB" dirty="0"/>
          </a:p>
        </p:txBody>
      </p:sp>
      <p:sp>
        <p:nvSpPr>
          <p:cNvPr id="6" name="Slide Number Placeholder 5"/>
          <p:cNvSpPr>
            <a:spLocks noGrp="1"/>
          </p:cNvSpPr>
          <p:nvPr>
            <p:ph type="sldNum" sz="quarter" idx="4"/>
          </p:nvPr>
        </p:nvSpPr>
        <p:spPr/>
        <p:txBody>
          <a:bodyPr/>
          <a:lstStyle/>
          <a:p>
            <a:fld id="{1608FF17-83F6-4320-ABB9-493BD2F5E45E}" type="slidenum">
              <a:rPr lang="en-GB" smtClean="0"/>
              <a:pPr/>
              <a:t>21</a:t>
            </a:fld>
            <a:endParaRPr lang="en-GB" dirty="0"/>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897" r="16897"/>
          <a:stretch>
            <a:fillRect/>
          </a:stretch>
        </p:blipFill>
        <p:spPr>
          <a:xfrm>
            <a:off x="4007854" y="1091524"/>
            <a:ext cx="1187137" cy="1344952"/>
          </a:xfrm>
        </p:spPr>
      </p:pic>
      <p:pic>
        <p:nvPicPr>
          <p:cNvPr id="9" name="Picture 8" descr="C:\Users\kispa\Desktop\My Briefcase\MV5BMTkzNzk0MjY1OV5BMl5BanBnXkFtZTgwODY5NDc3MjE@._V1_.jpg"/>
          <p:cNvPicPr/>
          <p:nvPr/>
        </p:nvPicPr>
        <p:blipFill rotWithShape="1">
          <a:blip r:embed="rId3">
            <a:extLst>
              <a:ext uri="{28A0092B-C50C-407E-A947-70E740481C1C}">
                <a14:useLocalDpi xmlns:a14="http://schemas.microsoft.com/office/drawing/2010/main" val="0"/>
              </a:ext>
            </a:extLst>
          </a:blip>
          <a:srcRect l="11983" r="23805" b="27326"/>
          <a:stretch/>
        </p:blipFill>
        <p:spPr bwMode="auto">
          <a:xfrm>
            <a:off x="5622721" y="2147613"/>
            <a:ext cx="3056255" cy="2591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809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How did the spider know that the little girl was frightened of him?</a:t>
            </a:r>
            <a:r>
              <a:rPr lang="en-GB" dirty="0">
                <a:solidFill>
                  <a:srgbClr val="002060"/>
                </a:solidFill>
              </a:rPr>
              <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a:bodyPr>
          <a:lstStyle/>
          <a:p>
            <a:pPr marL="0" lvl="2" indent="0">
              <a:lnSpc>
                <a:spcPct val="100000"/>
              </a:lnSpc>
              <a:buNone/>
            </a:pPr>
            <a:r>
              <a:rPr lang="en-GB" sz="2400" dirty="0"/>
              <a:t>Consider this range of answers and decide whether they should be </a:t>
            </a:r>
            <a:r>
              <a:rPr lang="en-GB" sz="2400" dirty="0">
                <a:solidFill>
                  <a:srgbClr val="002060"/>
                </a:solidFill>
              </a:rPr>
              <a:t>creditworthy or not?</a:t>
            </a:r>
          </a:p>
          <a:p>
            <a:pPr marL="457200" lvl="2" indent="-457200">
              <a:lnSpc>
                <a:spcPct val="100000"/>
              </a:lnSpc>
            </a:pPr>
            <a:r>
              <a:rPr lang="en-GB" sz="2400" i="1" dirty="0">
                <a:solidFill>
                  <a:schemeClr val="accent4">
                    <a:lumMod val="50000"/>
                  </a:schemeClr>
                </a:solidFill>
              </a:rPr>
              <a:t>She ran away.</a:t>
            </a:r>
          </a:p>
          <a:p>
            <a:pPr marL="457200" lvl="2" indent="-457200">
              <a:lnSpc>
                <a:spcPct val="100000"/>
              </a:lnSpc>
            </a:pPr>
            <a:r>
              <a:rPr lang="en-GB" sz="2400" i="1" dirty="0">
                <a:solidFill>
                  <a:schemeClr val="accent3">
                    <a:lumMod val="75000"/>
                  </a:schemeClr>
                </a:solidFill>
              </a:rPr>
              <a:t>She ran away screaming and wailing.</a:t>
            </a:r>
          </a:p>
          <a:p>
            <a:pPr marL="457200" lvl="2" indent="-457200">
              <a:lnSpc>
                <a:spcPct val="100000"/>
              </a:lnSpc>
            </a:pPr>
            <a:r>
              <a:rPr lang="en-GB" sz="2400" i="1" dirty="0">
                <a:solidFill>
                  <a:schemeClr val="accent3">
                    <a:lumMod val="50000"/>
                  </a:schemeClr>
                </a:solidFill>
              </a:rPr>
              <a:t>He frightened her away.</a:t>
            </a:r>
          </a:p>
          <a:p>
            <a:pPr marL="457200" lvl="2" indent="-457200">
              <a:lnSpc>
                <a:spcPct val="100000"/>
              </a:lnSpc>
            </a:pPr>
            <a:r>
              <a:rPr lang="en-GB" sz="2400" i="1" dirty="0">
                <a:solidFill>
                  <a:schemeClr val="accent4">
                    <a:lumMod val="75000"/>
                  </a:schemeClr>
                </a:solidFill>
              </a:rPr>
              <a:t>By observing her.</a:t>
            </a:r>
          </a:p>
          <a:p>
            <a:pPr marL="457200" lvl="2" indent="-457200">
              <a:lnSpc>
                <a:spcPct val="100000"/>
              </a:lnSpc>
            </a:pPr>
            <a:r>
              <a:rPr lang="en-GB" sz="2400" i="1" dirty="0">
                <a:solidFill>
                  <a:schemeClr val="accent1">
                    <a:lumMod val="75000"/>
                  </a:schemeClr>
                </a:solidFill>
              </a:rPr>
              <a:t>By observing her reaction.</a:t>
            </a:r>
          </a:p>
          <a:p>
            <a:pPr marL="457200" lvl="2" indent="-457200">
              <a:lnSpc>
                <a:spcPct val="100000"/>
              </a:lnSpc>
            </a:pPr>
            <a:r>
              <a:rPr lang="en-GB" sz="2400" i="1" dirty="0">
                <a:solidFill>
                  <a:srgbClr val="002060"/>
                </a:solidFill>
              </a:rPr>
              <a:t>He sat down beside her.</a:t>
            </a:r>
          </a:p>
          <a:p>
            <a:pPr marL="457200" lvl="2" indent="-457200">
              <a:lnSpc>
                <a:spcPct val="100000"/>
              </a:lnSpc>
            </a:pPr>
            <a:r>
              <a:rPr lang="en-GB" sz="2400" i="1" dirty="0">
                <a:solidFill>
                  <a:schemeClr val="accent6">
                    <a:lumMod val="50000"/>
                  </a:schemeClr>
                </a:solidFill>
              </a:rPr>
              <a:t>He was very scary and had 8 hairy legs.</a:t>
            </a: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22</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08" y="1914144"/>
            <a:ext cx="1713992" cy="1285494"/>
          </a:xfrm>
          <a:prstGeom prst="rect">
            <a:avLst/>
          </a:prstGeom>
        </p:spPr>
      </p:pic>
    </p:spTree>
    <p:extLst>
      <p:ext uri="{BB962C8B-B14F-4D97-AF65-F5344CB8AC3E}">
        <p14:creationId xmlns:p14="http://schemas.microsoft.com/office/powerpoint/2010/main" val="1877790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How did the spider know that the little girl was frightened of him?</a:t>
            </a:r>
            <a:r>
              <a:rPr lang="en-GB" dirty="0">
                <a:solidFill>
                  <a:srgbClr val="002060"/>
                </a:solidFill>
              </a:rPr>
              <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fontScale="70000" lnSpcReduction="20000"/>
          </a:bodyPr>
          <a:lstStyle/>
          <a:p>
            <a:pPr marL="0" lvl="2" indent="0">
              <a:lnSpc>
                <a:spcPct val="120000"/>
              </a:lnSpc>
              <a:spcAft>
                <a:spcPts val="600"/>
              </a:spcAft>
              <a:buNone/>
            </a:pPr>
            <a:r>
              <a:rPr lang="en-GB" sz="2800" dirty="0"/>
              <a:t>Consider this range of answers and decide whether they should be </a:t>
            </a:r>
            <a:r>
              <a:rPr lang="en-GB" sz="2800" dirty="0">
                <a:solidFill>
                  <a:srgbClr val="002060"/>
                </a:solidFill>
              </a:rPr>
              <a:t>creditworthy or not?</a:t>
            </a:r>
          </a:p>
          <a:p>
            <a:pPr marL="457200" lvl="2" indent="-396000">
              <a:lnSpc>
                <a:spcPct val="120000"/>
              </a:lnSpc>
              <a:spcAft>
                <a:spcPts val="0"/>
              </a:spcAft>
            </a:pPr>
            <a:r>
              <a:rPr lang="en-GB" sz="2800" i="1" dirty="0">
                <a:solidFill>
                  <a:schemeClr val="accent4">
                    <a:lumMod val="50000"/>
                  </a:schemeClr>
                </a:solidFill>
              </a:rPr>
              <a:t>She ran away.</a:t>
            </a:r>
            <a:r>
              <a:rPr lang="en-GB" sz="9600" b="1" dirty="0">
                <a:solidFill>
                  <a:srgbClr val="ABBB24"/>
                </a:solidFill>
                <a:sym typeface="Wingdings 2" pitchFamily="18" charset="2"/>
              </a:rPr>
              <a:t> </a:t>
            </a:r>
            <a:r>
              <a:rPr lang="en-GB" sz="2800" b="1" dirty="0">
                <a:solidFill>
                  <a:srgbClr val="ABBB24"/>
                </a:solidFill>
                <a:sym typeface="Wingdings 2" pitchFamily="18" charset="2"/>
              </a:rPr>
              <a:t></a:t>
            </a:r>
            <a:endParaRPr lang="en-GB" sz="2800" i="1" dirty="0">
              <a:solidFill>
                <a:schemeClr val="accent4">
                  <a:lumMod val="50000"/>
                </a:schemeClr>
              </a:solidFill>
            </a:endParaRPr>
          </a:p>
          <a:p>
            <a:pPr marL="457200" lvl="2" indent="-457200">
              <a:lnSpc>
                <a:spcPct val="120000"/>
              </a:lnSpc>
            </a:pPr>
            <a:r>
              <a:rPr lang="en-GB" sz="2800" i="1" dirty="0">
                <a:solidFill>
                  <a:schemeClr val="accent3">
                    <a:lumMod val="75000"/>
                  </a:schemeClr>
                </a:solidFill>
              </a:rPr>
              <a:t>She ran away screaming and wailing. </a:t>
            </a:r>
            <a:r>
              <a:rPr lang="en-GB" sz="2800" b="1" dirty="0">
                <a:solidFill>
                  <a:srgbClr val="ABBB24"/>
                </a:solidFill>
                <a:sym typeface="Wingdings 2" pitchFamily="18" charset="2"/>
              </a:rPr>
              <a:t></a:t>
            </a:r>
          </a:p>
          <a:p>
            <a:pPr marL="457200" lvl="2" indent="-457200">
              <a:lnSpc>
                <a:spcPct val="120000"/>
              </a:lnSpc>
            </a:pPr>
            <a:r>
              <a:rPr lang="en-GB" sz="2800" i="1" dirty="0">
                <a:solidFill>
                  <a:schemeClr val="accent3">
                    <a:lumMod val="50000"/>
                  </a:schemeClr>
                </a:solidFill>
              </a:rPr>
              <a:t>He frightened her away. </a:t>
            </a:r>
            <a:r>
              <a:rPr lang="en-GB" sz="2800" b="1" dirty="0">
                <a:solidFill>
                  <a:srgbClr val="ABBB24"/>
                </a:solidFill>
                <a:sym typeface="Wingdings 2" pitchFamily="18" charset="2"/>
              </a:rPr>
              <a:t></a:t>
            </a:r>
            <a:endParaRPr lang="en-GB" sz="2800" i="1" dirty="0">
              <a:solidFill>
                <a:schemeClr val="accent3">
                  <a:lumMod val="75000"/>
                </a:schemeClr>
              </a:solidFill>
            </a:endParaRPr>
          </a:p>
          <a:p>
            <a:pPr marL="457200" lvl="2" indent="-457200">
              <a:lnSpc>
                <a:spcPct val="120000"/>
              </a:lnSpc>
            </a:pPr>
            <a:r>
              <a:rPr lang="en-GB" sz="2800" i="1" dirty="0">
                <a:solidFill>
                  <a:schemeClr val="accent4">
                    <a:lumMod val="75000"/>
                  </a:schemeClr>
                </a:solidFill>
              </a:rPr>
              <a:t>By observing her. </a:t>
            </a:r>
            <a:r>
              <a:rPr lang="en-GB" sz="2800" b="1" dirty="0">
                <a:solidFill>
                  <a:srgbClr val="ABBB24"/>
                </a:solidFill>
                <a:sym typeface="Wingdings 2" pitchFamily="18" charset="2"/>
              </a:rPr>
              <a:t></a:t>
            </a:r>
            <a:endParaRPr lang="en-GB" sz="2800" i="1" dirty="0">
              <a:solidFill>
                <a:schemeClr val="accent4">
                  <a:lumMod val="75000"/>
                </a:schemeClr>
              </a:solidFill>
            </a:endParaRPr>
          </a:p>
          <a:p>
            <a:pPr marL="457200" lvl="2" indent="-457200">
              <a:lnSpc>
                <a:spcPct val="120000"/>
              </a:lnSpc>
            </a:pPr>
            <a:r>
              <a:rPr lang="en-GB" sz="2800" i="1" dirty="0">
                <a:solidFill>
                  <a:schemeClr val="accent1">
                    <a:lumMod val="75000"/>
                  </a:schemeClr>
                </a:solidFill>
              </a:rPr>
              <a:t>By observing her reaction.</a:t>
            </a:r>
            <a:r>
              <a:rPr lang="en-GB" sz="2800" b="1" dirty="0">
                <a:solidFill>
                  <a:srgbClr val="ABBB24"/>
                </a:solidFill>
                <a:sym typeface="Wingdings 2" pitchFamily="18" charset="2"/>
              </a:rPr>
              <a:t> </a:t>
            </a:r>
            <a:endParaRPr lang="en-GB" sz="2800" i="1" dirty="0">
              <a:solidFill>
                <a:schemeClr val="accent1">
                  <a:lumMod val="75000"/>
                </a:schemeClr>
              </a:solidFill>
            </a:endParaRPr>
          </a:p>
          <a:p>
            <a:pPr marL="457200" lvl="2" indent="-457200">
              <a:lnSpc>
                <a:spcPct val="120000"/>
              </a:lnSpc>
            </a:pPr>
            <a:r>
              <a:rPr lang="en-GB" sz="2800" i="1" dirty="0">
                <a:solidFill>
                  <a:srgbClr val="002060"/>
                </a:solidFill>
              </a:rPr>
              <a:t>He sat down beside her. </a:t>
            </a:r>
            <a:r>
              <a:rPr lang="en-GB" sz="2800" b="1" dirty="0">
                <a:solidFill>
                  <a:srgbClr val="ABBB24"/>
                </a:solidFill>
                <a:sym typeface="Wingdings 2" pitchFamily="18" charset="2"/>
              </a:rPr>
              <a:t></a:t>
            </a:r>
            <a:endParaRPr lang="en-GB" sz="2800" i="1" dirty="0">
              <a:solidFill>
                <a:srgbClr val="002060"/>
              </a:solidFill>
            </a:endParaRPr>
          </a:p>
          <a:p>
            <a:pPr marL="457200" lvl="2" indent="-457200">
              <a:lnSpc>
                <a:spcPct val="120000"/>
              </a:lnSpc>
            </a:pPr>
            <a:r>
              <a:rPr lang="en-GB" sz="2800" i="1" dirty="0">
                <a:solidFill>
                  <a:schemeClr val="accent6">
                    <a:lumMod val="50000"/>
                  </a:schemeClr>
                </a:solidFill>
              </a:rPr>
              <a:t>He was very scary and had 8 hairy legs.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endParaRPr lang="en-GB" sz="2800" i="1" dirty="0">
              <a:solidFill>
                <a:schemeClr val="accent6">
                  <a:lumMod val="50000"/>
                </a:schemeClr>
              </a:solidFill>
            </a:endParaRP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23</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08" y="1914144"/>
            <a:ext cx="1713992" cy="1285494"/>
          </a:xfrm>
          <a:prstGeom prst="rect">
            <a:avLst/>
          </a:prstGeom>
        </p:spPr>
      </p:pic>
    </p:spTree>
    <p:extLst>
      <p:ext uri="{BB962C8B-B14F-4D97-AF65-F5344CB8AC3E}">
        <p14:creationId xmlns:p14="http://schemas.microsoft.com/office/powerpoint/2010/main" val="3423554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What shows that the girl was frightened of the spider?</a:t>
            </a:r>
            <a:r>
              <a:rPr lang="en-GB" dirty="0">
                <a:solidFill>
                  <a:srgbClr val="002060"/>
                </a:solidFill>
              </a:rPr>
              <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fontScale="70000" lnSpcReduction="20000"/>
          </a:bodyPr>
          <a:lstStyle/>
          <a:p>
            <a:pPr marL="0" lvl="2" indent="0">
              <a:lnSpc>
                <a:spcPct val="120000"/>
              </a:lnSpc>
              <a:buNone/>
            </a:pPr>
            <a:r>
              <a:rPr lang="en-GB" sz="3400" dirty="0"/>
              <a:t>By taking the unnecessary reference to the spider out of the question, we have narrowed down the range of acceptable answers and made this easier to mark. </a:t>
            </a:r>
            <a:endParaRPr lang="en-GB" sz="3400" dirty="0">
              <a:solidFill>
                <a:srgbClr val="002060"/>
              </a:solidFill>
            </a:endParaRPr>
          </a:p>
          <a:p>
            <a:pPr marL="457200" lvl="2" indent="-396000">
              <a:lnSpc>
                <a:spcPct val="110000"/>
              </a:lnSpc>
              <a:spcAft>
                <a:spcPts val="0"/>
              </a:spcAft>
            </a:pPr>
            <a:r>
              <a:rPr lang="en-GB" sz="2800" i="1" dirty="0">
                <a:solidFill>
                  <a:schemeClr val="accent4">
                    <a:lumMod val="50000"/>
                  </a:schemeClr>
                </a:solidFill>
              </a:rPr>
              <a:t>She ran away.</a:t>
            </a:r>
            <a:r>
              <a:rPr lang="en-GB" sz="9600" b="1" dirty="0">
                <a:solidFill>
                  <a:srgbClr val="ABBB24"/>
                </a:solidFill>
                <a:sym typeface="Wingdings 2" pitchFamily="18" charset="2"/>
              </a:rPr>
              <a:t> </a:t>
            </a:r>
            <a:r>
              <a:rPr lang="en-GB" sz="2800" b="1" dirty="0">
                <a:solidFill>
                  <a:srgbClr val="ABBB24"/>
                </a:solidFill>
                <a:sym typeface="Wingdings 2" pitchFamily="18" charset="2"/>
              </a:rPr>
              <a:t></a:t>
            </a:r>
            <a:endParaRPr lang="en-GB" sz="2800" i="1" dirty="0">
              <a:solidFill>
                <a:schemeClr val="accent4">
                  <a:lumMod val="50000"/>
                </a:schemeClr>
              </a:solidFill>
            </a:endParaRPr>
          </a:p>
          <a:p>
            <a:pPr marL="457200" lvl="2" indent="-457200">
              <a:lnSpc>
                <a:spcPct val="100000"/>
              </a:lnSpc>
            </a:pPr>
            <a:r>
              <a:rPr lang="en-GB" sz="2800" i="1" dirty="0">
                <a:solidFill>
                  <a:schemeClr val="accent3">
                    <a:lumMod val="75000"/>
                  </a:schemeClr>
                </a:solidFill>
              </a:rPr>
              <a:t>She ran away screaming and wailing. </a:t>
            </a:r>
            <a:r>
              <a:rPr lang="en-GB" sz="2800" b="1" dirty="0">
                <a:solidFill>
                  <a:srgbClr val="ABBB24"/>
                </a:solidFill>
                <a:sym typeface="Wingdings 2" pitchFamily="18" charset="2"/>
              </a:rPr>
              <a:t></a:t>
            </a:r>
          </a:p>
          <a:p>
            <a:pPr marL="457200" lvl="2" indent="-457200">
              <a:lnSpc>
                <a:spcPct val="100000"/>
              </a:lnSpc>
            </a:pPr>
            <a:r>
              <a:rPr lang="en-GB" sz="2800" i="1" dirty="0">
                <a:solidFill>
                  <a:schemeClr val="accent3">
                    <a:lumMod val="50000"/>
                  </a:schemeClr>
                </a:solidFill>
              </a:rPr>
              <a:t>He frightened her away. </a:t>
            </a:r>
            <a:r>
              <a:rPr lang="en-GB" sz="2800" b="1" dirty="0">
                <a:solidFill>
                  <a:srgbClr val="ABBB24"/>
                </a:solidFill>
                <a:sym typeface="Wingdings 2" pitchFamily="18" charset="2"/>
              </a:rPr>
              <a:t></a:t>
            </a:r>
            <a:endParaRPr lang="en-GB" sz="2800" i="1" dirty="0">
              <a:solidFill>
                <a:schemeClr val="accent3">
                  <a:lumMod val="75000"/>
                </a:schemeClr>
              </a:solidFill>
            </a:endParaRPr>
          </a:p>
          <a:p>
            <a:pPr marL="457200" lvl="2" indent="-457200">
              <a:lnSpc>
                <a:spcPct val="100000"/>
              </a:lnSpc>
            </a:pPr>
            <a:r>
              <a:rPr lang="en-GB" sz="2800" i="1" dirty="0">
                <a:solidFill>
                  <a:schemeClr val="accent4">
                    <a:lumMod val="75000"/>
                  </a:schemeClr>
                </a:solidFill>
              </a:rPr>
              <a:t>By observing her.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chemeClr val="accent1">
                    <a:lumMod val="75000"/>
                  </a:schemeClr>
                </a:solidFill>
              </a:rPr>
              <a:t>By observing her reaction.</a:t>
            </a:r>
            <a:r>
              <a:rPr lang="en-GB" sz="2800" b="1" dirty="0">
                <a:solidFill>
                  <a:srgbClr val="ABBB24"/>
                </a:solidFill>
                <a:sym typeface="Wingdings 2" pitchFamily="18" charset="2"/>
              </a:rPr>
              <a:t>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rgbClr val="002060"/>
                </a:solidFill>
              </a:rPr>
              <a:t>He sat down beside her.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chemeClr val="accent6">
                    <a:lumMod val="50000"/>
                  </a:schemeClr>
                </a:solidFill>
              </a:rPr>
              <a:t>He was very scary and had 8 hairy legs.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endParaRPr lang="en-GB" sz="2800" i="1" dirty="0">
              <a:solidFill>
                <a:schemeClr val="accent6">
                  <a:lumMod val="50000"/>
                </a:schemeClr>
              </a:solidFill>
            </a:endParaRP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24</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383" y="2771394"/>
            <a:ext cx="1713992" cy="1285494"/>
          </a:xfrm>
          <a:prstGeom prst="rect">
            <a:avLst/>
          </a:prstGeom>
        </p:spPr>
      </p:pic>
    </p:spTree>
    <p:extLst>
      <p:ext uri="{BB962C8B-B14F-4D97-AF65-F5344CB8AC3E}">
        <p14:creationId xmlns:p14="http://schemas.microsoft.com/office/powerpoint/2010/main" val="1717986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2</a:t>
            </a:r>
          </a:p>
        </p:txBody>
      </p:sp>
      <p:sp>
        <p:nvSpPr>
          <p:cNvPr id="3" name="Content Placeholder 2"/>
          <p:cNvSpPr>
            <a:spLocks noGrp="1"/>
          </p:cNvSpPr>
          <p:nvPr>
            <p:ph idx="4294967295"/>
          </p:nvPr>
        </p:nvSpPr>
        <p:spPr>
          <a:xfrm>
            <a:off x="468000" y="2430000"/>
            <a:ext cx="8138976" cy="4428000"/>
          </a:xfrm>
        </p:spPr>
        <p:txBody>
          <a:bodyPr>
            <a:normAutofit/>
          </a:bodyPr>
          <a:lstStyle/>
          <a:p>
            <a:r>
              <a:rPr lang="en-GB" sz="4000" dirty="0"/>
              <a:t>Introduction to question types </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25</a:t>
            </a:fld>
            <a:endParaRPr lang="en-GB" dirty="0"/>
          </a:p>
        </p:txBody>
      </p:sp>
    </p:spTree>
    <p:extLst>
      <p:ext uri="{BB962C8B-B14F-4D97-AF65-F5344CB8AC3E}">
        <p14:creationId xmlns:p14="http://schemas.microsoft.com/office/powerpoint/2010/main" val="4198334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000" y="468000"/>
            <a:ext cx="6666917" cy="900000"/>
          </a:xfrm>
        </p:spPr>
        <p:txBody>
          <a:bodyPr/>
          <a:lstStyle/>
          <a:p>
            <a:pPr eaLnBrk="1" hangingPunct="1"/>
            <a:r>
              <a:rPr lang="en-GB" dirty="0"/>
              <a:t>Question types</a:t>
            </a:r>
          </a:p>
        </p:txBody>
      </p:sp>
      <p:sp>
        <p:nvSpPr>
          <p:cNvPr id="5123" name="Content Placeholder 2"/>
          <p:cNvSpPr>
            <a:spLocks noGrp="1"/>
          </p:cNvSpPr>
          <p:nvPr>
            <p:ph idx="4294967295"/>
          </p:nvPr>
        </p:nvSpPr>
        <p:spPr>
          <a:xfrm>
            <a:off x="468000" y="1645920"/>
            <a:ext cx="8138976" cy="4438080"/>
          </a:xfrm>
        </p:spPr>
        <p:txBody>
          <a:bodyPr/>
          <a:lstStyle/>
          <a:p>
            <a:pPr eaLnBrk="1" hangingPunct="1"/>
            <a:r>
              <a:rPr lang="en-GB" dirty="0"/>
              <a:t>There are different ways a question can be written, depending on the type of answer the student is expected to give:</a:t>
            </a:r>
          </a:p>
          <a:p>
            <a:pPr eaLnBrk="1" hangingPunct="1"/>
            <a:endParaRPr lang="en-GB" dirty="0"/>
          </a:p>
          <a:p>
            <a:pPr lvl="4">
              <a:buFontTx/>
              <a:buChar char="•"/>
            </a:pPr>
            <a:r>
              <a:rPr lang="en-GB" dirty="0"/>
              <a:t> Open – </a:t>
            </a:r>
            <a:r>
              <a:rPr lang="en-GB" b="0" dirty="0"/>
              <a:t>answers are generated by the students</a:t>
            </a:r>
          </a:p>
          <a:p>
            <a:pPr lvl="4">
              <a:buFontTx/>
              <a:buChar char="•"/>
            </a:pPr>
            <a:r>
              <a:rPr lang="en-GB" dirty="0"/>
              <a:t> </a:t>
            </a:r>
            <a:r>
              <a:rPr lang="en-GB" b="1" dirty="0"/>
              <a:t>Closed – students choose the answer from a supplied range </a:t>
            </a:r>
          </a:p>
          <a:p>
            <a:pPr eaLnBrk="1" hangingPunct="1">
              <a:buFontTx/>
              <a:buChar char="•"/>
            </a:pPr>
            <a:endParaRPr lang="en-GB" b="0" dirty="0"/>
          </a:p>
          <a:p>
            <a:pPr eaLnBrk="1" hangingPunct="1">
              <a:buFontTx/>
              <a:buChar char="•"/>
            </a:pPr>
            <a:endParaRPr lang="en-GB" b="0" dirty="0"/>
          </a:p>
          <a:p>
            <a:pPr eaLnBrk="1" hangingPunct="1"/>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739"/>
          <a:stretch/>
        </p:blipFill>
        <p:spPr>
          <a:xfrm>
            <a:off x="2407788" y="3755136"/>
            <a:ext cx="4619836" cy="2511552"/>
          </a:xfrm>
          <a:prstGeom prst="rect">
            <a:avLst/>
          </a:prstGeom>
        </p:spPr>
      </p:pic>
      <p:sp>
        <p:nvSpPr>
          <p:cNvPr id="4" name="Right Arrow 3"/>
          <p:cNvSpPr/>
          <p:nvPr/>
        </p:nvSpPr>
        <p:spPr>
          <a:xfrm>
            <a:off x="193680" y="3255264"/>
            <a:ext cx="548640" cy="31394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65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Advantages of using closed questions</a:t>
            </a:r>
          </a:p>
        </p:txBody>
      </p:sp>
      <p:sp>
        <p:nvSpPr>
          <p:cNvPr id="3" name="Content Placeholder 2"/>
          <p:cNvSpPr>
            <a:spLocks noGrp="1"/>
          </p:cNvSpPr>
          <p:nvPr>
            <p:ph idx="4294967295"/>
          </p:nvPr>
        </p:nvSpPr>
        <p:spPr>
          <a:xfrm>
            <a:off x="468000" y="1656000"/>
            <a:ext cx="8138976" cy="4428000"/>
          </a:xfrm>
        </p:spPr>
        <p:txBody>
          <a:bodyPr>
            <a:normAutofit/>
          </a:bodyPr>
          <a:lstStyle/>
          <a:p>
            <a:pPr marL="342900" indent="-342900">
              <a:buFont typeface="Arial" panose="020B0604020202020204" pitchFamily="34" charset="0"/>
              <a:buChar char="•"/>
            </a:pPr>
            <a:r>
              <a:rPr lang="en-GB" b="0" dirty="0"/>
              <a:t>All students can attempt the question.</a:t>
            </a:r>
          </a:p>
          <a:p>
            <a:pPr marL="342900" indent="-342900">
              <a:buFont typeface="Arial" panose="020B0604020202020204" pitchFamily="34" charset="0"/>
              <a:buChar char="•"/>
            </a:pPr>
            <a:r>
              <a:rPr lang="en-GB" b="0" dirty="0"/>
              <a:t>Insecure students can gain confidence.</a:t>
            </a:r>
          </a:p>
          <a:p>
            <a:pPr marL="342900" indent="-342900">
              <a:buFont typeface="Arial" panose="020B0604020202020204" pitchFamily="34" charset="0"/>
              <a:buChar char="•"/>
            </a:pPr>
            <a:r>
              <a:rPr lang="en-GB" b="0" dirty="0"/>
              <a:t>Opportunity to address misconceptions.</a:t>
            </a:r>
          </a:p>
          <a:p>
            <a:pPr marL="342900" indent="-342900">
              <a:buFont typeface="Arial" panose="020B0604020202020204" pitchFamily="34" charset="0"/>
              <a:buChar char="•"/>
            </a:pPr>
            <a:r>
              <a:rPr lang="en-GB" b="0" dirty="0"/>
              <a:t>Opportunity to stretch students e.g. by asking them to reason in an unfamiliar context.</a:t>
            </a:r>
          </a:p>
          <a:p>
            <a:pPr marL="342900" indent="-342900">
              <a:buFont typeface="Arial" panose="020B0604020202020204" pitchFamily="34" charset="0"/>
              <a:buChar char="•"/>
            </a:pPr>
            <a:r>
              <a:rPr lang="en-GB" b="0" dirty="0"/>
              <a:t>Increases marking reliability.</a:t>
            </a:r>
          </a:p>
          <a:p>
            <a:pPr marL="342900" indent="-342900">
              <a:buFont typeface="Arial" panose="020B0604020202020204" pitchFamily="34" charset="0"/>
              <a:buChar char="•"/>
            </a:pPr>
            <a:r>
              <a:rPr lang="en-GB" b="0" dirty="0"/>
              <a:t>Quality of answers does not depend on students’ writing skills.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00" t="8333" r="58667" b="19400"/>
          <a:stretch/>
        </p:blipFill>
        <p:spPr>
          <a:xfrm>
            <a:off x="3826438" y="4730496"/>
            <a:ext cx="1595397" cy="1450848"/>
          </a:xfrm>
          <a:prstGeom prst="rect">
            <a:avLst/>
          </a:prstGeom>
        </p:spPr>
      </p:pic>
    </p:spTree>
    <p:extLst>
      <p:ext uri="{BB962C8B-B14F-4D97-AF65-F5344CB8AC3E}">
        <p14:creationId xmlns:p14="http://schemas.microsoft.com/office/powerpoint/2010/main" val="132822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Disadvantages of using closed response questions</a:t>
            </a:r>
          </a:p>
        </p:txBody>
      </p:sp>
      <p:sp>
        <p:nvSpPr>
          <p:cNvPr id="3" name="Content Placeholder 2"/>
          <p:cNvSpPr>
            <a:spLocks noGrp="1"/>
          </p:cNvSpPr>
          <p:nvPr>
            <p:ph idx="4294967295"/>
          </p:nvPr>
        </p:nvSpPr>
        <p:spPr>
          <a:xfrm>
            <a:off x="468000" y="1656000"/>
            <a:ext cx="8138976" cy="4428000"/>
          </a:xfrm>
        </p:spPr>
        <p:txBody>
          <a:bodyPr>
            <a:normAutofit/>
          </a:bodyPr>
          <a:lstStyle/>
          <a:p>
            <a:pPr marL="342900" indent="-342900">
              <a:buFont typeface="Arial" panose="020B0604020202020204" pitchFamily="34" charset="0"/>
              <a:buChar char="•"/>
            </a:pPr>
            <a:r>
              <a:rPr lang="en-GB" b="0" dirty="0"/>
              <a:t>Forces students to choose between pre-defined answers that they may not have given otherwise</a:t>
            </a:r>
          </a:p>
          <a:p>
            <a:pPr marL="342900" indent="-342900">
              <a:buFont typeface="Arial" panose="020B0604020202020204" pitchFamily="34" charset="0"/>
              <a:buChar char="•"/>
            </a:pPr>
            <a:r>
              <a:rPr lang="en-GB" b="0" dirty="0"/>
              <a:t>Can put ideas into students’ minds</a:t>
            </a:r>
          </a:p>
          <a:p>
            <a:pPr marL="342900" indent="-342900">
              <a:buFont typeface="Arial" panose="020B0604020202020204" pitchFamily="34" charset="0"/>
              <a:buChar char="•"/>
            </a:pPr>
            <a:r>
              <a:rPr lang="en-GB" b="0" dirty="0"/>
              <a:t>Difficult for students to express opinions and feelings</a:t>
            </a:r>
          </a:p>
          <a:p>
            <a:pPr marL="342900" indent="-342900">
              <a:buFont typeface="Arial" panose="020B0604020202020204" pitchFamily="34" charset="0"/>
              <a:buChar char="•"/>
            </a:pPr>
            <a:r>
              <a:rPr lang="en-GB" b="0" dirty="0"/>
              <a:t>Hard to tell whether students have misunderstood the question</a:t>
            </a:r>
          </a:p>
          <a:p>
            <a:pPr marL="342900" indent="-342900">
              <a:buFont typeface="Arial" panose="020B0604020202020204" pitchFamily="34" charset="0"/>
              <a:buChar char="•"/>
            </a:pPr>
            <a:r>
              <a:rPr lang="en-GB" b="0" dirty="0"/>
              <a:t>Does not give deep insight into their knowledge</a:t>
            </a:r>
          </a:p>
          <a:p>
            <a:pPr marL="342900" indent="-342900">
              <a:buFont typeface="Arial" panose="020B0604020202020204" pitchFamily="34" charset="0"/>
              <a:buChar char="•"/>
            </a:pPr>
            <a:r>
              <a:rPr lang="en-GB" b="0" dirty="0"/>
              <a:t>Not well suited to assessing higher competences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00" t="8333" r="58667" b="19400"/>
          <a:stretch/>
        </p:blipFill>
        <p:spPr>
          <a:xfrm>
            <a:off x="3826438" y="4730496"/>
            <a:ext cx="1595397" cy="1450848"/>
          </a:xfrm>
          <a:prstGeom prst="rect">
            <a:avLst/>
          </a:prstGeom>
        </p:spPr>
      </p:pic>
    </p:spTree>
    <p:extLst>
      <p:ext uri="{BB962C8B-B14F-4D97-AF65-F5344CB8AC3E}">
        <p14:creationId xmlns:p14="http://schemas.microsoft.com/office/powerpoint/2010/main" val="168467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Multiple-choice</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24100" y="1655763"/>
            <a:ext cx="4427537" cy="4427537"/>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29</a:t>
            </a:fld>
            <a:endParaRPr lang="en-GB" dirty="0"/>
          </a:p>
        </p:txBody>
      </p:sp>
    </p:spTree>
    <p:extLst>
      <p:ext uri="{BB962C8B-B14F-4D97-AF65-F5344CB8AC3E}">
        <p14:creationId xmlns:p14="http://schemas.microsoft.com/office/powerpoint/2010/main" val="347734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Language – keep it simple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138976" cy="4677067"/>
          </a:xfrm>
        </p:spPr>
        <p:txBody>
          <a:bodyPr>
            <a:normAutofit/>
          </a:bodyPr>
          <a:lstStyle/>
          <a:p>
            <a:pPr marL="457200" lvl="2" indent="-457200">
              <a:lnSpc>
                <a:spcPct val="100000"/>
              </a:lnSpc>
            </a:pPr>
            <a:endParaRPr lang="en-GB" sz="2800" dirty="0">
              <a:solidFill>
                <a:srgbClr val="002060"/>
              </a:solidFill>
            </a:endParaRPr>
          </a:p>
          <a:p>
            <a:pPr marL="457200" lvl="2" indent="-457200">
              <a:lnSpc>
                <a:spcPct val="100000"/>
              </a:lnSpc>
            </a:pPr>
            <a:r>
              <a:rPr lang="en-GB" sz="2800" dirty="0">
                <a:solidFill>
                  <a:srgbClr val="002060"/>
                </a:solidFill>
              </a:rPr>
              <a:t>natural language</a:t>
            </a:r>
          </a:p>
          <a:p>
            <a:pPr marL="457200" lvl="2" indent="-457200">
              <a:lnSpc>
                <a:spcPct val="100000"/>
              </a:lnSpc>
            </a:pPr>
            <a:r>
              <a:rPr lang="en-GB" sz="2800" dirty="0">
                <a:solidFill>
                  <a:srgbClr val="002060"/>
                </a:solidFill>
              </a:rPr>
              <a:t>concise, simple sentences</a:t>
            </a:r>
          </a:p>
          <a:p>
            <a:pPr marL="457200" lvl="2" indent="-457200">
              <a:lnSpc>
                <a:spcPct val="100000"/>
              </a:lnSpc>
            </a:pPr>
            <a:r>
              <a:rPr lang="en-GB" sz="2800" dirty="0">
                <a:solidFill>
                  <a:srgbClr val="002060"/>
                </a:solidFill>
              </a:rPr>
              <a:t>bullet points may be useful for clarity</a:t>
            </a:r>
          </a:p>
          <a:p>
            <a:pPr marL="457200" lvl="2" indent="-457200">
              <a:lnSpc>
                <a:spcPct val="100000"/>
              </a:lnSpc>
            </a:pPr>
            <a:r>
              <a:rPr lang="en-GB" sz="2800" dirty="0">
                <a:solidFill>
                  <a:srgbClr val="002060"/>
                </a:solidFill>
              </a:rPr>
              <a:t>active rather passive</a:t>
            </a:r>
          </a:p>
          <a:p>
            <a:pPr marL="457200" lvl="2" indent="-457200">
              <a:lnSpc>
                <a:spcPct val="100000"/>
              </a:lnSpc>
            </a:pPr>
            <a:r>
              <a:rPr lang="en-GB" sz="2800" dirty="0">
                <a:solidFill>
                  <a:srgbClr val="002060"/>
                </a:solidFill>
              </a:rPr>
              <a:t>consistent use of language</a:t>
            </a:r>
          </a:p>
          <a:p>
            <a:pPr marL="457200" lvl="2" indent="-457200">
              <a:lnSpc>
                <a:spcPct val="100000"/>
              </a:lnSpc>
            </a:pPr>
            <a:r>
              <a:rPr lang="en-GB" sz="2800" dirty="0">
                <a:solidFill>
                  <a:srgbClr val="002060"/>
                </a:solidFill>
              </a:rPr>
              <a:t>avoid difficult vocabulary (unless subject terminology) </a:t>
            </a: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920" y="1509065"/>
            <a:ext cx="2152976" cy="1762315"/>
          </a:xfrm>
          <a:prstGeom prst="rect">
            <a:avLst/>
          </a:prstGeom>
        </p:spPr>
      </p:pic>
    </p:spTree>
    <p:extLst>
      <p:ext uri="{BB962C8B-B14F-4D97-AF65-F5344CB8AC3E}">
        <p14:creationId xmlns:p14="http://schemas.microsoft.com/office/powerpoint/2010/main" val="922873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9431" y="844551"/>
            <a:ext cx="8229600" cy="855662"/>
          </a:xfrm>
        </p:spPr>
        <p:txBody>
          <a:bodyPr rtlCol="0">
            <a:normAutofit fontScale="90000"/>
          </a:bodyPr>
          <a:lstStyle/>
          <a:p>
            <a:pPr eaLnBrk="1" fontAlgn="auto" hangingPunct="1">
              <a:spcAft>
                <a:spcPts val="0"/>
              </a:spcAft>
              <a:defRPr/>
            </a:pPr>
            <a:r>
              <a:rPr lang="en-GB" dirty="0"/>
              <a:t>Example 1: standard multiple-choice </a:t>
            </a:r>
            <a:r>
              <a:rPr lang="en-GB" sz="3200" dirty="0"/>
              <a:t/>
            </a:r>
            <a:br>
              <a:rPr lang="en-GB" sz="3200" dirty="0"/>
            </a:br>
            <a:endParaRPr lang="en-GB" sz="1400" dirty="0">
              <a:solidFill>
                <a:srgbClr val="C00000"/>
              </a:solidFill>
            </a:endParaRPr>
          </a:p>
        </p:txBody>
      </p:sp>
      <p:sp>
        <p:nvSpPr>
          <p:cNvPr id="6147" name="Content Placeholder 2"/>
          <p:cNvSpPr>
            <a:spLocks noGrp="1"/>
          </p:cNvSpPr>
          <p:nvPr>
            <p:ph idx="4294967295"/>
          </p:nvPr>
        </p:nvSpPr>
        <p:spPr>
          <a:xfrm>
            <a:off x="688869" y="2454132"/>
            <a:ext cx="7920037" cy="3898900"/>
          </a:xfrm>
        </p:spPr>
        <p:txBody>
          <a:bodyPr/>
          <a:lstStyle/>
          <a:p>
            <a:r>
              <a:rPr lang="en-GB" sz="2400" b="0" dirty="0"/>
              <a:t>How high is the </a:t>
            </a:r>
            <a:r>
              <a:rPr lang="it-IT" sz="2400" b="0" dirty="0"/>
              <a:t>Karisimbi Volcano? </a:t>
            </a:r>
          </a:p>
          <a:p>
            <a:endParaRPr lang="it-IT" sz="2400" b="0" dirty="0"/>
          </a:p>
          <a:p>
            <a:r>
              <a:rPr lang="it-IT" sz="2400" b="0" dirty="0"/>
              <a:t>				</a:t>
            </a:r>
            <a:r>
              <a:rPr lang="en-GB" sz="2400" b="0" dirty="0"/>
              <a:t>Tick one.</a:t>
            </a:r>
          </a:p>
          <a:p>
            <a:pPr eaLnBrk="1" hangingPunct="1"/>
            <a:r>
              <a:rPr lang="en-GB" sz="2400" b="0" dirty="0"/>
              <a:t>under 2000 metres</a:t>
            </a:r>
          </a:p>
          <a:p>
            <a:pPr eaLnBrk="1" hangingPunct="1"/>
            <a:r>
              <a:rPr lang="en-GB" sz="2400" b="0" dirty="0"/>
              <a:t>between 2000-3000 metres</a:t>
            </a:r>
          </a:p>
          <a:p>
            <a:r>
              <a:rPr lang="en-GB" sz="2400" b="0" dirty="0"/>
              <a:t>between 3000-4000 metres </a:t>
            </a:r>
          </a:p>
          <a:p>
            <a:pPr eaLnBrk="1" hangingPunct="1"/>
            <a:r>
              <a:rPr lang="en-GB" sz="2400" b="0" dirty="0"/>
              <a:t>more than 4000 metres</a:t>
            </a:r>
          </a:p>
        </p:txBody>
      </p:sp>
      <p:sp>
        <p:nvSpPr>
          <p:cNvPr id="6148" name="Rectangle 3"/>
          <p:cNvSpPr>
            <a:spLocks noChangeArrowheads="1"/>
          </p:cNvSpPr>
          <p:nvPr/>
        </p:nvSpPr>
        <p:spPr bwMode="auto">
          <a:xfrm>
            <a:off x="4778364" y="3755110"/>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4778364" y="4231486"/>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4778364" y="4742016"/>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4778364" y="5205409"/>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4133019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000" y="781821"/>
            <a:ext cx="6666917" cy="900000"/>
          </a:xfrm>
        </p:spPr>
        <p:txBody>
          <a:bodyPr rtlCol="0">
            <a:normAutofit/>
          </a:bodyPr>
          <a:lstStyle/>
          <a:p>
            <a:pPr eaLnBrk="1" fontAlgn="auto" hangingPunct="1">
              <a:spcAft>
                <a:spcPts val="0"/>
              </a:spcAft>
              <a:defRPr/>
            </a:pPr>
            <a:r>
              <a:rPr lang="en-GB" sz="3200" dirty="0"/>
              <a:t>Example 2: multiple responses</a:t>
            </a:r>
          </a:p>
        </p:txBody>
      </p:sp>
      <p:sp>
        <p:nvSpPr>
          <p:cNvPr id="7171" name="Content Placeholder 2"/>
          <p:cNvSpPr>
            <a:spLocks noGrp="1"/>
          </p:cNvSpPr>
          <p:nvPr>
            <p:ph idx="4294967295"/>
          </p:nvPr>
        </p:nvSpPr>
        <p:spPr>
          <a:xfrm>
            <a:off x="670560" y="1658112"/>
            <a:ext cx="7787640" cy="4620768"/>
          </a:xfrm>
        </p:spPr>
        <p:txBody>
          <a:bodyPr rtlCol="0">
            <a:normAutofit fontScale="85000" lnSpcReduction="20000"/>
          </a:bodyPr>
          <a:lstStyle/>
          <a:p>
            <a:pPr eaLnBrk="1" fontAlgn="auto" hangingPunct="1">
              <a:lnSpc>
                <a:spcPct val="120000"/>
              </a:lnSpc>
              <a:spcAft>
                <a:spcPts val="0"/>
              </a:spcAft>
              <a:buFont typeface="Arial" pitchFamily="34" charset="0"/>
              <a:buNone/>
              <a:defRPr/>
            </a:pPr>
            <a:r>
              <a:rPr lang="en-GB" sz="2600" b="0" dirty="0"/>
              <a:t>In which </a:t>
            </a:r>
            <a:r>
              <a:rPr lang="en-GB" sz="2600" dirty="0"/>
              <a:t>two</a:t>
            </a:r>
            <a:r>
              <a:rPr lang="en-GB" sz="2600" b="0" dirty="0"/>
              <a:t> of the following countries do gorillas live?</a:t>
            </a:r>
          </a:p>
          <a:p>
            <a:pPr eaLnBrk="1" fontAlgn="auto" hangingPunct="1">
              <a:lnSpc>
                <a:spcPct val="120000"/>
              </a:lnSpc>
              <a:spcAft>
                <a:spcPts val="0"/>
              </a:spcAft>
              <a:buFont typeface="Arial" pitchFamily="34" charset="0"/>
              <a:buNone/>
              <a:defRPr/>
            </a:pPr>
            <a:endParaRPr lang="en-GB" sz="2600" b="0" dirty="0"/>
          </a:p>
          <a:p>
            <a:pPr eaLnBrk="1" fontAlgn="auto" hangingPunct="1">
              <a:spcAft>
                <a:spcPts val="0"/>
              </a:spcAft>
              <a:buFont typeface="Arial" pitchFamily="34" charset="0"/>
              <a:buNone/>
              <a:defRPr/>
            </a:pPr>
            <a:endParaRPr lang="en-GB" sz="2400" b="0" dirty="0"/>
          </a:p>
          <a:p>
            <a:pPr eaLnBrk="1" fontAlgn="auto" hangingPunct="1">
              <a:spcAft>
                <a:spcPts val="0"/>
              </a:spcAft>
              <a:buFont typeface="Arial" pitchFamily="34" charset="0"/>
              <a:buNone/>
              <a:defRPr/>
            </a:pPr>
            <a:r>
              <a:rPr lang="en-US" sz="2400" b="0" dirty="0"/>
              <a:t> </a:t>
            </a:r>
            <a:r>
              <a:rPr lang="en-US" sz="2600" b="0" dirty="0"/>
              <a:t>                                     Tick </a:t>
            </a:r>
            <a:r>
              <a:rPr lang="en-US" sz="2600" dirty="0"/>
              <a:t>two.</a:t>
            </a:r>
            <a:endParaRPr lang="en-GB" sz="2600" dirty="0"/>
          </a:p>
          <a:p>
            <a:pPr eaLnBrk="1" fontAlgn="auto" hangingPunct="1">
              <a:lnSpc>
                <a:spcPct val="110000"/>
              </a:lnSpc>
              <a:spcAft>
                <a:spcPts val="0"/>
              </a:spcAft>
              <a:defRPr/>
            </a:pPr>
            <a:r>
              <a:rPr lang="en-US" sz="2400" b="0" dirty="0">
                <a:sym typeface="Webdings" pitchFamily="18" charset="2"/>
              </a:rPr>
              <a:t>	</a:t>
            </a:r>
          </a:p>
          <a:p>
            <a:pPr eaLnBrk="1" fontAlgn="auto" hangingPunct="1">
              <a:lnSpc>
                <a:spcPct val="120000"/>
              </a:lnSpc>
              <a:spcAft>
                <a:spcPts val="0"/>
              </a:spcAft>
              <a:defRPr/>
            </a:pPr>
            <a:r>
              <a:rPr lang="en-US" sz="2400" b="0" dirty="0">
                <a:sym typeface="Webdings" pitchFamily="18" charset="2"/>
              </a:rPr>
              <a:t>	</a:t>
            </a:r>
            <a:r>
              <a:rPr lang="en-US" sz="2800" b="0" dirty="0">
                <a:sym typeface="Webdings" pitchFamily="18" charset="2"/>
              </a:rPr>
              <a:t>The</a:t>
            </a:r>
            <a:r>
              <a:rPr lang="en-US" sz="2400" b="0" dirty="0">
                <a:sym typeface="Webdings" pitchFamily="18" charset="2"/>
              </a:rPr>
              <a:t> </a:t>
            </a:r>
            <a:r>
              <a:rPr lang="en-US" sz="2800" b="0" dirty="0"/>
              <a:t>Gambia</a:t>
            </a:r>
            <a:endParaRPr lang="en-GB" sz="2800" b="0" dirty="0"/>
          </a:p>
          <a:p>
            <a:pPr eaLnBrk="1" fontAlgn="auto" hangingPunct="1">
              <a:lnSpc>
                <a:spcPct val="120000"/>
              </a:lnSpc>
              <a:spcAft>
                <a:spcPts val="0"/>
              </a:spcAft>
              <a:defRPr/>
            </a:pPr>
            <a:r>
              <a:rPr lang="en-US" sz="2800" b="0" dirty="0"/>
              <a:t>	Sierra Leone</a:t>
            </a:r>
            <a:endParaRPr lang="en-GB" sz="2800" b="0" dirty="0"/>
          </a:p>
          <a:p>
            <a:pPr eaLnBrk="1" fontAlgn="auto" hangingPunct="1">
              <a:lnSpc>
                <a:spcPct val="120000"/>
              </a:lnSpc>
              <a:spcAft>
                <a:spcPts val="0"/>
              </a:spcAft>
              <a:defRPr/>
            </a:pPr>
            <a:r>
              <a:rPr lang="en-US" sz="2800" b="0" dirty="0"/>
              <a:t>	Rwanda</a:t>
            </a:r>
            <a:endParaRPr lang="en-GB" sz="2800" b="0" dirty="0"/>
          </a:p>
          <a:p>
            <a:pPr>
              <a:lnSpc>
                <a:spcPct val="120000"/>
              </a:lnSpc>
              <a:spcAft>
                <a:spcPts val="0"/>
              </a:spcAft>
              <a:defRPr/>
            </a:pPr>
            <a:r>
              <a:rPr lang="en-US" sz="2800" b="0" dirty="0"/>
              <a:t>	Swaziland</a:t>
            </a:r>
          </a:p>
          <a:p>
            <a:pPr>
              <a:lnSpc>
                <a:spcPct val="120000"/>
              </a:lnSpc>
              <a:spcAft>
                <a:spcPts val="0"/>
              </a:spcAft>
              <a:defRPr/>
            </a:pPr>
            <a:r>
              <a:rPr lang="en-GB" sz="2800" b="0" dirty="0"/>
              <a:t>	Lesotho</a:t>
            </a:r>
          </a:p>
          <a:p>
            <a:pPr>
              <a:lnSpc>
                <a:spcPct val="120000"/>
              </a:lnSpc>
              <a:spcAft>
                <a:spcPts val="0"/>
              </a:spcAft>
              <a:defRPr/>
            </a:pPr>
            <a:r>
              <a:rPr lang="en-GB" sz="2800" b="0" dirty="0"/>
              <a:t>	Uganda</a:t>
            </a:r>
          </a:p>
          <a:p>
            <a:pPr eaLnBrk="1" fontAlgn="auto" hangingPunct="1">
              <a:lnSpc>
                <a:spcPct val="110000"/>
              </a:lnSpc>
              <a:spcAft>
                <a:spcPts val="0"/>
              </a:spcAft>
              <a:defRPr/>
            </a:pPr>
            <a:endParaRPr lang="en-GB" sz="2800" b="0" dirty="0"/>
          </a:p>
          <a:p>
            <a:pPr eaLnBrk="1" fontAlgn="auto" hangingPunct="1">
              <a:lnSpc>
                <a:spcPct val="110000"/>
              </a:lnSpc>
              <a:spcAft>
                <a:spcPts val="0"/>
              </a:spcAft>
              <a:defRPr/>
            </a:pPr>
            <a:r>
              <a:rPr lang="en-US" sz="2800" b="0" dirty="0"/>
              <a:t>	</a:t>
            </a:r>
            <a:endParaRPr lang="en-GB" dirty="0"/>
          </a:p>
        </p:txBody>
      </p:sp>
      <p:sp>
        <p:nvSpPr>
          <p:cNvPr id="7172" name="Rectangle 3"/>
          <p:cNvSpPr>
            <a:spLocks noChangeArrowheads="1"/>
          </p:cNvSpPr>
          <p:nvPr/>
        </p:nvSpPr>
        <p:spPr bwMode="auto">
          <a:xfrm>
            <a:off x="4204014" y="3171988"/>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3" name="Rectangle 4"/>
          <p:cNvSpPr>
            <a:spLocks noChangeArrowheads="1"/>
          </p:cNvSpPr>
          <p:nvPr/>
        </p:nvSpPr>
        <p:spPr bwMode="auto">
          <a:xfrm>
            <a:off x="4204014" y="3587340"/>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4" name="Rectangle 5"/>
          <p:cNvSpPr>
            <a:spLocks noChangeArrowheads="1"/>
          </p:cNvSpPr>
          <p:nvPr/>
        </p:nvSpPr>
        <p:spPr bwMode="auto">
          <a:xfrm>
            <a:off x="4204014" y="3992022"/>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5" name="Rectangle 6"/>
          <p:cNvSpPr>
            <a:spLocks noChangeArrowheads="1"/>
          </p:cNvSpPr>
          <p:nvPr/>
        </p:nvSpPr>
        <p:spPr bwMode="auto">
          <a:xfrm>
            <a:off x="4204014" y="4395039"/>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6" name="Rectangle 8"/>
          <p:cNvSpPr>
            <a:spLocks noChangeArrowheads="1"/>
          </p:cNvSpPr>
          <p:nvPr/>
        </p:nvSpPr>
        <p:spPr bwMode="auto">
          <a:xfrm>
            <a:off x="4204014" y="4798057"/>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 name="Oval 1"/>
          <p:cNvSpPr/>
          <p:nvPr/>
        </p:nvSpPr>
        <p:spPr>
          <a:xfrm>
            <a:off x="4077325" y="2546489"/>
            <a:ext cx="802172" cy="436715"/>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8"/>
          <p:cNvSpPr>
            <a:spLocks noChangeArrowheads="1"/>
          </p:cNvSpPr>
          <p:nvPr/>
        </p:nvSpPr>
        <p:spPr bwMode="auto">
          <a:xfrm>
            <a:off x="4204013" y="5204967"/>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1026876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000" y="468000"/>
            <a:ext cx="6666917" cy="900000"/>
          </a:xfrm>
        </p:spPr>
        <p:txBody>
          <a:bodyPr rtlCol="0">
            <a:normAutofit/>
          </a:bodyPr>
          <a:lstStyle/>
          <a:p>
            <a:pPr>
              <a:defRPr/>
            </a:pPr>
            <a:r>
              <a:rPr lang="en-GB" sz="3200" dirty="0"/>
              <a:t>Multiple choice and distractor generation</a:t>
            </a:r>
          </a:p>
        </p:txBody>
      </p:sp>
      <p:sp>
        <p:nvSpPr>
          <p:cNvPr id="7171" name="Content Placeholder 2"/>
          <p:cNvSpPr>
            <a:spLocks noGrp="1"/>
          </p:cNvSpPr>
          <p:nvPr>
            <p:ph idx="4294967295"/>
          </p:nvPr>
        </p:nvSpPr>
        <p:spPr>
          <a:xfrm>
            <a:off x="670560" y="1658112"/>
            <a:ext cx="7787640" cy="4620768"/>
          </a:xfrm>
        </p:spPr>
        <p:txBody>
          <a:bodyPr rtlCol="0">
            <a:normAutofit/>
          </a:bodyPr>
          <a:lstStyle/>
          <a:p>
            <a:pPr>
              <a:lnSpc>
                <a:spcPct val="120000"/>
              </a:lnSpc>
            </a:pPr>
            <a:r>
              <a:rPr lang="en-GB" sz="2400" dirty="0"/>
              <a:t>Typical multiple choice questions usually consist of :</a:t>
            </a:r>
          </a:p>
          <a:p>
            <a:pPr marL="342900" indent="-342900">
              <a:lnSpc>
                <a:spcPct val="100000"/>
              </a:lnSpc>
              <a:spcAft>
                <a:spcPts val="600"/>
              </a:spcAft>
              <a:buFont typeface="Arial" panose="020B0604020202020204" pitchFamily="34" charset="0"/>
              <a:buChar char="•"/>
            </a:pPr>
            <a:r>
              <a:rPr lang="en-GB" sz="2400" dirty="0"/>
              <a:t>question statement (the ‘</a:t>
            </a:r>
            <a:r>
              <a:rPr lang="en-GB" sz="2400" dirty="0">
                <a:solidFill>
                  <a:schemeClr val="accent2"/>
                </a:solidFill>
              </a:rPr>
              <a:t>stem</a:t>
            </a:r>
            <a:r>
              <a:rPr lang="en-GB" sz="2400" dirty="0"/>
              <a:t>’)</a:t>
            </a:r>
          </a:p>
          <a:p>
            <a:pPr marL="342900" indent="-342900">
              <a:lnSpc>
                <a:spcPct val="100000"/>
              </a:lnSpc>
              <a:spcAft>
                <a:spcPts val="600"/>
              </a:spcAft>
              <a:buFont typeface="Arial" panose="020B0604020202020204" pitchFamily="34" charset="0"/>
              <a:buChar char="•"/>
            </a:pPr>
            <a:r>
              <a:rPr lang="en-GB" sz="2400" dirty="0"/>
              <a:t>a correct answer (the ‘</a:t>
            </a:r>
            <a:r>
              <a:rPr lang="en-GB" sz="2400" dirty="0">
                <a:solidFill>
                  <a:schemeClr val="accent4">
                    <a:lumMod val="50000"/>
                  </a:schemeClr>
                </a:solidFill>
              </a:rPr>
              <a:t>key</a:t>
            </a:r>
            <a:r>
              <a:rPr lang="en-GB" sz="2400" dirty="0"/>
              <a:t>’ response) </a:t>
            </a:r>
          </a:p>
          <a:p>
            <a:pPr marL="342900" indent="-342900">
              <a:lnSpc>
                <a:spcPct val="100000"/>
              </a:lnSpc>
              <a:spcAft>
                <a:spcPts val="600"/>
              </a:spcAft>
              <a:buFont typeface="Arial" panose="020B0604020202020204" pitchFamily="34" charset="0"/>
              <a:buChar char="•"/>
            </a:pPr>
            <a:r>
              <a:rPr lang="en-GB" sz="2400" dirty="0"/>
              <a:t>at least three incorrect but plausible answers </a:t>
            </a:r>
            <a:br>
              <a:rPr lang="en-GB" sz="2400" dirty="0"/>
            </a:br>
            <a:r>
              <a:rPr lang="en-GB" sz="2400" dirty="0"/>
              <a:t>(the ‘</a:t>
            </a:r>
            <a:r>
              <a:rPr lang="en-GB" sz="2400" dirty="0">
                <a:solidFill>
                  <a:srgbClr val="0070C0"/>
                </a:solidFill>
              </a:rPr>
              <a:t>distractors</a:t>
            </a:r>
            <a:r>
              <a:rPr lang="en-GB" sz="2400" dirty="0"/>
              <a:t>’).</a:t>
            </a:r>
          </a:p>
          <a:p>
            <a:pPr marL="457200" indent="-457200">
              <a:lnSpc>
                <a:spcPct val="120000"/>
              </a:lnSpc>
              <a:buFont typeface="Arial" panose="020B0604020202020204" pitchFamily="34" charset="0"/>
              <a:buChar char="•"/>
            </a:pPr>
            <a:endParaRPr lang="en-GB" sz="2800" dirty="0"/>
          </a:p>
          <a:p>
            <a:pPr eaLnBrk="1" fontAlgn="auto" hangingPunct="1">
              <a:lnSpc>
                <a:spcPct val="110000"/>
              </a:lnSpc>
              <a:spcAft>
                <a:spcPts val="0"/>
              </a:spcAft>
              <a:defRPr/>
            </a:pPr>
            <a:endParaRPr lang="en-GB" sz="2800" b="0" dirty="0"/>
          </a:p>
          <a:p>
            <a:pPr eaLnBrk="1" fontAlgn="auto" hangingPunct="1">
              <a:lnSpc>
                <a:spcPct val="110000"/>
              </a:lnSpc>
              <a:spcAft>
                <a:spcPts val="0"/>
              </a:spcAft>
              <a:defRPr/>
            </a:pPr>
            <a:r>
              <a:rPr lang="en-US" sz="2800" b="0" dirty="0"/>
              <a:t>	</a:t>
            </a:r>
            <a:endParaRPr lang="en-GB" dirty="0"/>
          </a:p>
        </p:txBody>
      </p:sp>
      <p:pic>
        <p:nvPicPr>
          <p:cNvPr id="13" name="Picture 12"/>
          <p:cNvPicPr/>
          <p:nvPr/>
        </p:nvPicPr>
        <p:blipFill rotWithShape="1">
          <a:blip r:embed="rId3">
            <a:extLst>
              <a:ext uri="{28A0092B-C50C-407E-A947-70E740481C1C}">
                <a14:useLocalDpi xmlns:a14="http://schemas.microsoft.com/office/drawing/2010/main" val="0"/>
              </a:ext>
            </a:extLst>
          </a:blip>
          <a:srcRect l="17516" t="16671" r="17365"/>
          <a:stretch/>
        </p:blipFill>
        <p:spPr bwMode="auto">
          <a:xfrm>
            <a:off x="2929404" y="3968496"/>
            <a:ext cx="5759450" cy="2320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0183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 Two-step multiple-choice</a:t>
            </a:r>
          </a:p>
        </p:txBody>
      </p:sp>
      <p:sp>
        <p:nvSpPr>
          <p:cNvPr id="3" name="Text Placeholder 2"/>
          <p:cNvSpPr>
            <a:spLocks noGrp="1"/>
          </p:cNvSpPr>
          <p:nvPr>
            <p:ph type="body" sz="quarter" idx="10"/>
          </p:nvPr>
        </p:nvSpPr>
        <p:spPr>
          <a:xfrm>
            <a:off x="468000" y="1648409"/>
            <a:ext cx="8424000" cy="4500000"/>
          </a:xfrm>
        </p:spPr>
        <p:txBody>
          <a:bodyPr>
            <a:normAutofit fontScale="92500" lnSpcReduction="20000"/>
          </a:bodyPr>
          <a:lstStyle/>
          <a:p>
            <a:pPr>
              <a:buNone/>
            </a:pPr>
            <a:r>
              <a:rPr lang="en-GB" sz="2400" b="0" dirty="0"/>
              <a:t>Which of the following shapes have four sides?</a:t>
            </a:r>
          </a:p>
          <a:p>
            <a:pPr>
              <a:buNone/>
            </a:pPr>
            <a:r>
              <a:rPr lang="en-GB" sz="2400" b="0" dirty="0"/>
              <a:t>A. rectangle			B. triangle		</a:t>
            </a:r>
          </a:p>
          <a:p>
            <a:pPr>
              <a:buNone/>
            </a:pPr>
            <a:r>
              <a:rPr lang="en-GB" sz="2400" b="0" dirty="0"/>
              <a:t>C. hexagon			D. square</a:t>
            </a:r>
          </a:p>
          <a:p>
            <a:endParaRPr lang="en-GB" dirty="0"/>
          </a:p>
          <a:p>
            <a:r>
              <a:rPr lang="en-GB" dirty="0"/>
              <a:t>	    </a:t>
            </a:r>
            <a:r>
              <a:rPr lang="en-GB" b="0" dirty="0"/>
              <a:t>Tick</a:t>
            </a:r>
            <a:r>
              <a:rPr lang="en-GB" dirty="0"/>
              <a:t> one</a:t>
            </a:r>
            <a:r>
              <a:rPr lang="en-GB" b="0" dirty="0"/>
              <a:t>.</a:t>
            </a:r>
            <a:r>
              <a:rPr lang="en-GB" dirty="0"/>
              <a:t> </a:t>
            </a:r>
          </a:p>
          <a:p>
            <a:pPr>
              <a:lnSpc>
                <a:spcPct val="150000"/>
              </a:lnSpc>
              <a:buNone/>
            </a:pPr>
            <a:r>
              <a:rPr lang="en-GB" sz="2400" dirty="0"/>
              <a:t>A </a:t>
            </a:r>
            <a:r>
              <a:rPr lang="en-GB" sz="2400" b="0" dirty="0"/>
              <a:t>and</a:t>
            </a:r>
            <a:r>
              <a:rPr lang="en-GB" sz="2400" dirty="0"/>
              <a:t> C  </a:t>
            </a:r>
          </a:p>
          <a:p>
            <a:pPr>
              <a:lnSpc>
                <a:spcPct val="150000"/>
              </a:lnSpc>
              <a:buNone/>
            </a:pPr>
            <a:r>
              <a:rPr lang="en-GB" sz="2400" dirty="0"/>
              <a:t>B </a:t>
            </a:r>
            <a:r>
              <a:rPr lang="en-GB" sz="2400" b="0" dirty="0"/>
              <a:t>and</a:t>
            </a:r>
            <a:r>
              <a:rPr lang="en-GB" sz="2400" dirty="0"/>
              <a:t> C</a:t>
            </a:r>
          </a:p>
          <a:p>
            <a:pPr>
              <a:lnSpc>
                <a:spcPct val="150000"/>
              </a:lnSpc>
              <a:buNone/>
            </a:pPr>
            <a:r>
              <a:rPr lang="en-GB" sz="2400" dirty="0"/>
              <a:t>B </a:t>
            </a:r>
            <a:r>
              <a:rPr lang="en-GB" sz="2400" b="0" dirty="0"/>
              <a:t>and</a:t>
            </a:r>
            <a:r>
              <a:rPr lang="en-GB" sz="2400" dirty="0"/>
              <a:t> D</a:t>
            </a:r>
          </a:p>
          <a:p>
            <a:pPr>
              <a:lnSpc>
                <a:spcPct val="150000"/>
              </a:lnSpc>
              <a:buNone/>
            </a:pPr>
            <a:r>
              <a:rPr lang="en-GB" sz="2400" dirty="0"/>
              <a:t>A </a:t>
            </a:r>
            <a:r>
              <a:rPr lang="en-GB" sz="2400" b="0" dirty="0"/>
              <a:t>and</a:t>
            </a:r>
            <a:r>
              <a:rPr lang="en-GB" sz="2400" dirty="0"/>
              <a:t> D</a:t>
            </a:r>
          </a:p>
        </p:txBody>
      </p:sp>
      <p:sp>
        <p:nvSpPr>
          <p:cNvPr id="4" name="Rectangle 3"/>
          <p:cNvSpPr>
            <a:spLocks noChangeArrowheads="1"/>
          </p:cNvSpPr>
          <p:nvPr/>
        </p:nvSpPr>
        <p:spPr bwMode="auto">
          <a:xfrm>
            <a:off x="2000657" y="3898409"/>
            <a:ext cx="433387" cy="514528"/>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 name="Rectangle 4"/>
          <p:cNvSpPr>
            <a:spLocks noChangeArrowheads="1"/>
          </p:cNvSpPr>
          <p:nvPr/>
        </p:nvSpPr>
        <p:spPr bwMode="auto">
          <a:xfrm>
            <a:off x="2000656" y="4508881"/>
            <a:ext cx="433387" cy="511471"/>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 name="Rectangle 5"/>
          <p:cNvSpPr>
            <a:spLocks noChangeArrowheads="1"/>
          </p:cNvSpPr>
          <p:nvPr/>
        </p:nvSpPr>
        <p:spPr bwMode="auto">
          <a:xfrm>
            <a:off x="2000655" y="5116296"/>
            <a:ext cx="433387" cy="516056"/>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 name="Rectangle 6"/>
          <p:cNvSpPr>
            <a:spLocks noChangeArrowheads="1"/>
          </p:cNvSpPr>
          <p:nvPr/>
        </p:nvSpPr>
        <p:spPr bwMode="auto">
          <a:xfrm>
            <a:off x="2000654" y="5726768"/>
            <a:ext cx="433387" cy="421641"/>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76066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468000"/>
            <a:ext cx="7976753" cy="900000"/>
          </a:xfrm>
        </p:spPr>
        <p:txBody>
          <a:bodyPr>
            <a:normAutofit/>
          </a:bodyPr>
          <a:lstStyle/>
          <a:p>
            <a:r>
              <a:rPr lang="en-GB" dirty="0"/>
              <a:t>Example 4. Another type of multiple-choice: the drop-down  list  </a:t>
            </a:r>
          </a:p>
        </p:txBody>
      </p:sp>
      <p:pic>
        <p:nvPicPr>
          <p:cNvPr id="125953" name="Picture 1"/>
          <p:cNvPicPr>
            <a:picLocks noChangeAspect="1" noChangeArrowheads="1"/>
          </p:cNvPicPr>
          <p:nvPr/>
        </p:nvPicPr>
        <p:blipFill rotWithShape="1">
          <a:blip r:embed="rId3" cstate="print"/>
          <a:srcRect l="21786" t="32634" r="21508" b="12956"/>
          <a:stretch/>
        </p:blipFill>
        <p:spPr bwMode="auto">
          <a:xfrm>
            <a:off x="667888" y="1710611"/>
            <a:ext cx="7776864" cy="4456143"/>
          </a:xfrm>
          <a:prstGeom prst="rect">
            <a:avLst/>
          </a:prstGeom>
          <a:noFill/>
          <a:ln w="9525">
            <a:noFill/>
            <a:miter lim="800000"/>
            <a:headEnd/>
            <a:tailEnd/>
          </a:ln>
        </p:spPr>
      </p:pic>
    </p:spTree>
    <p:extLst>
      <p:ext uri="{BB962C8B-B14F-4D97-AF65-F5344CB8AC3E}">
        <p14:creationId xmlns:p14="http://schemas.microsoft.com/office/powerpoint/2010/main" val="1117190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The role of distractors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35</a:t>
            </a:fld>
            <a:endParaRPr lang="en-GB" dirty="0"/>
          </a:p>
        </p:txBody>
      </p:sp>
    </p:spTree>
    <p:extLst>
      <p:ext uri="{BB962C8B-B14F-4D97-AF65-F5344CB8AC3E}">
        <p14:creationId xmlns:p14="http://schemas.microsoft.com/office/powerpoint/2010/main" val="276463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fontScale="90000"/>
          </a:bodyPr>
          <a:lstStyle/>
          <a:p>
            <a:pPr>
              <a:defRPr/>
            </a:pPr>
            <a:r>
              <a:rPr lang="en-GB" dirty="0">
                <a:latin typeface="Arial" charset="0"/>
                <a:cs typeface="Arial" charset="0"/>
              </a:rPr>
              <a:t>Generating Distractors 1 - </a:t>
            </a:r>
            <a:br>
              <a:rPr lang="en-GB" dirty="0">
                <a:latin typeface="Arial" charset="0"/>
                <a:cs typeface="Arial" charset="0"/>
              </a:rPr>
            </a:br>
            <a:r>
              <a:rPr lang="en-GB" dirty="0">
                <a:latin typeface="Arial" charset="0"/>
                <a:cs typeface="Arial" charset="0"/>
              </a:rPr>
              <a:t>consistency </a:t>
            </a:r>
            <a:r>
              <a:rPr lang="en-GB" dirty="0"/>
              <a:t/>
            </a:r>
            <a:br>
              <a:rPr lang="en-GB" dirty="0"/>
            </a:br>
            <a:endParaRPr lang="en-GB" dirty="0"/>
          </a:p>
        </p:txBody>
      </p:sp>
      <p:sp>
        <p:nvSpPr>
          <p:cNvPr id="2" name="Content Placeholder 1"/>
          <p:cNvSpPr>
            <a:spLocks noGrp="1"/>
          </p:cNvSpPr>
          <p:nvPr>
            <p:ph idx="4294967295"/>
          </p:nvPr>
        </p:nvSpPr>
        <p:spPr>
          <a:xfrm>
            <a:off x="468000" y="1938528"/>
            <a:ext cx="8138976" cy="4145472"/>
          </a:xfrm>
        </p:spPr>
        <p:txBody>
          <a:bodyPr>
            <a:normAutofit/>
          </a:bodyPr>
          <a:lstStyle/>
          <a:p>
            <a:r>
              <a:rPr lang="en-GB" sz="2400" b="0" dirty="0"/>
              <a:t>None of the answer options should stand out. </a:t>
            </a:r>
          </a:p>
          <a:p>
            <a:r>
              <a:rPr lang="en-GB" sz="2400" b="0" dirty="0"/>
              <a:t>They should be roughly equivalent in:</a:t>
            </a:r>
          </a:p>
          <a:p>
            <a:endParaRPr lang="en-GB" sz="2400" dirty="0"/>
          </a:p>
          <a:p>
            <a:pPr marL="342900" lvl="1" indent="-342900">
              <a:buFont typeface="Arial" charset="0"/>
              <a:buChar char="•"/>
            </a:pPr>
            <a:r>
              <a:rPr lang="en-GB" sz="2400" dirty="0"/>
              <a:t>their length </a:t>
            </a:r>
            <a:r>
              <a:rPr lang="en-GB" sz="2400" dirty="0">
                <a:solidFill>
                  <a:schemeClr val="accent2">
                    <a:lumMod val="75000"/>
                  </a:schemeClr>
                </a:solidFill>
                <a:sym typeface="Wingdings" panose="05000000000000000000" pitchFamily="2" charset="2"/>
              </a:rPr>
              <a:t></a:t>
            </a:r>
          </a:p>
          <a:p>
            <a:pPr marL="342900" lvl="1" indent="-342900">
              <a:buFont typeface="Arial" charset="0"/>
              <a:buChar char="•"/>
            </a:pPr>
            <a:r>
              <a:rPr lang="en-GB" sz="2400" dirty="0"/>
              <a:t>their grammatical structure </a:t>
            </a:r>
            <a:r>
              <a:rPr lang="en-GB" sz="2400" dirty="0">
                <a:solidFill>
                  <a:schemeClr val="accent2">
                    <a:lumMod val="75000"/>
                  </a:schemeClr>
                </a:solidFill>
                <a:sym typeface="Wingdings" panose="05000000000000000000" pitchFamily="2" charset="2"/>
              </a:rPr>
              <a:t></a:t>
            </a:r>
            <a:endParaRPr lang="en-GB" sz="2400" dirty="0">
              <a:solidFill>
                <a:schemeClr val="accent2">
                  <a:lumMod val="75000"/>
                </a:schemeClr>
              </a:solidFill>
            </a:endParaRPr>
          </a:p>
          <a:p>
            <a:pPr marL="342900" lvl="1" indent="-342900">
              <a:buFont typeface="Arial" charset="0"/>
              <a:buChar char="•"/>
            </a:pPr>
            <a:r>
              <a:rPr lang="en-GB" sz="2400" dirty="0"/>
              <a:t>the complexity of their language </a:t>
            </a:r>
            <a:r>
              <a:rPr lang="en-GB" sz="2400" dirty="0">
                <a:solidFill>
                  <a:schemeClr val="accent2">
                    <a:lumMod val="75000"/>
                  </a:schemeClr>
                </a:solidFill>
                <a:sym typeface="Wingdings" panose="05000000000000000000" pitchFamily="2" charset="2"/>
              </a:rPr>
              <a:t></a:t>
            </a:r>
            <a:endParaRPr lang="en-GB" sz="2400" dirty="0">
              <a:solidFill>
                <a:schemeClr val="accent2">
                  <a:lumMod val="75000"/>
                </a:schemeClr>
              </a:solidFill>
            </a:endParaRPr>
          </a:p>
          <a:p>
            <a:pPr marL="342900" lvl="1" indent="-342900">
              <a:buFont typeface="Arial" charset="0"/>
              <a:buChar char="•"/>
            </a:pPr>
            <a:endParaRPr lang="en-GB" sz="2400" dirty="0"/>
          </a:p>
          <a:p>
            <a:pPr lvl="1">
              <a:lnSpc>
                <a:spcPct val="100000"/>
              </a:lnSpc>
            </a:pPr>
            <a:r>
              <a:rPr lang="en-GB" sz="2400" dirty="0"/>
              <a:t>All distractors should be grammatically plausible responses to the question.</a:t>
            </a:r>
            <a:endParaRPr lang="en-US" sz="2400" dirty="0"/>
          </a:p>
        </p:txBody>
      </p:sp>
    </p:spTree>
    <p:extLst>
      <p:ext uri="{BB962C8B-B14F-4D97-AF65-F5344CB8AC3E}">
        <p14:creationId xmlns:p14="http://schemas.microsoft.com/office/powerpoint/2010/main" val="1540994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25150" y="533330"/>
            <a:ext cx="6666917" cy="900000"/>
          </a:xfrm>
        </p:spPr>
        <p:txBody>
          <a:bodyPr rtlCol="0">
            <a:normAutofit/>
          </a:bodyPr>
          <a:lstStyle/>
          <a:p>
            <a:pPr>
              <a:defRPr/>
            </a:pPr>
            <a:r>
              <a:rPr lang="en-GB" sz="3200" dirty="0">
                <a:latin typeface="Arial" charset="0"/>
                <a:cs typeface="Arial" charset="0"/>
              </a:rPr>
              <a:t>Generating Distractors 2 - </a:t>
            </a:r>
            <a:br>
              <a:rPr lang="en-GB" sz="3200" dirty="0">
                <a:latin typeface="Arial" charset="0"/>
                <a:cs typeface="Arial" charset="0"/>
              </a:rPr>
            </a:br>
            <a:r>
              <a:rPr lang="en-GB" sz="3200" dirty="0">
                <a:latin typeface="Arial" charset="0"/>
                <a:cs typeface="Arial" charset="0"/>
              </a:rPr>
              <a:t>meaningful</a:t>
            </a:r>
            <a:endParaRPr lang="en-GB" sz="3200" dirty="0"/>
          </a:p>
        </p:txBody>
      </p:sp>
      <p:sp>
        <p:nvSpPr>
          <p:cNvPr id="7171" name="Content Placeholder 2"/>
          <p:cNvSpPr>
            <a:spLocks noGrp="1"/>
          </p:cNvSpPr>
          <p:nvPr>
            <p:ph idx="4294967295"/>
          </p:nvPr>
        </p:nvSpPr>
        <p:spPr>
          <a:xfrm>
            <a:off x="670560" y="1658112"/>
            <a:ext cx="7787640" cy="4620768"/>
          </a:xfrm>
        </p:spPr>
        <p:txBody>
          <a:bodyPr rtlCol="0">
            <a:normAutofit fontScale="92500" lnSpcReduction="10000"/>
          </a:bodyPr>
          <a:lstStyle/>
          <a:p>
            <a:pPr>
              <a:lnSpc>
                <a:spcPct val="100000"/>
              </a:lnSpc>
            </a:pPr>
            <a:r>
              <a:rPr lang="en-GB" sz="2800" b="0" dirty="0"/>
              <a:t>The stem of the question should be meaningful </a:t>
            </a:r>
            <a:r>
              <a:rPr lang="en-GB" sz="2800" dirty="0"/>
              <a:t>WITHOUT</a:t>
            </a:r>
            <a:r>
              <a:rPr lang="en-GB" sz="2800" b="0" dirty="0"/>
              <a:t> having to read the options.</a:t>
            </a:r>
            <a:endParaRPr lang="en-GB" sz="2800" dirty="0"/>
          </a:p>
          <a:p>
            <a:pPr eaLnBrk="1" fontAlgn="auto" hangingPunct="1">
              <a:spcAft>
                <a:spcPts val="0"/>
              </a:spcAft>
              <a:buFont typeface="Arial" pitchFamily="34" charset="0"/>
              <a:buNone/>
              <a:defRPr/>
            </a:pPr>
            <a:endParaRPr lang="en-GB" sz="2400" b="0" dirty="0"/>
          </a:p>
          <a:p>
            <a:pPr marL="180000" lvl="4" indent="0">
              <a:buNone/>
              <a:defRPr/>
            </a:pPr>
            <a:r>
              <a:rPr lang="en-US" sz="2400" b="0" dirty="0"/>
              <a:t> </a:t>
            </a:r>
            <a:r>
              <a:rPr lang="en-US" sz="2600" b="0" dirty="0"/>
              <a:t> </a:t>
            </a:r>
            <a:r>
              <a:rPr lang="en-GB" sz="2800" dirty="0"/>
              <a:t>The stem of a plant</a:t>
            </a:r>
          </a:p>
          <a:p>
            <a:pPr eaLnBrk="1" fontAlgn="auto" hangingPunct="1">
              <a:spcAft>
                <a:spcPts val="0"/>
              </a:spcAft>
              <a:buFont typeface="Arial" pitchFamily="34" charset="0"/>
              <a:buNone/>
              <a:defRPr/>
            </a:pPr>
            <a:r>
              <a:rPr lang="en-US" sz="2600" b="0" dirty="0"/>
              <a:t>                                  	              </a:t>
            </a:r>
            <a:r>
              <a:rPr lang="en-US" sz="2400" b="0" dirty="0">
                <a:sym typeface="Webdings" pitchFamily="18" charset="2"/>
              </a:rPr>
              <a:t>	</a:t>
            </a:r>
          </a:p>
          <a:p>
            <a:pPr marL="457200" indent="-457200" eaLnBrk="1" fontAlgn="auto" hangingPunct="1">
              <a:lnSpc>
                <a:spcPct val="120000"/>
              </a:lnSpc>
              <a:spcAft>
                <a:spcPts val="0"/>
              </a:spcAft>
              <a:buFont typeface="+mj-lt"/>
              <a:buAutoNum type="alphaLcParenR"/>
              <a:defRPr/>
            </a:pPr>
            <a:r>
              <a:rPr lang="en-US" sz="2400" b="0" dirty="0">
                <a:sym typeface="Webdings" pitchFamily="18" charset="2"/>
              </a:rPr>
              <a:t>	</a:t>
            </a:r>
            <a:r>
              <a:rPr lang="en-GB" sz="2800" b="0" dirty="0">
                <a:sym typeface="Webdings" pitchFamily="18" charset="2"/>
              </a:rPr>
              <a:t>holds the plant in the soil.</a:t>
            </a:r>
            <a:endParaRPr lang="en-GB" sz="2800" b="0" dirty="0"/>
          </a:p>
          <a:p>
            <a:pPr marL="514350" indent="-514350" eaLnBrk="1" fontAlgn="auto" hangingPunct="1">
              <a:lnSpc>
                <a:spcPct val="120000"/>
              </a:lnSpc>
              <a:spcAft>
                <a:spcPts val="0"/>
              </a:spcAft>
              <a:buFont typeface="+mj-lt"/>
              <a:buAutoNum type="alphaLcParenR"/>
              <a:defRPr/>
            </a:pPr>
            <a:r>
              <a:rPr lang="en-US" sz="2800" b="0" dirty="0"/>
              <a:t>	</a:t>
            </a:r>
            <a:r>
              <a:rPr lang="en-GB" sz="2800" b="0" dirty="0"/>
              <a:t>converts sunlight to starch.</a:t>
            </a:r>
          </a:p>
          <a:p>
            <a:pPr marL="514350" indent="-514350" eaLnBrk="1" fontAlgn="auto" hangingPunct="1">
              <a:lnSpc>
                <a:spcPct val="120000"/>
              </a:lnSpc>
              <a:spcAft>
                <a:spcPts val="0"/>
              </a:spcAft>
              <a:buFont typeface="+mj-lt"/>
              <a:buAutoNum type="alphaLcParenR"/>
              <a:defRPr/>
            </a:pPr>
            <a:r>
              <a:rPr lang="en-US" sz="2800" b="0" dirty="0"/>
              <a:t>	</a:t>
            </a:r>
            <a:r>
              <a:rPr lang="en-GB" sz="2800" b="0" dirty="0"/>
              <a:t>conducts water to the leaves.</a:t>
            </a:r>
          </a:p>
          <a:p>
            <a:pPr marL="514350" indent="-514350">
              <a:lnSpc>
                <a:spcPct val="120000"/>
              </a:lnSpc>
              <a:spcAft>
                <a:spcPts val="0"/>
              </a:spcAft>
              <a:buFont typeface="+mj-lt"/>
              <a:buAutoNum type="alphaLcParenR"/>
              <a:defRPr/>
            </a:pPr>
            <a:r>
              <a:rPr lang="en-US" sz="2800" b="0" dirty="0"/>
              <a:t>	protects the leaves.</a:t>
            </a:r>
          </a:p>
          <a:p>
            <a:pPr>
              <a:lnSpc>
                <a:spcPct val="120000"/>
              </a:lnSpc>
              <a:spcAft>
                <a:spcPts val="0"/>
              </a:spcAft>
              <a:defRPr/>
            </a:pPr>
            <a:r>
              <a:rPr lang="en-GB" sz="2800" b="0" dirty="0"/>
              <a:t>	</a:t>
            </a:r>
          </a:p>
          <a:p>
            <a:pPr eaLnBrk="1" fontAlgn="auto" hangingPunct="1">
              <a:lnSpc>
                <a:spcPct val="110000"/>
              </a:lnSpc>
              <a:spcAft>
                <a:spcPts val="0"/>
              </a:spcAft>
              <a:defRPr/>
            </a:pPr>
            <a:r>
              <a:rPr lang="en-US" sz="2800" b="0" dirty="0"/>
              <a:t>	</a:t>
            </a:r>
            <a:endParaRPr lang="en-GB" dirty="0"/>
          </a:p>
        </p:txBody>
      </p:sp>
    </p:spTree>
    <p:extLst>
      <p:ext uri="{BB962C8B-B14F-4D97-AF65-F5344CB8AC3E}">
        <p14:creationId xmlns:p14="http://schemas.microsoft.com/office/powerpoint/2010/main" val="2543072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cs typeface="Arial" charset="0"/>
              </a:rPr>
              <a:t>Generating Distractors 2 - </a:t>
            </a:r>
            <a:br>
              <a:rPr lang="en-GB" dirty="0">
                <a:latin typeface="Arial" charset="0"/>
                <a:cs typeface="Arial" charset="0"/>
              </a:rPr>
            </a:br>
            <a:r>
              <a:rPr lang="en-GB" dirty="0">
                <a:latin typeface="Arial" charset="0"/>
                <a:cs typeface="Arial" charset="0"/>
              </a:rPr>
              <a:t>meaningful</a:t>
            </a:r>
            <a:endParaRPr lang="en-GB" dirty="0"/>
          </a:p>
        </p:txBody>
      </p:sp>
      <p:pic>
        <p:nvPicPr>
          <p:cNvPr id="7" name="Content Placeholder 6"/>
          <p:cNvPicPr>
            <a:picLocks noGrp="1" noChangeAspect="1"/>
          </p:cNvPicPr>
          <p:nvPr>
            <p:ph idx="1"/>
          </p:nvPr>
        </p:nvPicPr>
        <p:blipFill>
          <a:blip r:embed="rId2"/>
          <a:stretch>
            <a:fillRect/>
          </a:stretch>
        </p:blipFill>
        <p:spPr>
          <a:xfrm>
            <a:off x="163513" y="2870280"/>
            <a:ext cx="3911600" cy="1998502"/>
          </a:xfrm>
          <a:prstGeom prst="rect">
            <a:avLst/>
          </a:prstGeom>
        </p:spPr>
      </p:pic>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38</a:t>
            </a:fld>
            <a:endParaRPr lang="en-GB" dirty="0"/>
          </a:p>
        </p:txBody>
      </p:sp>
      <p:pic>
        <p:nvPicPr>
          <p:cNvPr id="8" name="Content Placeholder 7"/>
          <p:cNvPicPr>
            <a:picLocks noGrp="1" noChangeAspect="1"/>
          </p:cNvPicPr>
          <p:nvPr>
            <p:ph idx="10"/>
          </p:nvPr>
        </p:nvPicPr>
        <p:blipFill>
          <a:blip r:embed="rId3"/>
          <a:stretch>
            <a:fillRect/>
          </a:stretch>
        </p:blipFill>
        <p:spPr>
          <a:xfrm>
            <a:off x="4244501" y="2979218"/>
            <a:ext cx="4632799" cy="1890278"/>
          </a:xfrm>
          <a:prstGeom prst="rect">
            <a:avLst/>
          </a:prstGeom>
        </p:spPr>
      </p:pic>
      <p:sp>
        <p:nvSpPr>
          <p:cNvPr id="9" name="TextBox 8"/>
          <p:cNvSpPr txBox="1"/>
          <p:nvPr/>
        </p:nvSpPr>
        <p:spPr>
          <a:xfrm>
            <a:off x="468000" y="2095500"/>
            <a:ext cx="8409300" cy="461665"/>
          </a:xfrm>
          <a:prstGeom prst="rect">
            <a:avLst/>
          </a:prstGeom>
          <a:noFill/>
        </p:spPr>
        <p:txBody>
          <a:bodyPr wrap="square" rtlCol="0">
            <a:spAutoFit/>
          </a:bodyPr>
          <a:lstStyle/>
          <a:p>
            <a:r>
              <a:rPr lang="en-GB" sz="2400" dirty="0">
                <a:solidFill>
                  <a:srgbClr val="FF0000"/>
                </a:solidFill>
              </a:rPr>
              <a:t>Poor </a:t>
            </a:r>
            <a:r>
              <a:rPr lang="en-GB" dirty="0"/>
              <a:t>										</a:t>
            </a:r>
            <a:r>
              <a:rPr lang="en-GB" sz="2400" dirty="0">
                <a:solidFill>
                  <a:srgbClr val="FF0000"/>
                </a:solidFill>
              </a:rPr>
              <a:t>Better</a:t>
            </a:r>
          </a:p>
        </p:txBody>
      </p:sp>
    </p:spTree>
    <p:extLst>
      <p:ext uri="{BB962C8B-B14F-4D97-AF65-F5344CB8AC3E}">
        <p14:creationId xmlns:p14="http://schemas.microsoft.com/office/powerpoint/2010/main" val="2768308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fontScale="90000"/>
          </a:bodyPr>
          <a:lstStyle/>
          <a:p>
            <a:pPr>
              <a:defRPr/>
            </a:pPr>
            <a:r>
              <a:rPr lang="en-GB" dirty="0">
                <a:latin typeface="Arial" charset="0"/>
                <a:cs typeface="Arial" charset="0"/>
              </a:rPr>
              <a:t>Generating Distractors 3 - plausibility</a:t>
            </a:r>
            <a:r>
              <a:rPr lang="en-GB" dirty="0"/>
              <a:t/>
            </a:r>
            <a:br>
              <a:rPr lang="en-GB" dirty="0"/>
            </a:br>
            <a:endParaRPr lang="en-GB" dirty="0"/>
          </a:p>
        </p:txBody>
      </p:sp>
      <p:sp>
        <p:nvSpPr>
          <p:cNvPr id="2" name="Content Placeholder 1"/>
          <p:cNvSpPr>
            <a:spLocks noGrp="1"/>
          </p:cNvSpPr>
          <p:nvPr>
            <p:ph idx="4294967295"/>
          </p:nvPr>
        </p:nvSpPr>
        <p:spPr>
          <a:xfrm>
            <a:off x="468000" y="1938528"/>
            <a:ext cx="8138976" cy="4145472"/>
          </a:xfrm>
        </p:spPr>
        <p:txBody>
          <a:bodyPr>
            <a:normAutofit/>
          </a:bodyPr>
          <a:lstStyle/>
          <a:p>
            <a:pPr>
              <a:lnSpc>
                <a:spcPct val="100000"/>
              </a:lnSpc>
            </a:pPr>
            <a:r>
              <a:rPr lang="en-GB" sz="2400" b="0" dirty="0"/>
              <a:t>Distractors should be plausible responses to the question – not ‘random’ answers</a:t>
            </a:r>
          </a:p>
          <a:p>
            <a:endParaRPr lang="en-GB" sz="2400" b="0" dirty="0"/>
          </a:p>
          <a:p>
            <a:r>
              <a:rPr lang="en-GB" sz="2400" b="0" dirty="0"/>
              <a:t>They may represent:</a:t>
            </a:r>
          </a:p>
          <a:p>
            <a:pPr marL="342900" lvl="1" indent="-342900">
              <a:buFont typeface="Arial" charset="0"/>
              <a:buChar char="•"/>
            </a:pPr>
            <a:r>
              <a:rPr lang="en-GB" sz="2400" dirty="0"/>
              <a:t>common misconceptions</a:t>
            </a:r>
          </a:p>
          <a:p>
            <a:pPr marL="342900" lvl="1" indent="-342900">
              <a:buFont typeface="Arial" charset="0"/>
              <a:buChar char="•"/>
            </a:pPr>
            <a:r>
              <a:rPr lang="en-GB" sz="2400" dirty="0"/>
              <a:t>faulty reasoning</a:t>
            </a:r>
          </a:p>
          <a:p>
            <a:pPr marL="342900" lvl="1" indent="-342900">
              <a:buFont typeface="Arial" charset="0"/>
              <a:buChar char="•"/>
            </a:pPr>
            <a:r>
              <a:rPr lang="en-GB" sz="2400" dirty="0"/>
              <a:t>likely errors in calculation</a:t>
            </a:r>
          </a:p>
          <a:p>
            <a:pPr marL="342900" lvl="1" indent="-342900">
              <a:buFont typeface="Arial" charset="0"/>
              <a:buChar char="•"/>
            </a:pPr>
            <a:r>
              <a:rPr lang="en-GB" sz="2400" dirty="0"/>
              <a:t>answers that ‘sound convincing’</a:t>
            </a:r>
          </a:p>
        </p:txBody>
      </p:sp>
    </p:spTree>
    <p:extLst>
      <p:ext uri="{BB962C8B-B14F-4D97-AF65-F5344CB8AC3E}">
        <p14:creationId xmlns:p14="http://schemas.microsoft.com/office/powerpoint/2010/main" val="2397013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Language – keep it simple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341377" y="1548384"/>
            <a:ext cx="8265600" cy="4840223"/>
          </a:xfrm>
        </p:spPr>
        <p:txBody>
          <a:bodyPr>
            <a:normAutofit fontScale="47500" lnSpcReduction="20000"/>
          </a:bodyPr>
          <a:lstStyle/>
          <a:p>
            <a:pPr marL="342900" lvl="2" indent="-342900">
              <a:lnSpc>
                <a:spcPct val="120000"/>
              </a:lnSpc>
            </a:pPr>
            <a:r>
              <a:rPr lang="en-GB" sz="5100" dirty="0"/>
              <a:t>short sentences</a:t>
            </a:r>
          </a:p>
          <a:p>
            <a:pPr marL="342900" lvl="2" indent="-342900">
              <a:lnSpc>
                <a:spcPct val="120000"/>
              </a:lnSpc>
            </a:pPr>
            <a:r>
              <a:rPr lang="en-GB" sz="5100" dirty="0"/>
              <a:t>simple vocabulary </a:t>
            </a:r>
          </a:p>
          <a:p>
            <a:pPr marL="342900" lvl="2" indent="-342900">
              <a:lnSpc>
                <a:spcPct val="120000"/>
              </a:lnSpc>
            </a:pPr>
            <a:r>
              <a:rPr lang="en-GB" sz="5100" dirty="0"/>
              <a:t>natural sounding language </a:t>
            </a:r>
          </a:p>
          <a:p>
            <a:pPr marL="0" lvl="2" indent="0">
              <a:lnSpc>
                <a:spcPct val="120000"/>
              </a:lnSpc>
              <a:buNone/>
            </a:pPr>
            <a:endParaRPr lang="en-GB" sz="3600" b="1" dirty="0">
              <a:solidFill>
                <a:srgbClr val="002060"/>
              </a:solidFill>
            </a:endParaRPr>
          </a:p>
          <a:p>
            <a:pPr marL="0" lvl="2" indent="0">
              <a:lnSpc>
                <a:spcPct val="120000"/>
              </a:lnSpc>
              <a:buNone/>
            </a:pPr>
            <a:r>
              <a:rPr lang="en-GB" sz="3600" dirty="0">
                <a:solidFill>
                  <a:srgbClr val="002060"/>
                </a:solidFill>
              </a:rPr>
              <a:t>How can you tell that a lot of time had passed between when the children first spotted the lost cat and when they rescued it? </a:t>
            </a:r>
            <a:r>
              <a:rPr lang="en-GB" sz="3600" dirty="0">
                <a:solidFill>
                  <a:srgbClr val="FF0000"/>
                </a:solidFill>
                <a:sym typeface="Wingdings 2" panose="05020102010507070707" pitchFamily="18" charset="2"/>
              </a:rPr>
              <a:t></a:t>
            </a:r>
            <a:endParaRPr lang="en-GB" sz="3600" dirty="0">
              <a:sym typeface="Wingdings 2" panose="05020102010507070707" pitchFamily="18" charset="2"/>
            </a:endParaRPr>
          </a:p>
          <a:p>
            <a:r>
              <a:rPr lang="en-GB" sz="3600" b="0" dirty="0">
                <a:solidFill>
                  <a:srgbClr val="00B050"/>
                </a:solidFill>
                <a:sym typeface="Wingdings"/>
              </a:rPr>
              <a:t>A lot of time passed between first spotting the lost cat and rescuing it.</a:t>
            </a:r>
            <a:endParaRPr lang="en-GB" sz="3600" b="0" dirty="0">
              <a:solidFill>
                <a:srgbClr val="00B050"/>
              </a:solidFill>
            </a:endParaRPr>
          </a:p>
          <a:p>
            <a:r>
              <a:rPr lang="en-GB" sz="3600" b="0" dirty="0">
                <a:solidFill>
                  <a:srgbClr val="00B050"/>
                </a:solidFill>
                <a:sym typeface="Wingdings"/>
              </a:rPr>
              <a:t>How can you tell this? </a:t>
            </a:r>
            <a:r>
              <a:rPr lang="en-GB" sz="4400" dirty="0">
                <a:solidFill>
                  <a:srgbClr val="FF0000"/>
                </a:solidFill>
                <a:sym typeface="Wingdings"/>
              </a:rPr>
              <a:t></a:t>
            </a:r>
            <a:endParaRPr lang="en-GB" sz="4400" dirty="0">
              <a:solidFill>
                <a:srgbClr val="FF0000"/>
              </a:solidFill>
            </a:endParaRPr>
          </a:p>
          <a:p>
            <a:pPr marL="0" lvl="2" indent="0">
              <a:lnSpc>
                <a:spcPct val="100000"/>
              </a:lnSpc>
              <a:buNone/>
            </a:pPr>
            <a:endParaRPr lang="en-GB" sz="3600" dirty="0">
              <a:solidFill>
                <a:srgbClr val="002060"/>
              </a:solidFill>
            </a:endParaRPr>
          </a:p>
          <a:p>
            <a:pPr marL="0" lvl="2" indent="0">
              <a:lnSpc>
                <a:spcPct val="100000"/>
              </a:lnSpc>
              <a:buNone/>
            </a:pPr>
            <a:r>
              <a:rPr lang="en-GB" sz="3600" dirty="0">
                <a:solidFill>
                  <a:srgbClr val="002060"/>
                </a:solidFill>
              </a:rPr>
              <a:t>After heating salt crystals and water, what happens to the salt? </a:t>
            </a:r>
            <a:r>
              <a:rPr lang="en-GB" sz="3600" dirty="0">
                <a:solidFill>
                  <a:srgbClr val="FF0000"/>
                </a:solidFill>
                <a:sym typeface="Wingdings 2" panose="05020102010507070707" pitchFamily="18" charset="2"/>
              </a:rPr>
              <a:t></a:t>
            </a:r>
            <a:endParaRPr lang="en-GB" dirty="0"/>
          </a:p>
          <a:p>
            <a:pPr marL="0" lvl="2" indent="0">
              <a:lnSpc>
                <a:spcPct val="100000"/>
              </a:lnSpc>
              <a:buNone/>
            </a:pPr>
            <a:r>
              <a:rPr lang="en-GB" sz="3600" dirty="0">
                <a:solidFill>
                  <a:srgbClr val="00B050"/>
                </a:solidFill>
              </a:rPr>
              <a:t>What happens to salt crystals when they are heated with water? </a:t>
            </a:r>
            <a:r>
              <a:rPr lang="en-GB" sz="3600" dirty="0">
                <a:solidFill>
                  <a:srgbClr val="FF0000"/>
                </a:solidFill>
                <a:sym typeface="Wingdings 2" panose="05020102010507070707" pitchFamily="18" charset="2"/>
              </a:rPr>
              <a:t></a:t>
            </a:r>
            <a:endParaRPr lang="en-GB" sz="3600" dirty="0">
              <a:solidFill>
                <a:srgbClr val="FF0000"/>
              </a:solidFill>
            </a:endParaRPr>
          </a:p>
          <a:p>
            <a:pPr marL="0" lvl="2" indent="0">
              <a:lnSpc>
                <a:spcPct val="100000"/>
              </a:lnSpc>
              <a:buNone/>
            </a:pPr>
            <a:r>
              <a:rPr lang="en-GB" sz="3600" dirty="0">
                <a:solidFill>
                  <a:srgbClr val="00B050"/>
                </a:solidFill>
              </a:rPr>
              <a:t>Jane mixes some salt with water and heats it up. What happens to the salt? </a:t>
            </a:r>
            <a:r>
              <a:rPr lang="en-GB" sz="3600" dirty="0">
                <a:solidFill>
                  <a:srgbClr val="FF0000"/>
                </a:solidFill>
                <a:sym typeface="Wingdings 2" panose="05020102010507070707" pitchFamily="18" charset="2"/>
              </a:rPr>
              <a:t></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4</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52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19545" y="423092"/>
            <a:ext cx="7013142" cy="855662"/>
          </a:xfrm>
        </p:spPr>
        <p:txBody>
          <a:bodyPr rtlCol="0">
            <a:normAutofit fontScale="90000"/>
          </a:bodyPr>
          <a:lstStyle/>
          <a:p>
            <a:pPr>
              <a:defRPr/>
            </a:pPr>
            <a:r>
              <a:rPr lang="en-GB" dirty="0">
                <a:latin typeface="Arial" charset="0"/>
                <a:cs typeface="Arial" charset="0"/>
              </a:rPr>
              <a:t>How you can manipulate </a:t>
            </a:r>
            <a:br>
              <a:rPr lang="en-GB" dirty="0">
                <a:latin typeface="Arial" charset="0"/>
                <a:cs typeface="Arial" charset="0"/>
              </a:rPr>
            </a:br>
            <a:r>
              <a:rPr lang="en-GB" dirty="0">
                <a:latin typeface="Arial" charset="0"/>
                <a:cs typeface="Arial" charset="0"/>
              </a:rPr>
              <a:t>plausibility:</a:t>
            </a:r>
            <a:endParaRPr lang="en-GB" sz="1400" dirty="0"/>
          </a:p>
        </p:txBody>
      </p:sp>
      <p:sp>
        <p:nvSpPr>
          <p:cNvPr id="6147" name="Content Placeholder 2"/>
          <p:cNvSpPr>
            <a:spLocks noGrp="1"/>
          </p:cNvSpPr>
          <p:nvPr>
            <p:ph idx="4294967295"/>
          </p:nvPr>
        </p:nvSpPr>
        <p:spPr>
          <a:xfrm>
            <a:off x="650962" y="2189021"/>
            <a:ext cx="7920037" cy="3898900"/>
          </a:xfrm>
        </p:spPr>
        <p:txBody>
          <a:bodyPr>
            <a:normAutofit/>
          </a:bodyPr>
          <a:lstStyle/>
          <a:p>
            <a:pPr eaLnBrk="1" hangingPunct="1">
              <a:buFont typeface="Arial" pitchFamily="34" charset="0"/>
              <a:buNone/>
            </a:pPr>
            <a:r>
              <a:rPr lang="en-GB" sz="2400" b="0" dirty="0"/>
              <a:t>What is the capital of Moldova?                   </a:t>
            </a:r>
          </a:p>
          <a:p>
            <a:pPr eaLnBrk="1" hangingPunct="1">
              <a:lnSpc>
                <a:spcPct val="110000"/>
              </a:lnSpc>
              <a:buFont typeface="Arial" pitchFamily="34" charset="0"/>
              <a:buNone/>
            </a:pPr>
            <a:r>
              <a:rPr lang="en-GB" sz="2400" dirty="0"/>
              <a:t>                    </a:t>
            </a:r>
            <a:r>
              <a:rPr lang="en-GB" sz="2400" b="0" dirty="0"/>
              <a:t>Tick</a:t>
            </a:r>
            <a:r>
              <a:rPr lang="en-GB" sz="2400" dirty="0"/>
              <a:t> </a:t>
            </a:r>
            <a:r>
              <a:rPr lang="en-GB" sz="2400" b="1" dirty="0"/>
              <a:t>one</a:t>
            </a:r>
            <a:r>
              <a:rPr lang="en-GB" sz="2400" b="0" dirty="0"/>
              <a:t>.</a:t>
            </a:r>
          </a:p>
          <a:p>
            <a:pPr eaLnBrk="1" hangingPunct="1">
              <a:buNone/>
            </a:pPr>
            <a:r>
              <a:rPr lang="en-GB" sz="2400" b="0" dirty="0"/>
              <a:t>Yerevan</a:t>
            </a:r>
          </a:p>
          <a:p>
            <a:pPr eaLnBrk="1" hangingPunct="1">
              <a:buNone/>
            </a:pPr>
            <a:r>
              <a:rPr lang="en-GB" sz="2400" b="0" dirty="0"/>
              <a:t>Minsk</a:t>
            </a:r>
          </a:p>
          <a:p>
            <a:pPr eaLnBrk="1" hangingPunct="1">
              <a:buNone/>
            </a:pPr>
            <a:r>
              <a:rPr lang="en-GB" sz="2400" b="0" dirty="0" err="1"/>
              <a:t>Tiblisi</a:t>
            </a:r>
            <a:endParaRPr lang="en-GB" sz="2400" b="0" dirty="0"/>
          </a:p>
          <a:p>
            <a:pPr eaLnBrk="1" hangingPunct="1">
              <a:buNone/>
            </a:pPr>
            <a:r>
              <a:rPr lang="en-GB" sz="2400" b="0" dirty="0"/>
              <a:t>Chisinau</a:t>
            </a:r>
          </a:p>
          <a:p>
            <a:pPr eaLnBrk="1" hangingPunct="1">
              <a:buNone/>
            </a:pPr>
            <a:r>
              <a:rPr lang="en-GB" sz="2400" b="0" dirty="0"/>
              <a:t>Kiev</a:t>
            </a:r>
          </a:p>
        </p:txBody>
      </p:sp>
      <p:sp>
        <p:nvSpPr>
          <p:cNvPr id="6148" name="Rectangle 3"/>
          <p:cNvSpPr>
            <a:spLocks noChangeArrowheads="1"/>
          </p:cNvSpPr>
          <p:nvPr/>
        </p:nvSpPr>
        <p:spPr bwMode="auto">
          <a:xfrm>
            <a:off x="2713654" y="31949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2713654" y="36267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2713654" y="40585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2713654" y="44903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6"/>
          <p:cNvSpPr>
            <a:spLocks noChangeArrowheads="1"/>
          </p:cNvSpPr>
          <p:nvPr/>
        </p:nvSpPr>
        <p:spPr bwMode="auto">
          <a:xfrm>
            <a:off x="2713653" y="4950352"/>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3483457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2" y="402587"/>
            <a:ext cx="8229600" cy="855662"/>
          </a:xfrm>
        </p:spPr>
        <p:txBody>
          <a:bodyPr rtlCol="0">
            <a:normAutofit fontScale="90000"/>
          </a:bodyPr>
          <a:lstStyle/>
          <a:p>
            <a:pPr>
              <a:defRPr/>
            </a:pPr>
            <a:r>
              <a:rPr lang="en-GB" dirty="0">
                <a:latin typeface="Arial" charset="0"/>
                <a:cs typeface="Arial" charset="0"/>
              </a:rPr>
              <a:t>How you can manipulate </a:t>
            </a:r>
            <a:br>
              <a:rPr lang="en-GB" dirty="0">
                <a:latin typeface="Arial" charset="0"/>
                <a:cs typeface="Arial" charset="0"/>
              </a:rPr>
            </a:br>
            <a:r>
              <a:rPr lang="en-GB" dirty="0">
                <a:latin typeface="Arial" charset="0"/>
                <a:cs typeface="Arial" charset="0"/>
              </a:rPr>
              <a:t>plausibility:</a:t>
            </a:r>
            <a:endParaRPr lang="en-GB" sz="1400" dirty="0">
              <a:solidFill>
                <a:srgbClr val="C00000"/>
              </a:solidFill>
            </a:endParaRPr>
          </a:p>
        </p:txBody>
      </p:sp>
      <p:sp>
        <p:nvSpPr>
          <p:cNvPr id="6147" name="Content Placeholder 2"/>
          <p:cNvSpPr>
            <a:spLocks noGrp="1"/>
          </p:cNvSpPr>
          <p:nvPr>
            <p:ph idx="4294967295"/>
          </p:nvPr>
        </p:nvSpPr>
        <p:spPr>
          <a:xfrm>
            <a:off x="623094" y="2189021"/>
            <a:ext cx="7920037" cy="3898900"/>
          </a:xfrm>
        </p:spPr>
        <p:txBody>
          <a:bodyPr>
            <a:normAutofit/>
          </a:bodyPr>
          <a:lstStyle/>
          <a:p>
            <a:pPr eaLnBrk="1" hangingPunct="1">
              <a:buFont typeface="Arial" pitchFamily="34" charset="0"/>
              <a:buNone/>
            </a:pPr>
            <a:r>
              <a:rPr lang="en-GB" sz="2400" b="0" dirty="0"/>
              <a:t>What is the capital of Moldova?                   </a:t>
            </a:r>
          </a:p>
          <a:p>
            <a:pPr eaLnBrk="1" hangingPunct="1">
              <a:lnSpc>
                <a:spcPct val="110000"/>
              </a:lnSpc>
              <a:buFont typeface="Arial" pitchFamily="34" charset="0"/>
              <a:buNone/>
            </a:pPr>
            <a:r>
              <a:rPr lang="en-GB" sz="2400" dirty="0"/>
              <a:t>                    </a:t>
            </a:r>
            <a:r>
              <a:rPr lang="en-GB" sz="2400" b="0" dirty="0"/>
              <a:t>Tick</a:t>
            </a:r>
            <a:r>
              <a:rPr lang="en-GB" sz="2400" dirty="0"/>
              <a:t> </a:t>
            </a:r>
            <a:r>
              <a:rPr lang="en-GB" sz="2400" b="1" dirty="0"/>
              <a:t>one</a:t>
            </a:r>
            <a:r>
              <a:rPr lang="en-GB" sz="2400" b="0" dirty="0"/>
              <a:t>.</a:t>
            </a:r>
          </a:p>
          <a:p>
            <a:pPr eaLnBrk="1" hangingPunct="1">
              <a:buNone/>
            </a:pPr>
            <a:r>
              <a:rPr lang="en-GB" sz="2400" b="0" dirty="0"/>
              <a:t>Paris</a:t>
            </a:r>
          </a:p>
          <a:p>
            <a:pPr eaLnBrk="1" hangingPunct="1">
              <a:buNone/>
            </a:pPr>
            <a:r>
              <a:rPr lang="en-GB" sz="2400" b="0" dirty="0"/>
              <a:t>New York</a:t>
            </a:r>
          </a:p>
          <a:p>
            <a:pPr eaLnBrk="1" hangingPunct="1">
              <a:buNone/>
            </a:pPr>
            <a:r>
              <a:rPr lang="en-GB" sz="2400" b="0" dirty="0"/>
              <a:t>Berlin</a:t>
            </a:r>
          </a:p>
          <a:p>
            <a:pPr eaLnBrk="1" hangingPunct="1">
              <a:buNone/>
            </a:pPr>
            <a:r>
              <a:rPr lang="en-GB" sz="2400" b="0" dirty="0"/>
              <a:t>Chisinau</a:t>
            </a:r>
          </a:p>
          <a:p>
            <a:pPr eaLnBrk="1" hangingPunct="1">
              <a:buNone/>
            </a:pPr>
            <a:r>
              <a:rPr lang="en-GB" sz="2400" b="0" dirty="0"/>
              <a:t>Moscow</a:t>
            </a:r>
          </a:p>
        </p:txBody>
      </p:sp>
      <p:sp>
        <p:nvSpPr>
          <p:cNvPr id="6148" name="Rectangle 3"/>
          <p:cNvSpPr>
            <a:spLocks noChangeArrowheads="1"/>
          </p:cNvSpPr>
          <p:nvPr/>
        </p:nvSpPr>
        <p:spPr bwMode="auto">
          <a:xfrm>
            <a:off x="2713654" y="31949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2713654" y="36267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2713654" y="40585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2713654" y="44903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6"/>
          <p:cNvSpPr>
            <a:spLocks noChangeArrowheads="1"/>
          </p:cNvSpPr>
          <p:nvPr/>
        </p:nvSpPr>
        <p:spPr bwMode="auto">
          <a:xfrm>
            <a:off x="2713653" y="4950352"/>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639997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4 – </a:t>
            </a:r>
            <a:br>
              <a:rPr lang="en-GB" dirty="0">
                <a:latin typeface="Arial" charset="0"/>
                <a:cs typeface="Arial" charset="0"/>
              </a:rPr>
            </a:br>
            <a:r>
              <a:rPr lang="en-GB" dirty="0">
                <a:solidFill>
                  <a:srgbClr val="FF0000"/>
                </a:solidFill>
                <a:latin typeface="Arial" charset="0"/>
                <a:cs typeface="Arial" charset="0"/>
              </a:rPr>
              <a:t>other points to avoid:</a:t>
            </a:r>
            <a:endParaRPr lang="en-GB" dirty="0"/>
          </a:p>
        </p:txBody>
      </p:sp>
      <p:sp>
        <p:nvSpPr>
          <p:cNvPr id="3" name="Content Placeholder 2"/>
          <p:cNvSpPr>
            <a:spLocks noGrp="1"/>
          </p:cNvSpPr>
          <p:nvPr>
            <p:ph idx="4294967295"/>
          </p:nvPr>
        </p:nvSpPr>
        <p:spPr>
          <a:xfrm>
            <a:off x="468000" y="1656000"/>
            <a:ext cx="8138976" cy="4428000"/>
          </a:xfrm>
        </p:spPr>
        <p:txBody>
          <a:bodyPr/>
          <a:lstStyle/>
          <a:p>
            <a:pPr marL="342900" lvl="1" indent="-342900">
              <a:lnSpc>
                <a:spcPct val="100000"/>
              </a:lnSpc>
              <a:buFont typeface="Arial" charset="0"/>
              <a:buChar char="•"/>
            </a:pPr>
            <a:r>
              <a:rPr lang="en-GB" sz="2800" dirty="0"/>
              <a:t>repetition of (part of) the stem in the correct option</a:t>
            </a:r>
          </a:p>
          <a:p>
            <a:pPr marL="342900" lvl="1" indent="-342900">
              <a:lnSpc>
                <a:spcPct val="100000"/>
              </a:lnSpc>
              <a:buFont typeface="Arial" charset="0"/>
              <a:buChar char="•"/>
            </a:pPr>
            <a:r>
              <a:rPr lang="en-GB" sz="2800" dirty="0"/>
              <a:t>repetition of the same word or phrase in every distractor </a:t>
            </a:r>
          </a:p>
          <a:p>
            <a:pPr marL="342900" lvl="1" indent="-342900">
              <a:lnSpc>
                <a:spcPct val="100000"/>
              </a:lnSpc>
              <a:buFont typeface="Arial" charset="0"/>
              <a:buChar char="•"/>
            </a:pPr>
            <a:r>
              <a:rPr lang="en-GB" sz="2800" dirty="0"/>
              <a:t>two distractors that are mutually exclusive of each other</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42</a:t>
            </a:fld>
            <a:endParaRPr lang="en-GB" dirty="0"/>
          </a:p>
        </p:txBody>
      </p:sp>
    </p:spTree>
    <p:extLst>
      <p:ext uri="{BB962C8B-B14F-4D97-AF65-F5344CB8AC3E}">
        <p14:creationId xmlns:p14="http://schemas.microsoft.com/office/powerpoint/2010/main" val="1825888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1656000"/>
            <a:ext cx="8138976" cy="4428000"/>
          </a:xfrm>
        </p:spPr>
        <p:txBody>
          <a:bodyPr/>
          <a:lstStyle/>
          <a:p>
            <a:pPr marL="342900" lvl="1" indent="-342900">
              <a:lnSpc>
                <a:spcPct val="100000"/>
              </a:lnSpc>
              <a:buFont typeface="Arial" charset="0"/>
              <a:buChar char="•"/>
            </a:pPr>
            <a:r>
              <a:rPr lang="en-GB" sz="3000" dirty="0"/>
              <a:t>The stem should be free of irrelevant material</a:t>
            </a:r>
          </a:p>
          <a:p>
            <a:pPr marL="342900" lvl="1" indent="-342900">
              <a:lnSpc>
                <a:spcPct val="100000"/>
              </a:lnSpc>
              <a:buFont typeface="Arial" charset="0"/>
              <a:buChar char="•"/>
            </a:pPr>
            <a:r>
              <a:rPr lang="en-GB" sz="3000" dirty="0"/>
              <a:t>Where possible, the stem should be stated in positive terms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43</a:t>
            </a:fld>
            <a:endParaRPr lang="en-GB" dirty="0"/>
          </a:p>
        </p:txBody>
      </p:sp>
      <p:sp>
        <p:nvSpPr>
          <p:cNvPr id="6" name="Title 1"/>
          <p:cNvSpPr>
            <a:spLocks noGrp="1"/>
          </p:cNvSpPr>
          <p:nvPr>
            <p:ph type="title"/>
          </p:nvPr>
        </p:nvSpPr>
        <p:spPr>
          <a:xfrm>
            <a:off x="468000" y="468000"/>
            <a:ext cx="6666917" cy="900000"/>
          </a:xfrm>
        </p:spPr>
        <p:txBody>
          <a:bodyPr>
            <a:normAutofit/>
          </a:bodyPr>
          <a:lstStyle/>
          <a:p>
            <a:r>
              <a:rPr lang="en-GB" dirty="0">
                <a:latin typeface="Arial" charset="0"/>
                <a:cs typeface="Arial" charset="0"/>
              </a:rPr>
              <a:t>Generating Distractors 5 – </a:t>
            </a:r>
            <a:br>
              <a:rPr lang="en-GB" dirty="0">
                <a:latin typeface="Arial" charset="0"/>
                <a:cs typeface="Arial" charset="0"/>
              </a:rPr>
            </a:br>
            <a:r>
              <a:rPr lang="en-GB" dirty="0">
                <a:solidFill>
                  <a:srgbClr val="FF0000"/>
                </a:solidFill>
                <a:latin typeface="Arial" charset="0"/>
                <a:cs typeface="Arial" charset="0"/>
              </a:rPr>
              <a:t>other points to remember:</a:t>
            </a:r>
          </a:p>
        </p:txBody>
      </p:sp>
    </p:spTree>
    <p:extLst>
      <p:ext uri="{BB962C8B-B14F-4D97-AF65-F5344CB8AC3E}">
        <p14:creationId xmlns:p14="http://schemas.microsoft.com/office/powerpoint/2010/main" val="930415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not safe things to do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not peeling vegetables with a sharp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44</a:t>
            </a:fld>
            <a:endParaRPr lang="en-GB" dirty="0"/>
          </a:p>
        </p:txBody>
      </p:sp>
      <p:sp>
        <p:nvSpPr>
          <p:cNvPr id="6" name="Title 1"/>
          <p:cNvSpPr>
            <a:spLocks noGrp="1"/>
          </p:cNvSpPr>
          <p:nvPr>
            <p:ph type="title"/>
          </p:nvPr>
        </p:nvSpPr>
        <p:spPr>
          <a:xfrm>
            <a:off x="468000" y="468000"/>
            <a:ext cx="6666917" cy="900000"/>
          </a:xfrm>
        </p:spPr>
        <p:txBody>
          <a:bodyPr>
            <a:normAutofit/>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avoiding negatives</a:t>
            </a:r>
          </a:p>
        </p:txBody>
      </p:sp>
    </p:spTree>
    <p:extLst>
      <p:ext uri="{BB962C8B-B14F-4D97-AF65-F5344CB8AC3E}">
        <p14:creationId xmlns:p14="http://schemas.microsoft.com/office/powerpoint/2010/main" val="3996676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Better</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could be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not peeling vegetables with a sharp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45</a:t>
            </a:fld>
            <a:endParaRPr lang="en-GB" dirty="0"/>
          </a:p>
        </p:txBody>
      </p:sp>
    </p:spTree>
    <p:extLst>
      <p:ext uri="{BB962C8B-B14F-4D97-AF65-F5344CB8AC3E}">
        <p14:creationId xmlns:p14="http://schemas.microsoft.com/office/powerpoint/2010/main" val="853995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Best</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could be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peeling vegetables with a blunt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46</a:t>
            </a:fld>
            <a:endParaRPr lang="en-GB" dirty="0"/>
          </a:p>
        </p:txBody>
      </p:sp>
    </p:spTree>
    <p:extLst>
      <p:ext uri="{BB962C8B-B14F-4D97-AF65-F5344CB8AC3E}">
        <p14:creationId xmlns:p14="http://schemas.microsoft.com/office/powerpoint/2010/main" val="3321907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Whole Group Activity </a:t>
            </a:r>
            <a:br>
              <a:rPr lang="en-GB" dirty="0"/>
            </a:br>
            <a:r>
              <a:rPr lang="en-GB" sz="2800" dirty="0"/>
              <a:t>(15 minutes)</a:t>
            </a:r>
          </a:p>
        </p:txBody>
      </p:sp>
      <p:sp>
        <p:nvSpPr>
          <p:cNvPr id="3" name="Content Placeholder 2"/>
          <p:cNvSpPr>
            <a:spLocks noGrp="1"/>
          </p:cNvSpPr>
          <p:nvPr>
            <p:ph idx="4294967295"/>
          </p:nvPr>
        </p:nvSpPr>
        <p:spPr>
          <a:xfrm>
            <a:off x="468000" y="1685666"/>
            <a:ext cx="8138976" cy="4428000"/>
          </a:xfrm>
        </p:spPr>
        <p:txBody>
          <a:bodyPr>
            <a:normAutofit/>
          </a:bodyPr>
          <a:lstStyle/>
          <a:p>
            <a:r>
              <a:rPr lang="en-GB" sz="2800" dirty="0"/>
              <a:t>Examples of problem questions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47</a:t>
            </a:fld>
            <a:endParaRPr lang="en-GB" dirty="0"/>
          </a:p>
        </p:txBody>
      </p:sp>
      <p:sp>
        <p:nvSpPr>
          <p:cNvPr id="6" name="Rectangle 5"/>
          <p:cNvSpPr/>
          <p:nvPr/>
        </p:nvSpPr>
        <p:spPr>
          <a:xfrm>
            <a:off x="468000" y="2346506"/>
            <a:ext cx="8042016" cy="3416320"/>
          </a:xfrm>
          <a:prstGeom prst="rect">
            <a:avLst/>
          </a:prstGeom>
        </p:spPr>
        <p:txBody>
          <a:bodyPr wrap="square">
            <a:spAutoFit/>
          </a:bodyPr>
          <a:lstStyle/>
          <a:p>
            <a:r>
              <a:rPr lang="en-GB" sz="2400" dirty="0"/>
              <a:t>Consider the following examples from an accountancy examination.</a:t>
            </a:r>
          </a:p>
          <a:p>
            <a:endParaRPr lang="en-GB" sz="2400" dirty="0"/>
          </a:p>
          <a:p>
            <a:r>
              <a:rPr lang="en-GB" sz="2400" b="1" dirty="0"/>
              <a:t>You may not understand the accountancy content -  but that will show you what it feels like to be a student sitting a test.</a:t>
            </a:r>
          </a:p>
          <a:p>
            <a:pPr>
              <a:buNone/>
            </a:pPr>
            <a:endParaRPr lang="en-GB" sz="2400" dirty="0"/>
          </a:p>
          <a:p>
            <a:pPr>
              <a:buNone/>
            </a:pPr>
            <a:r>
              <a:rPr lang="en-GB" sz="2400" dirty="0"/>
              <a:t>What improvement do these stems and distractors need?</a:t>
            </a:r>
          </a:p>
          <a:p>
            <a:pPr>
              <a:buNone/>
            </a:pPr>
            <a:endParaRPr lang="en-GB" sz="2400" dirty="0"/>
          </a:p>
        </p:txBody>
      </p:sp>
      <p:pic>
        <p:nvPicPr>
          <p:cNvPr id="7" name="Picture 4" descr="C:\Documents and Settings\sainm\Local Settings\Temporary Internet Files\Content.IE5\7NJD7412\MC900433934[1].png"/>
          <p:cNvPicPr>
            <a:picLocks noChangeAspect="1" noChangeArrowheads="1"/>
          </p:cNvPicPr>
          <p:nvPr/>
        </p:nvPicPr>
        <p:blipFill>
          <a:blip r:embed="rId3" cstate="print"/>
          <a:srcRect/>
          <a:stretch>
            <a:fillRect/>
          </a:stretch>
        </p:blipFill>
        <p:spPr bwMode="auto">
          <a:xfrm>
            <a:off x="6952957" y="5250656"/>
            <a:ext cx="1726019" cy="1726019"/>
          </a:xfrm>
          <a:prstGeom prst="rect">
            <a:avLst/>
          </a:prstGeom>
          <a:noFill/>
        </p:spPr>
      </p:pic>
    </p:spTree>
    <p:extLst>
      <p:ext uri="{BB962C8B-B14F-4D97-AF65-F5344CB8AC3E}">
        <p14:creationId xmlns:p14="http://schemas.microsoft.com/office/powerpoint/2010/main" val="3540213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1</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a:t>
            </a:r>
            <a:r>
              <a:rPr lang="en-GB" sz="2400" dirty="0">
                <a:solidFill>
                  <a:srgbClr val="1F497D"/>
                </a:solidFill>
                <a:ea typeface="Calibri"/>
                <a:cs typeface="Times New Roman"/>
              </a:rPr>
              <a:t>two</a:t>
            </a:r>
            <a:r>
              <a:rPr lang="en-GB" sz="2400" b="0" dirty="0">
                <a:solidFill>
                  <a:srgbClr val="1F497D"/>
                </a:solidFill>
                <a:ea typeface="Calibri"/>
                <a:cs typeface="Times New Roman"/>
              </a:rPr>
              <a:t> of the following targets relate predominantly to monetary policy?</a:t>
            </a:r>
          </a:p>
          <a:p>
            <a:endParaRPr lang="en-GB" sz="2400" b="0" dirty="0">
              <a:solidFill>
                <a:srgbClr val="1F497D"/>
              </a:solidFill>
              <a:cs typeface="Times New Roman"/>
            </a:endParaRPr>
          </a:p>
          <a:p>
            <a:r>
              <a:rPr lang="en-GB" sz="2400" b="0" dirty="0"/>
              <a:t> </a:t>
            </a:r>
          </a:p>
          <a:p>
            <a:pPr marL="514350" lvl="0" indent="-514350" algn="just">
              <a:lnSpc>
                <a:spcPct val="115000"/>
              </a:lnSpc>
              <a:spcAft>
                <a:spcPts val="0"/>
              </a:spcAft>
              <a:buFont typeface="+mj-lt"/>
              <a:buAutoNum type="alphaLcParenR"/>
            </a:pPr>
            <a:r>
              <a:rPr lang="en-GB" sz="2400" b="0" dirty="0">
                <a:ea typeface="Calibri"/>
                <a:cs typeface="Times New Roman"/>
              </a:rPr>
              <a:t>increasing tax revenue</a:t>
            </a:r>
          </a:p>
          <a:p>
            <a:pPr marL="514350" lvl="0" indent="-514350" algn="just">
              <a:lnSpc>
                <a:spcPct val="115000"/>
              </a:lnSpc>
              <a:spcAft>
                <a:spcPts val="0"/>
              </a:spcAft>
              <a:buFont typeface="+mj-lt"/>
              <a:buAutoNum type="alphaLcParenR"/>
            </a:pPr>
            <a:r>
              <a:rPr lang="en-GB" sz="2400" b="0" dirty="0">
                <a:ea typeface="Calibri"/>
                <a:cs typeface="Times New Roman"/>
              </a:rPr>
              <a:t>controlling the growth in the size of the money supply </a:t>
            </a:r>
          </a:p>
          <a:p>
            <a:pPr marL="514350" lvl="0" indent="-514350" algn="just">
              <a:lnSpc>
                <a:spcPct val="115000"/>
              </a:lnSpc>
              <a:spcAft>
                <a:spcPts val="0"/>
              </a:spcAft>
              <a:buFont typeface="+mj-lt"/>
              <a:buAutoNum type="alphaLcParenR"/>
            </a:pPr>
            <a:r>
              <a:rPr lang="en-GB" sz="2400" b="0" dirty="0">
                <a:ea typeface="Calibri"/>
                <a:cs typeface="Times New Roman"/>
              </a:rPr>
              <a:t>reducing public expenditure</a:t>
            </a:r>
          </a:p>
          <a:p>
            <a:pPr marL="514350" lvl="0" indent="-514350" algn="just">
              <a:lnSpc>
                <a:spcPct val="115000"/>
              </a:lnSpc>
              <a:spcAft>
                <a:spcPts val="0"/>
              </a:spcAft>
              <a:buFont typeface="+mj-lt"/>
              <a:buAutoNum type="alphaLcParenR"/>
            </a:pPr>
            <a:r>
              <a:rPr lang="en-GB" sz="2400" b="0" dirty="0">
                <a:ea typeface="Calibri"/>
                <a:cs typeface="Times New Roman"/>
              </a:rPr>
              <a:t>keeping interest rates low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48</a:t>
            </a:fld>
            <a:endParaRPr lang="en-GB" dirty="0"/>
          </a:p>
        </p:txBody>
      </p:sp>
    </p:spTree>
    <p:extLst>
      <p:ext uri="{BB962C8B-B14F-4D97-AF65-F5344CB8AC3E}">
        <p14:creationId xmlns:p14="http://schemas.microsoft.com/office/powerpoint/2010/main" val="4204319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1</a:t>
            </a:r>
            <a:endParaRPr lang="en-GB" sz="2800" dirty="0"/>
          </a:p>
        </p:txBody>
      </p:sp>
      <p:sp>
        <p:nvSpPr>
          <p:cNvPr id="3" name="Content Placeholder 2"/>
          <p:cNvSpPr>
            <a:spLocks noGrp="1"/>
          </p:cNvSpPr>
          <p:nvPr>
            <p:ph idx="4294967295"/>
          </p:nvPr>
        </p:nvSpPr>
        <p:spPr>
          <a:xfrm>
            <a:off x="468000" y="1710000"/>
            <a:ext cx="8138976" cy="4428000"/>
          </a:xfrm>
        </p:spPr>
        <p:txBody>
          <a:bodyPr>
            <a:normAutofit/>
          </a:bodyPr>
          <a:lstStyle/>
          <a:p>
            <a:pPr>
              <a:lnSpc>
                <a:spcPct val="100000"/>
              </a:lnSpc>
            </a:pPr>
            <a:r>
              <a:rPr lang="en-GB" sz="2400" b="0" dirty="0">
                <a:solidFill>
                  <a:srgbClr val="1F497D"/>
                </a:solidFill>
                <a:ea typeface="Calibri"/>
                <a:cs typeface="Times New Roman"/>
              </a:rPr>
              <a:t>Which TWO of the following targets relate predominantly to monetary policy?</a:t>
            </a:r>
          </a:p>
          <a:p>
            <a:endParaRPr lang="en-GB" sz="2400" b="0" dirty="0"/>
          </a:p>
          <a:p>
            <a:pPr marL="514350" lvl="0" indent="-514350" algn="just">
              <a:lnSpc>
                <a:spcPct val="115000"/>
              </a:lnSpc>
              <a:spcAft>
                <a:spcPts val="0"/>
              </a:spcAft>
              <a:buFont typeface="+mj-lt"/>
              <a:buAutoNum type="arabicParenR"/>
            </a:pPr>
            <a:r>
              <a:rPr lang="en-GB" sz="2400" b="0" dirty="0">
                <a:ea typeface="Calibri"/>
                <a:cs typeface="Times New Roman"/>
              </a:rPr>
              <a:t>Increasing tax revenue</a:t>
            </a:r>
          </a:p>
          <a:p>
            <a:pPr marL="514350" lvl="0" indent="-514350" algn="just">
              <a:lnSpc>
                <a:spcPct val="115000"/>
              </a:lnSpc>
              <a:spcAft>
                <a:spcPts val="0"/>
              </a:spcAft>
              <a:buFont typeface="+mj-lt"/>
              <a:buAutoNum type="arabicParenR"/>
            </a:pPr>
            <a:r>
              <a:rPr lang="en-GB" sz="2400" b="0" dirty="0">
                <a:ea typeface="Calibri"/>
                <a:cs typeface="Times New Roman"/>
              </a:rPr>
              <a:t>Controlling the money supply </a:t>
            </a:r>
          </a:p>
          <a:p>
            <a:pPr marL="514350" lvl="0" indent="-514350" algn="just">
              <a:lnSpc>
                <a:spcPct val="115000"/>
              </a:lnSpc>
              <a:spcAft>
                <a:spcPts val="0"/>
              </a:spcAft>
              <a:buFont typeface="+mj-lt"/>
              <a:buAutoNum type="arabicParenR"/>
            </a:pPr>
            <a:r>
              <a:rPr lang="en-GB" sz="2400" b="0" dirty="0">
                <a:ea typeface="Calibri"/>
                <a:cs typeface="Times New Roman"/>
              </a:rPr>
              <a:t>Reducing public expenditure</a:t>
            </a:r>
          </a:p>
          <a:p>
            <a:pPr marL="514350" lvl="0" indent="-514350" algn="just">
              <a:lnSpc>
                <a:spcPct val="115000"/>
              </a:lnSpc>
              <a:spcAft>
                <a:spcPts val="0"/>
              </a:spcAft>
              <a:buFont typeface="+mj-lt"/>
              <a:buAutoNum type="arabicParenR"/>
            </a:pPr>
            <a:r>
              <a:rPr lang="en-GB" sz="2400" b="0" dirty="0">
                <a:ea typeface="Calibri"/>
                <a:cs typeface="Times New Roman"/>
              </a:rPr>
              <a:t>Keeping interest rates low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49</a:t>
            </a:fld>
            <a:endParaRPr lang="en-GB" dirty="0"/>
          </a:p>
        </p:txBody>
      </p:sp>
      <p:sp>
        <p:nvSpPr>
          <p:cNvPr id="6" name="Oval 5"/>
          <p:cNvSpPr/>
          <p:nvPr/>
        </p:nvSpPr>
        <p:spPr>
          <a:xfrm>
            <a:off x="296418" y="2015256"/>
            <a:ext cx="1499616" cy="439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2908554" y="3482792"/>
            <a:ext cx="1075493" cy="461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1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p:cNvPicPr>
            <a:picLocks noChangeAspect="1" noChangeArrowheads="1"/>
          </p:cNvPicPr>
          <p:nvPr/>
        </p:nvPicPr>
        <p:blipFill>
          <a:blip r:embed="rId3" cstate="print"/>
          <a:srcRect l="20210" t="36916" r="24934" b="23293"/>
          <a:stretch>
            <a:fillRect/>
          </a:stretch>
        </p:blipFill>
        <p:spPr bwMode="auto">
          <a:xfrm>
            <a:off x="384280" y="2465311"/>
            <a:ext cx="7782458" cy="4151390"/>
          </a:xfrm>
          <a:prstGeom prst="rect">
            <a:avLst/>
          </a:prstGeom>
          <a:noFill/>
          <a:ln w="9525">
            <a:noFill/>
            <a:miter lim="800000"/>
            <a:headEnd/>
            <a:tailEnd/>
          </a:ln>
        </p:spPr>
      </p:pic>
      <p:sp>
        <p:nvSpPr>
          <p:cNvPr id="12294" name="Rectangle 15"/>
          <p:cNvSpPr>
            <a:spLocks noChangeArrowheads="1"/>
          </p:cNvSpPr>
          <p:nvPr/>
        </p:nvSpPr>
        <p:spPr bwMode="auto">
          <a:xfrm>
            <a:off x="7125584" y="4147343"/>
            <a:ext cx="1633537"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2295" name="Text Placeholder 11"/>
          <p:cNvSpPr txBox="1">
            <a:spLocks/>
          </p:cNvSpPr>
          <p:nvPr/>
        </p:nvSpPr>
        <p:spPr bwMode="auto">
          <a:xfrm>
            <a:off x="395536" y="1618418"/>
            <a:ext cx="7443787" cy="792162"/>
          </a:xfrm>
          <a:prstGeom prst="rect">
            <a:avLst/>
          </a:prstGeom>
          <a:solidFill>
            <a:schemeClr val="bg1"/>
          </a:solidFill>
          <a:ln w="9525">
            <a:noFill/>
            <a:miter lim="800000"/>
            <a:headEnd/>
            <a:tailEnd/>
          </a:ln>
        </p:spPr>
        <p:txBody>
          <a:bodyPr lIns="0" tIns="0" rIns="0" bIns="0"/>
          <a:lstStyle/>
          <a:p>
            <a:pPr marL="342900" indent="-342900" eaLnBrk="0" hangingPunct="0">
              <a:spcBef>
                <a:spcPts val="0"/>
              </a:spcBef>
            </a:pPr>
            <a:r>
              <a:rPr lang="en-GB" sz="2400" dirty="0"/>
              <a:t>Avoid negative formulations</a:t>
            </a:r>
            <a:endParaRPr lang="en-GB" sz="2800" dirty="0"/>
          </a:p>
          <a:p>
            <a:pPr marL="342900" indent="-342900">
              <a:spcBef>
                <a:spcPct val="20000"/>
              </a:spcBef>
              <a:buFont typeface="Arial" charset="0"/>
              <a:buNone/>
            </a:pPr>
            <a:endParaRPr lang="en-GB" sz="3000" dirty="0"/>
          </a:p>
          <a:p>
            <a:pPr marL="342900" indent="-342900">
              <a:spcBef>
                <a:spcPct val="20000"/>
              </a:spcBef>
              <a:buFont typeface="Arial" charset="0"/>
              <a:buNone/>
            </a:pPr>
            <a:endParaRPr lang="en-GB" sz="3000" dirty="0"/>
          </a:p>
        </p:txBody>
      </p:sp>
      <p:sp>
        <p:nvSpPr>
          <p:cNvPr id="10" name="Title 1"/>
          <p:cNvSpPr>
            <a:spLocks noGrp="1"/>
          </p:cNvSpPr>
          <p:nvPr>
            <p:ph type="title"/>
          </p:nvPr>
        </p:nvSpPr>
        <p:spPr>
          <a:xfrm>
            <a:off x="395536" y="322263"/>
            <a:ext cx="6983413" cy="719137"/>
          </a:xfrm>
        </p:spPr>
        <p:txBody>
          <a:bodyPr/>
          <a:lstStyle/>
          <a:p>
            <a:r>
              <a:rPr lang="en-GB" dirty="0">
                <a:latin typeface="Arial" charset="0"/>
                <a:cs typeface="Arial" charset="0"/>
              </a:rPr>
              <a:t>Language</a:t>
            </a:r>
            <a:endParaRPr lang="en-US" dirty="0">
              <a:latin typeface="Arial" charset="0"/>
              <a:cs typeface="Arial" charset="0"/>
            </a:endParaRPr>
          </a:p>
        </p:txBody>
      </p:sp>
      <p:sp>
        <p:nvSpPr>
          <p:cNvPr id="11" name="TextBox 3"/>
          <p:cNvSpPr txBox="1">
            <a:spLocks noChangeArrowheads="1"/>
          </p:cNvSpPr>
          <p:nvPr/>
        </p:nvSpPr>
        <p:spPr bwMode="auto">
          <a:xfrm>
            <a:off x="360363" y="1041400"/>
            <a:ext cx="6624637" cy="522288"/>
          </a:xfrm>
          <a:prstGeom prst="rect">
            <a:avLst/>
          </a:prstGeom>
          <a:noFill/>
          <a:ln w="9525">
            <a:noFill/>
            <a:miter lim="800000"/>
            <a:headEnd/>
            <a:tailEnd/>
          </a:ln>
        </p:spPr>
        <p:txBody>
          <a:bodyPr>
            <a:spAutoFit/>
          </a:bodyPr>
          <a:lstStyle/>
          <a:p>
            <a:r>
              <a:rPr lang="en-GB" sz="2800" dirty="0"/>
              <a:t>Question prompts</a:t>
            </a:r>
          </a:p>
        </p:txBody>
      </p:sp>
    </p:spTree>
    <p:extLst>
      <p:ext uri="{BB962C8B-B14F-4D97-AF65-F5344CB8AC3E}">
        <p14:creationId xmlns:p14="http://schemas.microsoft.com/office/powerpoint/2010/main" val="759004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2</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What is the discounted payback period for the proposal?</a:t>
            </a:r>
          </a:p>
          <a:p>
            <a:r>
              <a:rPr lang="en-GB" sz="2400" b="0" dirty="0"/>
              <a:t> </a:t>
            </a:r>
          </a:p>
          <a:p>
            <a:pPr marL="514350" lvl="0" indent="-514350" algn="just">
              <a:lnSpc>
                <a:spcPct val="115000"/>
              </a:lnSpc>
              <a:spcAft>
                <a:spcPts val="0"/>
              </a:spcAft>
              <a:buFont typeface="+mj-lt"/>
              <a:buAutoNum type="alphaLcParenR"/>
            </a:pPr>
            <a:r>
              <a:rPr lang="en-GB" sz="2400" b="0" dirty="0">
                <a:ea typeface="Calibri"/>
                <a:cs typeface="Times New Roman"/>
              </a:rPr>
              <a:t>2.9 years (KEY)</a:t>
            </a:r>
          </a:p>
          <a:p>
            <a:pPr marL="514350" lvl="0" indent="-514350" algn="just">
              <a:lnSpc>
                <a:spcPct val="115000"/>
              </a:lnSpc>
              <a:spcAft>
                <a:spcPts val="0"/>
              </a:spcAft>
              <a:buFont typeface="+mj-lt"/>
              <a:buAutoNum type="alphaLcParenR"/>
            </a:pPr>
            <a:r>
              <a:rPr lang="en-GB" sz="2400" b="0" dirty="0">
                <a:ea typeface="Calibri"/>
                <a:cs typeface="Times New Roman"/>
              </a:rPr>
              <a:t>3.0 years</a:t>
            </a:r>
          </a:p>
          <a:p>
            <a:pPr marL="514350" lvl="0" indent="-514350" algn="just">
              <a:lnSpc>
                <a:spcPct val="115000"/>
              </a:lnSpc>
              <a:spcAft>
                <a:spcPts val="0"/>
              </a:spcAft>
              <a:buFont typeface="+mj-lt"/>
              <a:buAutoNum type="alphaLcParenR"/>
            </a:pPr>
            <a:r>
              <a:rPr lang="en-GB" sz="2400" b="0" dirty="0">
                <a:ea typeface="Calibri"/>
                <a:cs typeface="Times New Roman"/>
              </a:rPr>
              <a:t>3.1 years</a:t>
            </a:r>
          </a:p>
          <a:p>
            <a:pPr marL="514350" lvl="0" indent="-514350" algn="just">
              <a:lnSpc>
                <a:spcPct val="115000"/>
              </a:lnSpc>
              <a:spcAft>
                <a:spcPts val="0"/>
              </a:spcAft>
              <a:buFont typeface="+mj-lt"/>
              <a:buAutoNum type="alphaLcParenR"/>
            </a:pPr>
            <a:r>
              <a:rPr lang="en-GB" sz="2400" b="0" dirty="0">
                <a:ea typeface="Calibri"/>
                <a:cs typeface="Times New Roman"/>
              </a:rPr>
              <a:t>1.1 years</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50</a:t>
            </a:fld>
            <a:endParaRPr lang="en-GB" dirty="0"/>
          </a:p>
        </p:txBody>
      </p:sp>
    </p:spTree>
    <p:extLst>
      <p:ext uri="{BB962C8B-B14F-4D97-AF65-F5344CB8AC3E}">
        <p14:creationId xmlns:p14="http://schemas.microsoft.com/office/powerpoint/2010/main" val="3515188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3</a:t>
            </a:r>
            <a:endParaRPr lang="en-GB" sz="2800" dirty="0"/>
          </a:p>
        </p:txBody>
      </p:sp>
      <p:sp>
        <p:nvSpPr>
          <p:cNvPr id="3" name="Content Placeholder 2"/>
          <p:cNvSpPr>
            <a:spLocks noGrp="1"/>
          </p:cNvSpPr>
          <p:nvPr>
            <p:ph idx="4294967295"/>
          </p:nvPr>
        </p:nvSpPr>
        <p:spPr>
          <a:xfrm>
            <a:off x="468000" y="1656000"/>
            <a:ext cx="8138976" cy="4428000"/>
          </a:xfrm>
        </p:spPr>
        <p:txBody>
          <a:bodyPr>
            <a:normAutofit fontScale="85000" lnSpcReduction="10000"/>
          </a:bodyPr>
          <a:lstStyle/>
          <a:p>
            <a:pPr>
              <a:lnSpc>
                <a:spcPct val="100000"/>
              </a:lnSpc>
            </a:pPr>
            <a:r>
              <a:rPr lang="en-GB" sz="2400" b="0" dirty="0">
                <a:solidFill>
                  <a:srgbClr val="1F497D"/>
                </a:solidFill>
                <a:ea typeface="Calibri"/>
                <a:cs typeface="Times New Roman"/>
              </a:rPr>
              <a:t>Which of the following objectives might internal stakeholders have?</a:t>
            </a:r>
          </a:p>
          <a:p>
            <a:pPr marL="514350" indent="-514350">
              <a:buFont typeface="+mj-lt"/>
              <a:buAutoNum type="arabicParenR"/>
            </a:pPr>
            <a:r>
              <a:rPr lang="en-GB" sz="2400" b="0" dirty="0"/>
              <a:t>Revenue per employee</a:t>
            </a:r>
          </a:p>
          <a:p>
            <a:pPr marL="514350" lvl="0" indent="-514350">
              <a:buFont typeface="+mj-lt"/>
              <a:buAutoNum type="arabicParenR"/>
            </a:pPr>
            <a:r>
              <a:rPr lang="en-GB" sz="2400" b="0" dirty="0"/>
              <a:t>Job security </a:t>
            </a:r>
          </a:p>
          <a:p>
            <a:pPr marL="514350" lvl="0" indent="-514350">
              <a:buFont typeface="+mj-lt"/>
              <a:buAutoNum type="arabicParenR"/>
            </a:pPr>
            <a:r>
              <a:rPr lang="en-GB" sz="2400" b="0" dirty="0"/>
              <a:t>Wealth maximisation </a:t>
            </a:r>
          </a:p>
          <a:p>
            <a:pPr marL="514350" lvl="0" indent="-514350">
              <a:buFont typeface="+mj-lt"/>
              <a:buAutoNum type="arabicParenR"/>
            </a:pPr>
            <a:r>
              <a:rPr lang="en-GB" sz="2400" b="0" dirty="0"/>
              <a:t>Value for money</a:t>
            </a:r>
          </a:p>
          <a:p>
            <a:r>
              <a:rPr lang="en-GB" sz="2400" b="0" dirty="0"/>
              <a:t> </a:t>
            </a:r>
          </a:p>
          <a:p>
            <a:pPr marL="514350" lvl="0" indent="-514350">
              <a:buFont typeface="+mj-lt"/>
              <a:buAutoNum type="alphaLcParenR"/>
            </a:pPr>
            <a:r>
              <a:rPr lang="en-GB" sz="2400" b="0" dirty="0"/>
              <a:t>1, 2 and 3</a:t>
            </a:r>
          </a:p>
          <a:p>
            <a:pPr marL="514350" lvl="0" indent="-514350">
              <a:buFont typeface="+mj-lt"/>
              <a:buAutoNum type="alphaLcParenR"/>
            </a:pPr>
            <a:r>
              <a:rPr lang="en-GB" sz="2400" b="0" dirty="0"/>
              <a:t>2 and 3 only (KEY)</a:t>
            </a:r>
          </a:p>
          <a:p>
            <a:pPr marL="514350" lvl="0" indent="-514350">
              <a:buFont typeface="+mj-lt"/>
              <a:buAutoNum type="alphaLcParenR"/>
            </a:pPr>
            <a:r>
              <a:rPr lang="en-GB" sz="2400" b="0" dirty="0"/>
              <a:t>1, 3 and 4</a:t>
            </a:r>
          </a:p>
          <a:p>
            <a:pPr marL="514350" lvl="0" indent="-514350">
              <a:buFont typeface="+mj-lt"/>
              <a:buAutoNum type="alphaLcParenR"/>
            </a:pPr>
            <a:r>
              <a:rPr lang="en-GB" sz="2400" b="0" dirty="0"/>
              <a:t>3 and 4 only</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51</a:t>
            </a:fld>
            <a:endParaRPr lang="en-GB" dirty="0"/>
          </a:p>
        </p:txBody>
      </p:sp>
    </p:spTree>
    <p:extLst>
      <p:ext uri="{BB962C8B-B14F-4D97-AF65-F5344CB8AC3E}">
        <p14:creationId xmlns:p14="http://schemas.microsoft.com/office/powerpoint/2010/main" val="1670501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4</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of the following are controls that can be used to increase security of confidential information within a school or company?</a:t>
            </a:r>
            <a:r>
              <a:rPr lang="en-GB" sz="2400" b="0" dirty="0"/>
              <a:t> </a:t>
            </a:r>
          </a:p>
          <a:p>
            <a:pPr>
              <a:lnSpc>
                <a:spcPct val="100000"/>
              </a:lnSpc>
            </a:pPr>
            <a:endParaRPr lang="en-GB" sz="2400" b="0" dirty="0"/>
          </a:p>
          <a:p>
            <a:pPr marL="544513" indent="-544513">
              <a:lnSpc>
                <a:spcPct val="100000"/>
              </a:lnSpc>
              <a:buFont typeface="+mj-lt"/>
              <a:buAutoNum type="alphaLcParenR"/>
            </a:pPr>
            <a:r>
              <a:rPr lang="en-GB" sz="2400" b="0" dirty="0"/>
              <a:t>anti-virus software </a:t>
            </a:r>
          </a:p>
          <a:p>
            <a:pPr marL="544513" indent="-544513">
              <a:lnSpc>
                <a:spcPct val="100000"/>
              </a:lnSpc>
              <a:buFont typeface="+mj-lt"/>
              <a:buAutoNum type="alphaLcParenR"/>
            </a:pPr>
            <a:r>
              <a:rPr lang="en-GB" sz="2400" b="0" dirty="0"/>
              <a:t>staff training on security risks </a:t>
            </a:r>
          </a:p>
          <a:p>
            <a:pPr marL="544513" indent="-544513">
              <a:lnSpc>
                <a:spcPct val="100000"/>
              </a:lnSpc>
              <a:buFont typeface="+mj-lt"/>
              <a:buAutoNum type="alphaLcParenR"/>
            </a:pPr>
            <a:r>
              <a:rPr lang="en-GB" sz="2400" b="0" dirty="0"/>
              <a:t>backing up files to personal email account</a:t>
            </a:r>
          </a:p>
          <a:p>
            <a:pPr marL="544513" indent="-544513">
              <a:lnSpc>
                <a:spcPct val="100000"/>
              </a:lnSpc>
              <a:buFont typeface="+mj-lt"/>
              <a:buAutoNum type="alphaLcParenR"/>
            </a:pPr>
            <a:r>
              <a:rPr lang="en-GB" sz="2400" b="0" dirty="0"/>
              <a:t>ensuring passwords are written down somewhere in case user forgets them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52</a:t>
            </a:fld>
            <a:endParaRPr lang="en-GB" dirty="0"/>
          </a:p>
        </p:txBody>
      </p:sp>
    </p:spTree>
    <p:extLst>
      <p:ext uri="{BB962C8B-B14F-4D97-AF65-F5344CB8AC3E}">
        <p14:creationId xmlns:p14="http://schemas.microsoft.com/office/powerpoint/2010/main" val="20281916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5</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of the following is NOT a problem associated with having non quantifiable objectives in Not For Profit Organisations?</a:t>
            </a:r>
            <a:r>
              <a:rPr lang="en-GB" sz="2400" b="0" dirty="0"/>
              <a:t> </a:t>
            </a:r>
          </a:p>
          <a:p>
            <a:pPr>
              <a:lnSpc>
                <a:spcPct val="100000"/>
              </a:lnSpc>
            </a:pPr>
            <a:endParaRPr lang="en-GB" sz="2400" b="0" dirty="0"/>
          </a:p>
          <a:p>
            <a:pPr marL="457200" indent="-457200">
              <a:lnSpc>
                <a:spcPct val="100000"/>
              </a:lnSpc>
              <a:buFont typeface="+mj-lt"/>
              <a:buAutoNum type="alphaLcParenR"/>
            </a:pPr>
            <a:r>
              <a:rPr lang="en-GB" sz="2400" b="0" dirty="0"/>
              <a:t>If benefits cannot be quantified, they might be ignored</a:t>
            </a:r>
          </a:p>
          <a:p>
            <a:pPr marL="457200" indent="-457200">
              <a:lnSpc>
                <a:spcPct val="100000"/>
              </a:lnSpc>
              <a:buFont typeface="+mj-lt"/>
              <a:buAutoNum type="alphaLcParenR"/>
            </a:pPr>
            <a:r>
              <a:rPr lang="en-GB" sz="2400" b="0" dirty="0"/>
              <a:t>If not quantified, the NFPO will not know when the objective has been achieved </a:t>
            </a:r>
          </a:p>
          <a:p>
            <a:pPr marL="457200" indent="-457200">
              <a:lnSpc>
                <a:spcPct val="100000"/>
              </a:lnSpc>
              <a:buFont typeface="+mj-lt"/>
              <a:buAutoNum type="alphaLcParenR"/>
            </a:pPr>
            <a:r>
              <a:rPr lang="en-GB" sz="2400" b="0" dirty="0"/>
              <a:t>Choosing which key performance indicators to use is difficult </a:t>
            </a:r>
          </a:p>
          <a:p>
            <a:pPr marL="457200" indent="-457200">
              <a:lnSpc>
                <a:spcPct val="100000"/>
              </a:lnSpc>
              <a:buFont typeface="+mj-lt"/>
              <a:buAutoNum type="alphaLcParenR"/>
            </a:pPr>
            <a:r>
              <a:rPr lang="en-GB" sz="2400" b="0" dirty="0"/>
              <a:t>Building a balanced scorecard is impossible </a:t>
            </a:r>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53</a:t>
            </a:fld>
            <a:endParaRPr lang="en-GB" dirty="0"/>
          </a:p>
        </p:txBody>
      </p:sp>
    </p:spTree>
    <p:extLst>
      <p:ext uri="{BB962C8B-B14F-4D97-AF65-F5344CB8AC3E}">
        <p14:creationId xmlns:p14="http://schemas.microsoft.com/office/powerpoint/2010/main" val="1678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sz="3200" dirty="0"/>
              <a:t>More than just multiple choice…</a:t>
            </a:r>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t>Closed questions can include many different item types in which students choose the answer from a supplied range – nut just multiple choice.</a:t>
            </a:r>
          </a:p>
          <a:p>
            <a:pPr>
              <a:lnSpc>
                <a:spcPct val="100000"/>
              </a:lnSpc>
            </a:pPr>
            <a:r>
              <a:rPr lang="en-GB" sz="2400" b="0" dirty="0"/>
              <a:t>Especially within an e-assessment, the items can be generated to include sequencing, matching, drag-and-dropping or selecting. You will be introduced to these in our next session.</a:t>
            </a:r>
          </a:p>
        </p:txBody>
      </p:sp>
      <p:sp>
        <p:nvSpPr>
          <p:cNvPr id="4" name="Footer Placeholder 3"/>
          <p:cNvSpPr>
            <a:spLocks noGrp="1"/>
          </p:cNvSpPr>
          <p:nvPr>
            <p:ph type="ftr" sz="quarter" idx="3"/>
          </p:nvPr>
        </p:nvSpPr>
        <p:spPr>
          <a:xfrm>
            <a:off x="468000" y="6480000"/>
            <a:ext cx="5486400" cy="252000"/>
          </a:xfrm>
        </p:spPr>
        <p:txBody>
          <a:bodyPr/>
          <a:lstStyle/>
          <a:p>
            <a:r>
              <a:rPr lang="en-GB" dirty="0"/>
              <a:t>Restricted</a:t>
            </a:r>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54</a:t>
            </a:fld>
            <a:endParaRPr lang="en-GB" dirty="0"/>
          </a:p>
        </p:txBody>
      </p:sp>
    </p:spTree>
    <p:extLst>
      <p:ext uri="{BB962C8B-B14F-4D97-AF65-F5344CB8AC3E}">
        <p14:creationId xmlns:p14="http://schemas.microsoft.com/office/powerpoint/2010/main" val="1646831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11"/>
          <p:cNvSpPr>
            <a:spLocks noGrp="1"/>
          </p:cNvSpPr>
          <p:nvPr>
            <p:ph type="body" sz="quarter" idx="10"/>
          </p:nvPr>
        </p:nvSpPr>
        <p:spPr>
          <a:xfrm>
            <a:off x="360363" y="1697830"/>
            <a:ext cx="8423275" cy="4779962"/>
          </a:xfrm>
          <a:solidFill>
            <a:schemeClr val="bg1"/>
          </a:solidFill>
        </p:spPr>
        <p:txBody>
          <a:bodyPr/>
          <a:lstStyle/>
          <a:p>
            <a:pPr marL="342900" indent="-342900" eaLnBrk="0" hangingPunct="0"/>
            <a:r>
              <a:rPr lang="en-GB" sz="2400" b="0" dirty="0"/>
              <a:t>Avoid negative formulations</a:t>
            </a:r>
          </a:p>
          <a:p>
            <a:pPr eaLnBrk="1" hangingPunct="1">
              <a:buFont typeface="Arial" charset="0"/>
              <a:buNone/>
            </a:pPr>
            <a:endParaRPr lang="en-GB" dirty="0">
              <a:latin typeface="Arial" charset="0"/>
              <a:cs typeface="Arial" charset="0"/>
            </a:endParaRPr>
          </a:p>
        </p:txBody>
      </p:sp>
      <p:pic>
        <p:nvPicPr>
          <p:cNvPr id="13317" name="Picture 2"/>
          <p:cNvPicPr>
            <a:picLocks noChangeAspect="1" noChangeArrowheads="1"/>
          </p:cNvPicPr>
          <p:nvPr/>
        </p:nvPicPr>
        <p:blipFill>
          <a:blip r:embed="rId3" cstate="print"/>
          <a:srcRect l="18898" t="25490" r="24934" b="33839"/>
          <a:stretch>
            <a:fillRect/>
          </a:stretch>
        </p:blipFill>
        <p:spPr bwMode="auto">
          <a:xfrm>
            <a:off x="156179" y="2388393"/>
            <a:ext cx="8884662" cy="3841719"/>
          </a:xfrm>
          <a:prstGeom prst="rect">
            <a:avLst/>
          </a:prstGeom>
          <a:noFill/>
          <a:ln w="9525">
            <a:noFill/>
            <a:miter lim="800000"/>
            <a:headEnd/>
            <a:tailEnd/>
          </a:ln>
        </p:spPr>
      </p:pic>
      <p:sp>
        <p:nvSpPr>
          <p:cNvPr id="13318" name="Rectangle 16"/>
          <p:cNvSpPr>
            <a:spLocks noChangeArrowheads="1"/>
          </p:cNvSpPr>
          <p:nvPr/>
        </p:nvSpPr>
        <p:spPr bwMode="auto">
          <a:xfrm>
            <a:off x="7235825" y="4652963"/>
            <a:ext cx="863600" cy="2786062"/>
          </a:xfrm>
          <a:prstGeom prst="rect">
            <a:avLst/>
          </a:prstGeom>
          <a:noFill/>
          <a:ln w="9525">
            <a:noFill/>
            <a:miter lim="800000"/>
            <a:headEnd/>
            <a:tailEnd/>
          </a:ln>
        </p:spPr>
        <p:txBody>
          <a:bodyPr>
            <a:spAutoFit/>
          </a:bodyPr>
          <a:lstStyle/>
          <a:p>
            <a:r>
              <a:rPr lang="en-GB" sz="17500" b="1" dirty="0">
                <a:solidFill>
                  <a:srgbClr val="ABBB24"/>
                </a:solidFill>
                <a:sym typeface="Wingdings 2" pitchFamily="18" charset="2"/>
              </a:rPr>
              <a:t></a:t>
            </a:r>
            <a:endParaRPr lang="en-GB" sz="17500" dirty="0">
              <a:solidFill>
                <a:srgbClr val="ABBB24"/>
              </a:solidFill>
            </a:endParaRPr>
          </a:p>
        </p:txBody>
      </p:sp>
      <p:sp>
        <p:nvSpPr>
          <p:cNvPr id="9" name="Title 1"/>
          <p:cNvSpPr>
            <a:spLocks noGrp="1"/>
          </p:cNvSpPr>
          <p:nvPr>
            <p:ph type="title"/>
          </p:nvPr>
        </p:nvSpPr>
        <p:spPr>
          <a:xfrm>
            <a:off x="360363" y="381794"/>
            <a:ext cx="6983413" cy="719137"/>
          </a:xfrm>
        </p:spPr>
        <p:txBody>
          <a:bodyPr/>
          <a:lstStyle/>
          <a:p>
            <a:r>
              <a:rPr lang="en-GB" dirty="0">
                <a:latin typeface="Arial" charset="0"/>
                <a:cs typeface="Arial" charset="0"/>
              </a:rPr>
              <a:t>Language </a:t>
            </a:r>
            <a:endParaRPr lang="en-US" dirty="0">
              <a:latin typeface="Arial" charset="0"/>
              <a:cs typeface="Arial" charset="0"/>
            </a:endParaRPr>
          </a:p>
        </p:txBody>
      </p:sp>
      <p:sp>
        <p:nvSpPr>
          <p:cNvPr id="10" name="TextBox 3"/>
          <p:cNvSpPr txBox="1">
            <a:spLocks noChangeArrowheads="1"/>
          </p:cNvSpPr>
          <p:nvPr/>
        </p:nvSpPr>
        <p:spPr bwMode="auto">
          <a:xfrm>
            <a:off x="284376" y="978693"/>
            <a:ext cx="6624637" cy="522288"/>
          </a:xfrm>
          <a:prstGeom prst="rect">
            <a:avLst/>
          </a:prstGeom>
          <a:noFill/>
          <a:ln w="9525">
            <a:noFill/>
            <a:miter lim="800000"/>
            <a:headEnd/>
            <a:tailEnd/>
          </a:ln>
        </p:spPr>
        <p:txBody>
          <a:bodyPr>
            <a:spAutoFit/>
          </a:bodyPr>
          <a:lstStyle/>
          <a:p>
            <a:r>
              <a:rPr lang="en-GB" sz="2800" dirty="0"/>
              <a:t>Question prompts</a:t>
            </a:r>
          </a:p>
        </p:txBody>
      </p:sp>
    </p:spTree>
    <p:extLst>
      <p:ext uri="{BB962C8B-B14F-4D97-AF65-F5344CB8AC3E}">
        <p14:creationId xmlns:p14="http://schemas.microsoft.com/office/powerpoint/2010/main" val="289855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11"/>
          <p:cNvSpPr>
            <a:spLocks noGrp="1"/>
          </p:cNvSpPr>
          <p:nvPr>
            <p:ph type="body" sz="quarter" idx="10"/>
          </p:nvPr>
        </p:nvSpPr>
        <p:spPr>
          <a:xfrm>
            <a:off x="325437" y="1699890"/>
            <a:ext cx="8713787" cy="4680818"/>
          </a:xfrm>
          <a:solidFill>
            <a:schemeClr val="bg1"/>
          </a:solidFill>
          <a:ln>
            <a:solidFill>
              <a:srgbClr val="15527F"/>
            </a:solidFill>
          </a:ln>
        </p:spPr>
        <p:txBody>
          <a:bodyPr>
            <a:normAutofit/>
          </a:bodyPr>
          <a:lstStyle/>
          <a:p>
            <a:pPr eaLnBrk="1" hangingPunct="1">
              <a:buNone/>
            </a:pPr>
            <a:endParaRPr lang="en-GB" sz="2400" b="0" dirty="0">
              <a:effectLst>
                <a:outerShdw blurRad="38100" dist="38100" dir="2700000" algn="tl">
                  <a:srgbClr val="000000">
                    <a:alpha val="43137"/>
                  </a:srgbClr>
                </a:outerShdw>
              </a:effectLst>
              <a:latin typeface="Arial" charset="0"/>
              <a:cs typeface="Arial" charset="0"/>
            </a:endParaRPr>
          </a:p>
          <a:p>
            <a:pPr eaLnBrk="1" hangingPunct="1">
              <a:buNone/>
            </a:pPr>
            <a:r>
              <a:rPr lang="en-GB" sz="2400" dirty="0">
                <a:latin typeface="Arial" charset="0"/>
                <a:cs typeface="Arial" charset="0"/>
              </a:rPr>
              <a:t>Avoid subjective wording, such as: </a:t>
            </a:r>
            <a:r>
              <a:rPr lang="en-GB" sz="2400" i="1" dirty="0">
                <a:latin typeface="Arial" charset="0"/>
                <a:cs typeface="Arial" charset="0"/>
              </a:rPr>
              <a:t>are likely to be</a:t>
            </a:r>
            <a:r>
              <a:rPr lang="en-GB" sz="2400" dirty="0">
                <a:latin typeface="Arial" charset="0"/>
                <a:cs typeface="Arial" charset="0"/>
              </a:rPr>
              <a:t>, </a:t>
            </a:r>
            <a:r>
              <a:rPr lang="en-GB" sz="2400" i="1" dirty="0">
                <a:latin typeface="Arial" charset="0"/>
                <a:cs typeface="Arial" charset="0"/>
              </a:rPr>
              <a:t>could be </a:t>
            </a:r>
          </a:p>
          <a:p>
            <a:pPr eaLnBrk="1" hangingPunct="1"/>
            <a:endParaRPr lang="en-GB" sz="2400" dirty="0">
              <a:latin typeface="Arial" charset="0"/>
              <a:cs typeface="Arial" charset="0"/>
            </a:endParaRPr>
          </a:p>
          <a:p>
            <a:pPr eaLnBrk="1" hangingPunct="1">
              <a:buFont typeface="Arial" charset="0"/>
              <a:buNone/>
            </a:pPr>
            <a:r>
              <a:rPr lang="en-GB" sz="2400" b="0" dirty="0">
                <a:latin typeface="Arial" charset="0"/>
                <a:cs typeface="Arial" charset="0"/>
              </a:rPr>
              <a:t>  Which of the following is likely to be an objective of a </a:t>
            </a:r>
          </a:p>
          <a:p>
            <a:pPr eaLnBrk="1" hangingPunct="1">
              <a:buFont typeface="Arial" charset="0"/>
              <a:buNone/>
            </a:pPr>
            <a:r>
              <a:rPr lang="en-GB" sz="2400" b="0" dirty="0">
                <a:latin typeface="Arial" charset="0"/>
                <a:cs typeface="Arial" charset="0"/>
              </a:rPr>
              <a:t>  not-for-profit organisation?</a:t>
            </a:r>
          </a:p>
          <a:p>
            <a:pPr eaLnBrk="1" hangingPunct="1">
              <a:buFont typeface="Arial" charset="0"/>
              <a:buNone/>
            </a:pPr>
            <a:endParaRPr lang="en-GB" sz="2400" b="0" dirty="0">
              <a:latin typeface="Arial" charset="0"/>
              <a:cs typeface="Arial" charset="0"/>
            </a:endParaRPr>
          </a:p>
          <a:p>
            <a:pPr eaLnBrk="1" hangingPunct="1">
              <a:buFont typeface="Arial" charset="0"/>
              <a:buNone/>
            </a:pPr>
            <a:r>
              <a:rPr lang="en-GB" sz="2400" b="0" dirty="0">
                <a:latin typeface="Arial" charset="0"/>
                <a:cs typeface="Arial" charset="0"/>
              </a:rPr>
              <a:t>  </a:t>
            </a:r>
          </a:p>
          <a:p>
            <a:pPr eaLnBrk="1" hangingPunct="1">
              <a:buFont typeface="Arial" charset="0"/>
              <a:buNone/>
            </a:pPr>
            <a:r>
              <a:rPr lang="en-GB" sz="2400" b="0" dirty="0">
                <a:latin typeface="Arial" charset="0"/>
                <a:cs typeface="Arial" charset="0"/>
              </a:rPr>
              <a:t>  Which of the following is a main objective of a</a:t>
            </a:r>
          </a:p>
          <a:p>
            <a:pPr eaLnBrk="1" hangingPunct="1">
              <a:buFont typeface="Arial" charset="0"/>
              <a:buNone/>
            </a:pPr>
            <a:r>
              <a:rPr lang="en-GB" sz="2400" b="0" dirty="0">
                <a:latin typeface="Arial" charset="0"/>
                <a:cs typeface="Arial" charset="0"/>
              </a:rPr>
              <a:t>  not-for-profit organisation?</a:t>
            </a:r>
          </a:p>
          <a:p>
            <a:pPr eaLnBrk="1" hangingPunct="1"/>
            <a:endParaRPr lang="en-GB" sz="1900" dirty="0">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sz="3200" dirty="0">
              <a:solidFill>
                <a:srgbClr val="CA3092"/>
              </a:solidFill>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16389" name="Rectangle 15"/>
          <p:cNvSpPr>
            <a:spLocks noChangeArrowheads="1"/>
          </p:cNvSpPr>
          <p:nvPr/>
        </p:nvSpPr>
        <p:spPr bwMode="auto">
          <a:xfrm>
            <a:off x="7540645" y="2551947"/>
            <a:ext cx="1633537"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6390" name="Rectangle 16"/>
          <p:cNvSpPr>
            <a:spLocks noChangeArrowheads="1"/>
          </p:cNvSpPr>
          <p:nvPr/>
        </p:nvSpPr>
        <p:spPr bwMode="auto">
          <a:xfrm>
            <a:off x="7377074" y="4040299"/>
            <a:ext cx="863600" cy="2786062"/>
          </a:xfrm>
          <a:prstGeom prst="rect">
            <a:avLst/>
          </a:prstGeom>
          <a:noFill/>
          <a:ln w="9525">
            <a:noFill/>
            <a:miter lim="800000"/>
            <a:headEnd/>
            <a:tailEnd/>
          </a:ln>
        </p:spPr>
        <p:txBody>
          <a:bodyPr>
            <a:spAutoFit/>
          </a:bodyPr>
          <a:lstStyle/>
          <a:p>
            <a:r>
              <a:rPr lang="en-GB" sz="17500" b="1" dirty="0">
                <a:solidFill>
                  <a:srgbClr val="ABBB24"/>
                </a:solidFill>
                <a:sym typeface="Wingdings 2" pitchFamily="18" charset="2"/>
              </a:rPr>
              <a:t></a:t>
            </a:r>
            <a:endParaRPr lang="en-GB" sz="17500" dirty="0">
              <a:solidFill>
                <a:srgbClr val="ABBB24"/>
              </a:solidFill>
            </a:endParaRPr>
          </a:p>
        </p:txBody>
      </p:sp>
      <p:sp>
        <p:nvSpPr>
          <p:cNvPr id="8" name="Rectangle 7"/>
          <p:cNvSpPr/>
          <p:nvPr/>
        </p:nvSpPr>
        <p:spPr>
          <a:xfrm>
            <a:off x="361503" y="2865479"/>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325437" y="4745213"/>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itle 1"/>
          <p:cNvSpPr>
            <a:spLocks noGrp="1"/>
          </p:cNvSpPr>
          <p:nvPr>
            <p:ph type="title"/>
          </p:nvPr>
        </p:nvSpPr>
        <p:spPr>
          <a:xfrm>
            <a:off x="325437" y="345683"/>
            <a:ext cx="6983413" cy="719137"/>
          </a:xfrm>
        </p:spPr>
        <p:txBody>
          <a:bodyPr>
            <a:normAutofit fontScale="90000"/>
          </a:bodyPr>
          <a:lstStyle/>
          <a:p>
            <a:r>
              <a:rPr lang="en-GB" dirty="0">
                <a:latin typeface="Arial" charset="0"/>
                <a:cs typeface="Arial" charset="0"/>
              </a:rPr>
              <a:t>Language</a:t>
            </a:r>
            <a:br>
              <a:rPr lang="en-GB" dirty="0">
                <a:latin typeface="Arial" charset="0"/>
                <a:cs typeface="Arial" charset="0"/>
              </a:rPr>
            </a:br>
            <a:r>
              <a:rPr lang="en-GB" dirty="0"/>
              <a:t>Avoid subjectivity</a:t>
            </a:r>
            <a:br>
              <a:rPr lang="en-GB" dirty="0"/>
            </a:br>
            <a:endParaRPr lang="en-US" dirty="0">
              <a:latin typeface="Arial" charset="0"/>
              <a:cs typeface="Arial" charset="0"/>
            </a:endParaRPr>
          </a:p>
        </p:txBody>
      </p:sp>
    </p:spTree>
    <p:extLst>
      <p:ext uri="{BB962C8B-B14F-4D97-AF65-F5344CB8AC3E}">
        <p14:creationId xmlns:p14="http://schemas.microsoft.com/office/powerpoint/2010/main" val="75336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11"/>
          <p:cNvSpPr>
            <a:spLocks noGrp="1"/>
          </p:cNvSpPr>
          <p:nvPr>
            <p:ph type="body" sz="quarter" idx="10"/>
          </p:nvPr>
        </p:nvSpPr>
        <p:spPr>
          <a:xfrm>
            <a:off x="325437" y="1699890"/>
            <a:ext cx="8713787" cy="4680818"/>
          </a:xfrm>
          <a:solidFill>
            <a:schemeClr val="bg1"/>
          </a:solidFill>
          <a:ln>
            <a:solidFill>
              <a:srgbClr val="15527F"/>
            </a:solidFill>
          </a:ln>
        </p:spPr>
        <p:txBody>
          <a:bodyPr>
            <a:normAutofit/>
          </a:bodyPr>
          <a:lstStyle/>
          <a:p>
            <a:endParaRPr lang="en-GB" sz="2400" b="0" dirty="0">
              <a:effectLst>
                <a:outerShdw blurRad="38100" dist="38100" dir="2700000" algn="tl">
                  <a:srgbClr val="000000">
                    <a:alpha val="43137"/>
                  </a:srgbClr>
                </a:outerShdw>
              </a:effectLst>
              <a:latin typeface="Arial" charset="0"/>
              <a:cs typeface="Arial" charset="0"/>
            </a:endParaRPr>
          </a:p>
          <a:p>
            <a:r>
              <a:rPr lang="en-GB" sz="2400" dirty="0">
                <a:latin typeface="Arial" charset="0"/>
                <a:cs typeface="Arial" charset="0"/>
              </a:rPr>
              <a:t>Avoid addressing the test-taker in the second person</a:t>
            </a:r>
          </a:p>
          <a:p>
            <a:endParaRPr lang="en-GB" sz="2400" b="0" dirty="0">
              <a:latin typeface="Arial" charset="0"/>
              <a:cs typeface="Arial" charset="0"/>
            </a:endParaRPr>
          </a:p>
          <a:p>
            <a:pPr eaLnBrk="1" hangingPunct="1">
              <a:buFont typeface="Arial" charset="0"/>
              <a:buNone/>
            </a:pPr>
            <a:r>
              <a:rPr lang="en-GB" sz="2400" b="0" dirty="0">
                <a:latin typeface="Arial" charset="0"/>
                <a:cs typeface="Arial" charset="0"/>
              </a:rPr>
              <a:t> What do you think the author meant in the description:</a:t>
            </a:r>
          </a:p>
          <a:p>
            <a:pPr eaLnBrk="1" hangingPunct="1">
              <a:buFont typeface="Arial" charset="0"/>
              <a:buNone/>
            </a:pPr>
            <a:r>
              <a:rPr lang="en-GB" sz="2400" b="0" i="1" dirty="0">
                <a:latin typeface="Arial" charset="0"/>
                <a:cs typeface="Arial" charset="0"/>
              </a:rPr>
              <a:t>The excitement went up one gear</a:t>
            </a:r>
            <a:r>
              <a:rPr lang="en-GB" sz="2400" b="0" dirty="0">
                <a:latin typeface="Arial" charset="0"/>
                <a:cs typeface="Arial" charset="0"/>
              </a:rPr>
              <a:t>?</a:t>
            </a:r>
          </a:p>
          <a:p>
            <a:pPr eaLnBrk="1" hangingPunct="1">
              <a:buFont typeface="Arial" charset="0"/>
              <a:buNone/>
            </a:pPr>
            <a:endParaRPr lang="en-GB" sz="2400" b="0" dirty="0">
              <a:latin typeface="Arial" charset="0"/>
              <a:cs typeface="Arial" charset="0"/>
            </a:endParaRPr>
          </a:p>
          <a:p>
            <a:pPr eaLnBrk="1" hangingPunct="1">
              <a:buFont typeface="Arial" charset="0"/>
              <a:buNone/>
            </a:pPr>
            <a:r>
              <a:rPr lang="en-GB" sz="2400" b="0" dirty="0">
                <a:latin typeface="Arial" charset="0"/>
                <a:cs typeface="Arial" charset="0"/>
              </a:rPr>
              <a:t>  </a:t>
            </a:r>
          </a:p>
          <a:p>
            <a:pPr eaLnBrk="1" hangingPunct="1">
              <a:buFont typeface="Arial" charset="0"/>
              <a:buNone/>
            </a:pPr>
            <a:r>
              <a:rPr lang="en-GB" sz="2400" b="0" dirty="0">
                <a:latin typeface="Arial" charset="0"/>
                <a:cs typeface="Arial" charset="0"/>
              </a:rPr>
              <a:t> What does this description reveal about the crowd?</a:t>
            </a:r>
          </a:p>
          <a:p>
            <a:r>
              <a:rPr lang="en-GB" sz="2400" b="0" i="1" dirty="0">
                <a:latin typeface="Arial" charset="0"/>
                <a:cs typeface="Arial" charset="0"/>
              </a:rPr>
              <a:t>The excitement went up one gear.</a:t>
            </a:r>
          </a:p>
          <a:p>
            <a:pPr eaLnBrk="1" hangingPunct="1"/>
            <a:endParaRPr lang="en-GB" sz="1900" dirty="0">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sz="3200" dirty="0">
              <a:solidFill>
                <a:srgbClr val="CA3092"/>
              </a:solidFill>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16389" name="Rectangle 15"/>
          <p:cNvSpPr>
            <a:spLocks noChangeArrowheads="1"/>
          </p:cNvSpPr>
          <p:nvPr/>
        </p:nvSpPr>
        <p:spPr bwMode="auto">
          <a:xfrm>
            <a:off x="7501731" y="2571082"/>
            <a:ext cx="1633537"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6390" name="Rectangle 16"/>
          <p:cNvSpPr>
            <a:spLocks noChangeArrowheads="1"/>
          </p:cNvSpPr>
          <p:nvPr/>
        </p:nvSpPr>
        <p:spPr bwMode="auto">
          <a:xfrm>
            <a:off x="7377074" y="4040299"/>
            <a:ext cx="863600" cy="2786062"/>
          </a:xfrm>
          <a:prstGeom prst="rect">
            <a:avLst/>
          </a:prstGeom>
          <a:noFill/>
          <a:ln w="9525">
            <a:noFill/>
            <a:miter lim="800000"/>
            <a:headEnd/>
            <a:tailEnd/>
          </a:ln>
        </p:spPr>
        <p:txBody>
          <a:bodyPr>
            <a:spAutoFit/>
          </a:bodyPr>
          <a:lstStyle/>
          <a:p>
            <a:r>
              <a:rPr lang="en-GB" sz="17500" b="1" dirty="0">
                <a:solidFill>
                  <a:srgbClr val="ABBB24"/>
                </a:solidFill>
                <a:sym typeface="Wingdings 2" pitchFamily="18" charset="2"/>
              </a:rPr>
              <a:t></a:t>
            </a:r>
            <a:endParaRPr lang="en-GB" sz="17500" dirty="0">
              <a:solidFill>
                <a:srgbClr val="ABBB24"/>
              </a:solidFill>
            </a:endParaRPr>
          </a:p>
        </p:txBody>
      </p:sp>
      <p:sp>
        <p:nvSpPr>
          <p:cNvPr id="8" name="Rectangle 7"/>
          <p:cNvSpPr/>
          <p:nvPr/>
        </p:nvSpPr>
        <p:spPr>
          <a:xfrm>
            <a:off x="325437" y="2808428"/>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361503" y="4594568"/>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itle 1"/>
          <p:cNvSpPr>
            <a:spLocks noGrp="1"/>
          </p:cNvSpPr>
          <p:nvPr>
            <p:ph type="title"/>
          </p:nvPr>
        </p:nvSpPr>
        <p:spPr>
          <a:xfrm>
            <a:off x="325437" y="345683"/>
            <a:ext cx="6983413" cy="719137"/>
          </a:xfrm>
        </p:spPr>
        <p:txBody>
          <a:bodyPr>
            <a:normAutofit fontScale="90000"/>
          </a:bodyPr>
          <a:lstStyle/>
          <a:p>
            <a:r>
              <a:rPr lang="en-GB" dirty="0">
                <a:latin typeface="Arial" charset="0"/>
                <a:cs typeface="Arial" charset="0"/>
              </a:rPr>
              <a:t>Language</a:t>
            </a:r>
            <a:br>
              <a:rPr lang="en-GB" dirty="0">
                <a:latin typeface="Arial" charset="0"/>
                <a:cs typeface="Arial" charset="0"/>
              </a:rPr>
            </a:br>
            <a:r>
              <a:rPr lang="en-GB" dirty="0"/>
              <a:t>Avoid subjectivity</a:t>
            </a:r>
            <a:br>
              <a:rPr lang="en-GB" dirty="0"/>
            </a:br>
            <a:endParaRPr lang="en-US" dirty="0">
              <a:latin typeface="Arial" charset="0"/>
              <a:cs typeface="Arial" charset="0"/>
            </a:endParaRPr>
          </a:p>
        </p:txBody>
      </p:sp>
    </p:spTree>
    <p:extLst>
      <p:ext uri="{BB962C8B-B14F-4D97-AF65-F5344CB8AC3E}">
        <p14:creationId xmlns:p14="http://schemas.microsoft.com/office/powerpoint/2010/main" val="2621179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11"/>
          <p:cNvSpPr>
            <a:spLocks noGrp="1"/>
          </p:cNvSpPr>
          <p:nvPr>
            <p:ph type="body" sz="quarter" idx="10"/>
          </p:nvPr>
        </p:nvSpPr>
        <p:spPr>
          <a:xfrm>
            <a:off x="595599" y="2756211"/>
            <a:ext cx="8423275" cy="3782895"/>
          </a:xfrm>
          <a:solidFill>
            <a:schemeClr val="bg1"/>
          </a:solidFill>
        </p:spPr>
        <p:txBody>
          <a:bodyPr>
            <a:normAutofit fontScale="25000" lnSpcReduction="20000"/>
          </a:bodyPr>
          <a:lstStyle/>
          <a:p>
            <a:pPr eaLnBrk="1" hangingPunct="1">
              <a:lnSpc>
                <a:spcPct val="120000"/>
              </a:lnSpc>
              <a:buFont typeface="Arial" charset="0"/>
              <a:buNone/>
            </a:pPr>
            <a:r>
              <a:rPr lang="en-GB" sz="9600" b="0" i="1" dirty="0">
                <a:latin typeface="Arial" charset="0"/>
                <a:cs typeface="Arial" charset="0"/>
              </a:rPr>
              <a:t>Jane takes a survey of the height of her classmates. </a:t>
            </a:r>
            <a:br>
              <a:rPr lang="en-GB" sz="9600" b="0" i="1" dirty="0">
                <a:latin typeface="Arial" charset="0"/>
                <a:cs typeface="Arial" charset="0"/>
              </a:rPr>
            </a:br>
            <a:r>
              <a:rPr lang="en-GB" sz="9600" b="0" i="1" dirty="0">
                <a:latin typeface="Arial" charset="0"/>
                <a:cs typeface="Arial" charset="0"/>
              </a:rPr>
              <a:t>She measures each student and records the results </a:t>
            </a:r>
            <a:br>
              <a:rPr lang="en-GB" sz="9600" b="0" i="1" dirty="0">
                <a:latin typeface="Arial" charset="0"/>
                <a:cs typeface="Arial" charset="0"/>
              </a:rPr>
            </a:br>
            <a:r>
              <a:rPr lang="en-GB" sz="9600" b="0" i="1" dirty="0">
                <a:latin typeface="Arial" charset="0"/>
                <a:cs typeface="Arial" charset="0"/>
              </a:rPr>
              <a:t>in this chart:</a:t>
            </a: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r>
              <a:rPr lang="en-GB" sz="9600" b="0" i="1" dirty="0">
                <a:latin typeface="Arial" charset="0"/>
                <a:cs typeface="Arial" charset="0"/>
              </a:rPr>
              <a:t>What was the height of Jane’s tallest class mate?</a:t>
            </a:r>
          </a:p>
          <a:p>
            <a:pPr eaLnBrk="1" hangingPunct="1">
              <a:lnSpc>
                <a:spcPct val="120000"/>
              </a:lnSpc>
              <a:buFont typeface="Arial" charset="0"/>
              <a:buNone/>
            </a:pPr>
            <a:r>
              <a:rPr lang="en-GB" sz="9600" b="0" i="1" dirty="0">
                <a:latin typeface="Arial" charset="0"/>
                <a:cs typeface="Arial" charset="0"/>
              </a:rPr>
              <a:t>What was the median height of the class? </a:t>
            </a:r>
          </a:p>
          <a:p>
            <a:pPr eaLnBrk="1" hangingPunct="1">
              <a:lnSpc>
                <a:spcPct val="120000"/>
              </a:lnSpc>
              <a:buFont typeface="Arial" charset="0"/>
              <a:buNone/>
            </a:pPr>
            <a:r>
              <a:rPr lang="en-GB" sz="9600" b="0" i="1" dirty="0">
                <a:latin typeface="Arial" charset="0"/>
                <a:cs typeface="Arial" charset="0"/>
              </a:rPr>
              <a:t>What is the average height of the class?</a:t>
            </a:r>
          </a:p>
          <a:p>
            <a:pPr eaLnBrk="1" hangingPunct="1">
              <a:buFont typeface="Arial" charset="0"/>
              <a:buNone/>
            </a:pPr>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2055" name="Rectangle 15"/>
          <p:cNvSpPr>
            <a:spLocks noChangeArrowheads="1"/>
          </p:cNvSpPr>
          <p:nvPr/>
        </p:nvSpPr>
        <p:spPr bwMode="auto">
          <a:xfrm>
            <a:off x="7234238" y="4454243"/>
            <a:ext cx="1633538"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0" name="Title 1"/>
          <p:cNvSpPr>
            <a:spLocks noGrp="1"/>
          </p:cNvSpPr>
          <p:nvPr>
            <p:ph type="title"/>
          </p:nvPr>
        </p:nvSpPr>
        <p:spPr>
          <a:xfrm>
            <a:off x="595599" y="145627"/>
            <a:ext cx="6983413" cy="719137"/>
          </a:xfrm>
        </p:spPr>
        <p:txBody>
          <a:bodyPr>
            <a:normAutofit fontScale="90000"/>
          </a:bodyPr>
          <a:lstStyle/>
          <a:p>
            <a:pPr>
              <a:lnSpc>
                <a:spcPct val="100000"/>
              </a:lnSpc>
            </a:pPr>
            <a:r>
              <a:rPr lang="en-GB" dirty="0">
                <a:latin typeface="Arial" charset="0"/>
                <a:cs typeface="Arial" charset="0"/>
              </a:rPr>
              <a:t>Language</a:t>
            </a:r>
            <a:br>
              <a:rPr lang="en-GB" dirty="0">
                <a:latin typeface="Arial" charset="0"/>
                <a:cs typeface="Arial" charset="0"/>
              </a:rPr>
            </a:br>
            <a:r>
              <a:rPr lang="en-GB" dirty="0">
                <a:latin typeface="Arial" charset="0"/>
                <a:cs typeface="Arial" charset="0"/>
              </a:rPr>
              <a:t/>
            </a:r>
            <a:br>
              <a:rPr lang="en-GB" dirty="0">
                <a:latin typeface="Arial" charset="0"/>
                <a:cs typeface="Arial" charset="0"/>
              </a:rPr>
            </a:br>
            <a:r>
              <a:rPr lang="en-GB" sz="2700" dirty="0">
                <a:latin typeface="Arial" charset="0"/>
                <a:cs typeface="Arial" charset="0"/>
              </a:rPr>
              <a:t>Keep the tense consistent across the whole question and the whole set of questions (if they are linked)</a:t>
            </a:r>
            <a:endParaRPr lang="en-US" sz="2700" dirty="0">
              <a:latin typeface="Arial" charset="0"/>
              <a:cs typeface="Arial" charset="0"/>
            </a:endParaRPr>
          </a:p>
        </p:txBody>
      </p:sp>
      <p:pic>
        <p:nvPicPr>
          <p:cNvPr id="2" name="Picture 1"/>
          <p:cNvPicPr>
            <a:picLocks noChangeAspect="1"/>
          </p:cNvPicPr>
          <p:nvPr/>
        </p:nvPicPr>
        <p:blipFill>
          <a:blip r:embed="rId3"/>
          <a:stretch>
            <a:fillRect/>
          </a:stretch>
        </p:blipFill>
        <p:spPr>
          <a:xfrm>
            <a:off x="3463124" y="3597750"/>
            <a:ext cx="1099126" cy="1413161"/>
          </a:xfrm>
          <a:prstGeom prst="rect">
            <a:avLst/>
          </a:prstGeom>
        </p:spPr>
      </p:pic>
    </p:spTree>
    <p:extLst>
      <p:ext uri="{BB962C8B-B14F-4D97-AF65-F5344CB8AC3E}">
        <p14:creationId xmlns:p14="http://schemas.microsoft.com/office/powerpoint/2010/main" val="1658914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0033076-9427-45BB-87DA-460EB383A914}">
  <ds:schemaRefs>
    <ds:schemaRef ds:uri="http://schemas.microsoft.com/sharepoint/v3/contenttype/forms"/>
  </ds:schemaRefs>
</ds:datastoreItem>
</file>

<file path=customXml/itemProps2.xml><?xml version="1.0" encoding="utf-8"?>
<ds:datastoreItem xmlns:ds="http://schemas.openxmlformats.org/officeDocument/2006/customXml" ds:itemID="{B77AF31E-DC87-459A-A47F-524A1FF86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F75B34-8DB1-4761-B1E0-582792607A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c1b7740-8e62-4669-8af8-11b17589a69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742</TotalTime>
  <Words>5172</Words>
  <Application>Microsoft Office PowerPoint</Application>
  <PresentationFormat>On-screen Show (4:3)</PresentationFormat>
  <Paragraphs>720</Paragraphs>
  <Slides>54</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Century Gothic</vt:lpstr>
      <vt:lpstr>Times New Roman</vt:lpstr>
      <vt:lpstr>Webdings</vt:lpstr>
      <vt:lpstr>Wingdings</vt:lpstr>
      <vt:lpstr>Wingdings 2</vt:lpstr>
      <vt:lpstr>Office Theme</vt:lpstr>
      <vt:lpstr>Part 1</vt:lpstr>
      <vt:lpstr>General principles and style</vt:lpstr>
      <vt:lpstr>Language – keep it simple</vt:lpstr>
      <vt:lpstr>Language – keep it simple</vt:lpstr>
      <vt:lpstr>Language</vt:lpstr>
      <vt:lpstr>Language </vt:lpstr>
      <vt:lpstr>Language Avoid subjectivity </vt:lpstr>
      <vt:lpstr>Language Avoid subjectivity </vt:lpstr>
      <vt:lpstr>Language  Keep the tense consistent across the whole question and the whole set of questions (if they are linked)</vt:lpstr>
      <vt:lpstr>Language  Keep the tense consistent across the whole question and the whole set of questions (if they are linked)</vt:lpstr>
      <vt:lpstr>Visuals</vt:lpstr>
      <vt:lpstr>Contexts for Questions </vt:lpstr>
      <vt:lpstr>Contexts   When creating scenarios ensure that proper names are sufficiently distinct to prevent confusion</vt:lpstr>
      <vt:lpstr>Contexts</vt:lpstr>
      <vt:lpstr>Sensitive issues   Test materials must not bias outcomes on any grounds (see Guide to Classroom-based and National Assessments in Rwanda, section 7.5): </vt:lpstr>
      <vt:lpstr>Sensitive issues continued   Other aspects to consider: </vt:lpstr>
      <vt:lpstr>Writing fair questions</vt:lpstr>
      <vt:lpstr>Writing good questions</vt:lpstr>
      <vt:lpstr>Writing good questions</vt:lpstr>
      <vt:lpstr>Consider the question from the student’s point of view</vt:lpstr>
      <vt:lpstr>Activity – Little Miss Muffet </vt:lpstr>
      <vt:lpstr>Question: How did the spider know that the little girl was frightened of him? </vt:lpstr>
      <vt:lpstr>Question: How did the spider know that the little girl was frightened of him? </vt:lpstr>
      <vt:lpstr>Question: What shows that the girl was frightened of the spider? </vt:lpstr>
      <vt:lpstr>Part 2</vt:lpstr>
      <vt:lpstr>Question types</vt:lpstr>
      <vt:lpstr>Advantages of using closed questions</vt:lpstr>
      <vt:lpstr>Disadvantages of using closed response questions</vt:lpstr>
      <vt:lpstr>Multiple-choice</vt:lpstr>
      <vt:lpstr>Example 1: standard multiple-choice  </vt:lpstr>
      <vt:lpstr>Example 2: multiple responses</vt:lpstr>
      <vt:lpstr>Multiple choice and distractor generation</vt:lpstr>
      <vt:lpstr>Example 3. Two-step multiple-choice</vt:lpstr>
      <vt:lpstr>Example 4. Another type of multiple-choice: the drop-down  list  </vt:lpstr>
      <vt:lpstr>The role of distractors</vt:lpstr>
      <vt:lpstr>Generating Distractors 1 -  consistency  </vt:lpstr>
      <vt:lpstr>Generating Distractors 2 -  meaningful</vt:lpstr>
      <vt:lpstr>Generating Distractors 2 -  meaningful</vt:lpstr>
      <vt:lpstr>Generating Distractors 3 - plausibility </vt:lpstr>
      <vt:lpstr>How you can manipulate  plausibility:</vt:lpstr>
      <vt:lpstr>How you can manipulate  plausibility:</vt:lpstr>
      <vt:lpstr>Generating Distractors 4 –  other points to avoid:</vt:lpstr>
      <vt:lpstr>Generating Distractors 5 –  other points to remember:</vt:lpstr>
      <vt:lpstr>Generating Distractors 6 –  avoiding negatives</vt:lpstr>
      <vt:lpstr>Generating Distractors 6 –  Better</vt:lpstr>
      <vt:lpstr>Generating Distractors 6 –  Best</vt:lpstr>
      <vt:lpstr>Whole Group Activity  (15 minutes)</vt:lpstr>
      <vt:lpstr>Example 1</vt:lpstr>
      <vt:lpstr>Example 1</vt:lpstr>
      <vt:lpstr>Example 2</vt:lpstr>
      <vt:lpstr>Example 3</vt:lpstr>
      <vt:lpstr>Example 4</vt:lpstr>
      <vt:lpstr>Example 5</vt:lpstr>
      <vt:lpstr>More than just multiple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Simcock, David</cp:lastModifiedBy>
  <cp:revision>83</cp:revision>
  <cp:lastPrinted>2019-02-14T16:34:10Z</cp:lastPrinted>
  <dcterms:created xsi:type="dcterms:W3CDTF">2019-02-13T10:26:49Z</dcterms:created>
  <dcterms:modified xsi:type="dcterms:W3CDTF">2019-05-22T07:06:30Z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