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handoutMasterIdLst>
    <p:handoutMasterId r:id="rId17"/>
  </p:handoutMasterIdLst>
  <p:sldIdLst>
    <p:sldId id="258" r:id="rId5"/>
    <p:sldId id="278" r:id="rId6"/>
    <p:sldId id="283" r:id="rId7"/>
    <p:sldId id="274" r:id="rId8"/>
    <p:sldId id="275" r:id="rId9"/>
    <p:sldId id="284" r:id="rId10"/>
    <p:sldId id="277" r:id="rId11"/>
    <p:sldId id="264" r:id="rId12"/>
    <p:sldId id="280" r:id="rId13"/>
    <p:sldId id="281" r:id="rId14"/>
    <p:sldId id="28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Jane" initials="NJ" lastIdx="3" clrIdx="0">
    <p:extLst>
      <p:ext uri="{19B8F6BF-5375-455C-9EA6-DF929625EA0E}">
        <p15:presenceInfo xmlns:p15="http://schemas.microsoft.com/office/powerpoint/2012/main" userId="S-1-5-21-1537614321-656895945-624655392-18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2592" autoAdjust="0"/>
  </p:normalViewPr>
  <p:slideViewPr>
    <p:cSldViewPr snapToGrid="0">
      <p:cViewPr varScale="1">
        <p:scale>
          <a:sx n="66" d="100"/>
          <a:sy n="66" d="100"/>
        </p:scale>
        <p:origin x="1632" y="78"/>
      </p:cViewPr>
      <p:guideLst/>
    </p:cSldViewPr>
  </p:slideViewPr>
  <p:notesTextViewPr>
    <p:cViewPr>
      <p:scale>
        <a:sx n="1" d="1"/>
        <a:sy n="1" d="1"/>
      </p:scale>
      <p:origin x="0" y="0"/>
    </p:cViewPr>
  </p:notesTextViewPr>
  <p:notesViewPr>
    <p:cSldViewPr snapToGrid="0">
      <p:cViewPr varScale="1">
        <p:scale>
          <a:sx n="56" d="100"/>
          <a:sy n="56" d="100"/>
        </p:scale>
        <p:origin x="285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4F00D-A1F1-4AAD-8E87-FD06BF5A472B}" type="datetimeFigureOut">
              <a:rPr lang="en-GB" smtClean="0"/>
              <a:t>22/05/2019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72681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4128365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134298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These </a:t>
            </a:r>
            <a:r>
              <a:rPr lang="en-GB" baseline="0" dirty="0"/>
              <a:t>are taken from </a:t>
            </a:r>
            <a:r>
              <a:rPr lang="en-US" sz="1200" i="1" kern="1200" dirty="0">
                <a:solidFill>
                  <a:schemeClr val="tx1"/>
                </a:solidFill>
                <a:effectLst/>
                <a:latin typeface="+mn-lt"/>
                <a:ea typeface="+mn-ea"/>
                <a:cs typeface="+mn-cs"/>
              </a:rPr>
              <a:t>Guide to classroom based and national assessments in </a:t>
            </a:r>
            <a:r>
              <a:rPr lang="en-US" sz="1200" i="1" kern="1200" dirty="0" smtClean="0">
                <a:solidFill>
                  <a:schemeClr val="tx1"/>
                </a:solidFill>
                <a:effectLst/>
                <a:latin typeface="+mn-lt"/>
                <a:ea typeface="+mn-ea"/>
                <a:cs typeface="+mn-cs"/>
              </a:rPr>
              <a:t>Rwanda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2182610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2473609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Reliability </a:t>
            </a:r>
            <a:r>
              <a:rPr lang="en-GB" baseline="0" dirty="0" smtClean="0"/>
              <a:t>is </a:t>
            </a:r>
            <a:r>
              <a:rPr lang="en-GB" baseline="0" dirty="0"/>
              <a:t>desirable but it is not the only factor. Remember our metaphor of the weighing scales. </a:t>
            </a:r>
            <a:r>
              <a:rPr lang="en-GB" dirty="0"/>
              <a:t>An accurate pair of scales is one thing, having something worth measuring is another. </a:t>
            </a:r>
            <a:r>
              <a:rPr lang="en-GB" dirty="0" smtClean="0"/>
              <a:t>If </a:t>
            </a:r>
            <a:r>
              <a:rPr lang="en-GB" dirty="0"/>
              <a:t>time allows could consider mentioning content, criterion and construct validity</a:t>
            </a:r>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8</a:t>
            </a:fld>
            <a:endParaRPr lang="en-GB"/>
          </a:p>
        </p:txBody>
      </p:sp>
    </p:spTree>
    <p:extLst>
      <p:ext uri="{BB962C8B-B14F-4D97-AF65-F5344CB8AC3E}">
        <p14:creationId xmlns:p14="http://schemas.microsoft.com/office/powerpoint/2010/main" val="1611335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9</a:t>
            </a:fld>
            <a:endParaRPr lang="en-GB"/>
          </a:p>
        </p:txBody>
      </p:sp>
    </p:spTree>
    <p:extLst>
      <p:ext uri="{BB962C8B-B14F-4D97-AF65-F5344CB8AC3E}">
        <p14:creationId xmlns:p14="http://schemas.microsoft.com/office/powerpoint/2010/main" val="2064018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10</a:t>
            </a:fld>
            <a:endParaRPr lang="en-GB"/>
          </a:p>
        </p:txBody>
      </p:sp>
    </p:spTree>
    <p:extLst>
      <p:ext uri="{BB962C8B-B14F-4D97-AF65-F5344CB8AC3E}">
        <p14:creationId xmlns:p14="http://schemas.microsoft.com/office/powerpoint/2010/main" val="6356845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Consider how</a:t>
            </a:r>
            <a:r>
              <a:rPr lang="en-GB" baseline="0" dirty="0"/>
              <a:t> the three principles are inter related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It is possible to produce highly reliable multiple-choice tests to</a:t>
            </a:r>
            <a:r>
              <a:rPr lang="en-GB" sz="1200" kern="1200" dirty="0">
                <a:solidFill>
                  <a:schemeClr val="tx1"/>
                </a:solidFill>
                <a:effectLst/>
                <a:latin typeface="+mn-lt"/>
                <a:ea typeface="+mn-ea"/>
                <a:cs typeface="+mn-cs"/>
              </a:rPr>
              <a:t> minimise external factors that might interfere with the outcomes.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assessment is predominantly focused on reliability, it will </a:t>
            </a:r>
            <a:r>
              <a:rPr lang="en-GB" sz="1200" kern="1200" dirty="0">
                <a:solidFill>
                  <a:schemeClr val="tx1"/>
                </a:solidFill>
                <a:effectLst/>
                <a:latin typeface="+mn-lt"/>
                <a:ea typeface="+mn-ea"/>
                <a:cs typeface="+mn-cs"/>
              </a:rPr>
              <a:t>foreground the skills that are easiest to measure and compare and marginalize or ignore others.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It would be possible that one school could produce an extremely valid way of assessing their pupils based around talk, drama, writing in role. Elsewhere in the country another school could have an assessment system based around formal written responses and timed tests. Both of these approaches could be equally valid, producing meaningful outcomes that measure the skills they intend to.  However, the results might not be reliable. If the pupils at the first school were assessed using the methods from the second </a:t>
            </a:r>
            <a:r>
              <a:rPr lang="en-GB" sz="1200" kern="1200" dirty="0" smtClean="0">
                <a:solidFill>
                  <a:schemeClr val="tx1"/>
                </a:solidFill>
                <a:effectLst/>
                <a:latin typeface="+mn-lt"/>
                <a:ea typeface="+mn-ea"/>
                <a:cs typeface="+mn-cs"/>
              </a:rPr>
              <a:t>the results </a:t>
            </a:r>
            <a:r>
              <a:rPr lang="en-GB" sz="1200" kern="1200" dirty="0">
                <a:solidFill>
                  <a:schemeClr val="tx1"/>
                </a:solidFill>
                <a:effectLst/>
                <a:latin typeface="+mn-lt"/>
                <a:ea typeface="+mn-ea"/>
                <a:cs typeface="+mn-cs"/>
              </a:rPr>
              <a:t>might not be the same for pupils of similar ability.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Assessment individually tailored for the needs of every pupil, taken only when they are ready, covering the every aspect of the curriculum, in a range of contexts will produce highly valid results, but would be extremely difficult to manage.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Similarly, an assessment system could be made extremely reliable with every piece of work by every child checked and cross checked with every other piece of work by every other child to ensure they were of the correct standard, but the time and cost implications would clearly make such an approach unmanageable.</a:t>
            </a:r>
          </a:p>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11</a:t>
            </a:fld>
            <a:endParaRPr lang="en-GB"/>
          </a:p>
        </p:txBody>
      </p:sp>
    </p:spTree>
    <p:extLst>
      <p:ext uri="{BB962C8B-B14F-4D97-AF65-F5344CB8AC3E}">
        <p14:creationId xmlns:p14="http://schemas.microsoft.com/office/powerpoint/2010/main" val="10369750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Assessment principles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pPr algn="ctr"/>
            <a:r>
              <a:rPr lang="en-GB" dirty="0">
                <a:solidFill>
                  <a:schemeClr val="accent2"/>
                </a:solidFill>
                <a:latin typeface="Gadugi" panose="020B0502040204020203" pitchFamily="34" charset="0"/>
              </a:rPr>
              <a:t>There is no one ‘correct’ method of assessment: but there </a:t>
            </a:r>
            <a:r>
              <a:rPr lang="en-GB" u="sng" dirty="0">
                <a:solidFill>
                  <a:schemeClr val="accent2"/>
                </a:solidFill>
                <a:latin typeface="Gadugi" panose="020B0502040204020203" pitchFamily="34" charset="0"/>
              </a:rPr>
              <a:t>are</a:t>
            </a:r>
            <a:r>
              <a:rPr lang="en-GB" dirty="0">
                <a:solidFill>
                  <a:schemeClr val="accent2"/>
                </a:solidFill>
                <a:latin typeface="Gadugi" panose="020B0502040204020203" pitchFamily="34" charset="0"/>
              </a:rPr>
              <a:t> guiding principles underlying good practice. </a:t>
            </a:r>
          </a:p>
          <a:p>
            <a:pPr algn="ctr"/>
            <a:r>
              <a:rPr lang="en-GB" dirty="0">
                <a:solidFill>
                  <a:schemeClr val="accent2"/>
                </a:solidFill>
                <a:latin typeface="Gadugi" panose="020B0502040204020203" pitchFamily="34" charset="0"/>
              </a:rPr>
              <a:t>Any test or assessment should be</a:t>
            </a:r>
          </a:p>
          <a:p>
            <a:pPr lvl="2"/>
            <a:r>
              <a:rPr lang="en-GB" dirty="0"/>
              <a:t>reliable</a:t>
            </a:r>
          </a:p>
          <a:p>
            <a:pPr lvl="2"/>
            <a:r>
              <a:rPr lang="en-GB" dirty="0"/>
              <a:t>valid</a:t>
            </a:r>
          </a:p>
          <a:p>
            <a:pPr lvl="2"/>
            <a:r>
              <a:rPr lang="en-GB" dirty="0" smtClean="0"/>
              <a:t>manageable</a:t>
            </a: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Manageability</a:t>
            </a:r>
          </a:p>
        </p:txBody>
      </p:sp>
      <p:sp>
        <p:nvSpPr>
          <p:cNvPr id="3" name="Content Placeholder 2"/>
          <p:cNvSpPr>
            <a:spLocks noGrp="1"/>
          </p:cNvSpPr>
          <p:nvPr>
            <p:ph idx="4294967295"/>
          </p:nvPr>
        </p:nvSpPr>
        <p:spPr>
          <a:xfrm>
            <a:off x="468000" y="1656000"/>
            <a:ext cx="8138976" cy="4428000"/>
          </a:xfrm>
        </p:spPr>
        <p:txBody>
          <a:bodyPr/>
          <a:lstStyle/>
          <a:p>
            <a:r>
              <a:rPr lang="en-GB" dirty="0"/>
              <a:t>Making a selection of what to measure, how often to do it and what instruments to use is about </a:t>
            </a:r>
            <a:r>
              <a:rPr lang="en-GB" dirty="0">
                <a:solidFill>
                  <a:schemeClr val="accent2"/>
                </a:solidFill>
              </a:rPr>
              <a:t>manageability</a:t>
            </a:r>
            <a:r>
              <a:rPr lang="en-GB" dirty="0"/>
              <a:t>. </a:t>
            </a:r>
          </a:p>
          <a:p>
            <a:r>
              <a:rPr lang="en-GB" dirty="0"/>
              <a:t>Any assessment system must be manageable and practical for students, teachers, markers and administrators in terms of: </a:t>
            </a:r>
          </a:p>
          <a:p>
            <a:pPr marL="342900" indent="-342900">
              <a:buFont typeface="Arial" panose="020B0604020202020204" pitchFamily="34" charset="0"/>
              <a:buChar char="•"/>
            </a:pPr>
            <a:r>
              <a:rPr lang="en-GB" dirty="0"/>
              <a:t>preparation time</a:t>
            </a:r>
          </a:p>
          <a:p>
            <a:pPr marL="342900" indent="-342900">
              <a:buFont typeface="Arial" panose="020B0604020202020204" pitchFamily="34" charset="0"/>
              <a:buChar char="•"/>
            </a:pPr>
            <a:r>
              <a:rPr lang="en-GB" dirty="0"/>
              <a:t>resources needed</a:t>
            </a:r>
          </a:p>
          <a:p>
            <a:pPr marL="342900" indent="-342900">
              <a:buFont typeface="Arial" panose="020B0604020202020204" pitchFamily="34" charset="0"/>
              <a:buChar char="•"/>
            </a:pPr>
            <a:r>
              <a:rPr lang="en-GB" dirty="0"/>
              <a:t>delivery methods</a:t>
            </a:r>
          </a:p>
          <a:p>
            <a:pPr marL="342900" indent="-342900">
              <a:buFont typeface="Arial" panose="020B0604020202020204" pitchFamily="34" charset="0"/>
              <a:buChar char="•"/>
            </a:pPr>
            <a:r>
              <a:rPr lang="en-GB" dirty="0"/>
              <a:t>ensuring accurate results</a:t>
            </a:r>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10</a:t>
            </a:fld>
            <a:endParaRPr lang="en-GB" dirty="0"/>
          </a:p>
        </p:txBody>
      </p:sp>
    </p:spTree>
    <p:extLst>
      <p:ext uri="{BB962C8B-B14F-4D97-AF65-F5344CB8AC3E}">
        <p14:creationId xmlns:p14="http://schemas.microsoft.com/office/powerpoint/2010/main" val="661585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Balancing the big three</a:t>
            </a:r>
          </a:p>
        </p:txBody>
      </p:sp>
      <p:sp>
        <p:nvSpPr>
          <p:cNvPr id="3" name="Content Placeholder 2"/>
          <p:cNvSpPr>
            <a:spLocks noGrp="1"/>
          </p:cNvSpPr>
          <p:nvPr>
            <p:ph idx="4294967295"/>
          </p:nvPr>
        </p:nvSpPr>
        <p:spPr>
          <a:xfrm>
            <a:off x="468000" y="1656000"/>
            <a:ext cx="8138976" cy="4428000"/>
          </a:xfrm>
        </p:spPr>
        <p:txBody>
          <a:bodyPr/>
          <a:lstStyle/>
          <a:p>
            <a:pPr marL="285750" indent="-285750">
              <a:buFont typeface="Arial" panose="020B0604020202020204" pitchFamily="34" charset="0"/>
              <a:buChar char="•"/>
            </a:pPr>
            <a:r>
              <a:rPr lang="en-US" sz="1800" dirty="0"/>
              <a:t>some forms of assessment might provide reliability at the expense of validity</a:t>
            </a:r>
          </a:p>
          <a:p>
            <a:pPr marL="285750" indent="-285750">
              <a:buFont typeface="Arial" panose="020B0604020202020204" pitchFamily="34" charset="0"/>
              <a:buChar char="•"/>
            </a:pPr>
            <a:r>
              <a:rPr lang="en-US" sz="1800" dirty="0"/>
              <a:t>reliable assessments are not necessarily valid</a:t>
            </a:r>
          </a:p>
          <a:p>
            <a:pPr marL="285750" indent="-285750">
              <a:buFont typeface="Arial" panose="020B0604020202020204" pitchFamily="34" charset="0"/>
              <a:buChar char="•"/>
            </a:pPr>
            <a:r>
              <a:rPr lang="en-US" sz="1800" dirty="0"/>
              <a:t>valid assessments should always be reliable</a:t>
            </a:r>
          </a:p>
          <a:p>
            <a:pPr marL="285750" indent="-285750">
              <a:buFont typeface="Arial" panose="020B0604020202020204" pitchFamily="34" charset="0"/>
              <a:buChar char="•"/>
            </a:pPr>
            <a:r>
              <a:rPr lang="en-GB" sz="1800" dirty="0"/>
              <a:t>validity focuses on the </a:t>
            </a:r>
            <a:r>
              <a:rPr lang="en-GB" sz="1800" dirty="0">
                <a:solidFill>
                  <a:schemeClr val="accent2"/>
                </a:solidFill>
              </a:rPr>
              <a:t>accuracy</a:t>
            </a:r>
            <a:r>
              <a:rPr lang="en-GB" sz="1800" dirty="0"/>
              <a:t> of expected outcomes </a:t>
            </a:r>
          </a:p>
          <a:p>
            <a:pPr marL="285750" indent="-285750">
              <a:buFont typeface="Arial" panose="020B0604020202020204" pitchFamily="34" charset="0"/>
              <a:buChar char="•"/>
            </a:pPr>
            <a:r>
              <a:rPr lang="en-GB" sz="1800" dirty="0"/>
              <a:t>reliability concentrates on precision and measures </a:t>
            </a:r>
            <a:r>
              <a:rPr lang="en-GB" sz="1800" dirty="0">
                <a:solidFill>
                  <a:schemeClr val="accent2"/>
                </a:solidFill>
              </a:rPr>
              <a:t>consistency</a:t>
            </a:r>
            <a:r>
              <a:rPr lang="en-GB" sz="1800" dirty="0"/>
              <a:t> of outcomes</a:t>
            </a:r>
          </a:p>
          <a:p>
            <a:pPr marL="285750" indent="-285750">
              <a:buFont typeface="Arial" panose="020B0604020202020204" pitchFamily="34" charset="0"/>
              <a:buChar char="•"/>
            </a:pPr>
            <a:r>
              <a:rPr lang="en-GB" sz="1800" dirty="0"/>
              <a:t>valid and reliable assessments can only be delivered successfully in a </a:t>
            </a:r>
            <a:r>
              <a:rPr lang="en-GB" sz="1800" dirty="0">
                <a:solidFill>
                  <a:schemeClr val="accent2"/>
                </a:solidFill>
              </a:rPr>
              <a:t>manageable</a:t>
            </a:r>
            <a:r>
              <a:rPr lang="en-GB" sz="1800" dirty="0"/>
              <a:t> context</a:t>
            </a:r>
          </a:p>
          <a:p>
            <a:r>
              <a:rPr lang="en-US" dirty="0"/>
              <a:t>No assessment will be perfect, but awareness of the three principles will lead to improved outcomes for all </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11</a:t>
            </a:fld>
            <a:endParaRPr lang="en-GB" dirty="0"/>
          </a:p>
        </p:txBody>
      </p:sp>
    </p:spTree>
    <p:extLst>
      <p:ext uri="{BB962C8B-B14F-4D97-AF65-F5344CB8AC3E}">
        <p14:creationId xmlns:p14="http://schemas.microsoft.com/office/powerpoint/2010/main" val="2696921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Assessment principles</a:t>
            </a:r>
          </a:p>
        </p:txBody>
      </p:sp>
      <p:sp>
        <p:nvSpPr>
          <p:cNvPr id="3" name="Content Placeholder 2"/>
          <p:cNvSpPr>
            <a:spLocks noGrp="1"/>
          </p:cNvSpPr>
          <p:nvPr>
            <p:ph idx="4294967295"/>
          </p:nvPr>
        </p:nvSpPr>
        <p:spPr>
          <a:xfrm>
            <a:off x="468000" y="1656000"/>
            <a:ext cx="8138976" cy="4428000"/>
          </a:xfrm>
        </p:spPr>
        <p:txBody>
          <a:bodyPr/>
          <a:lstStyle/>
          <a:p>
            <a:r>
              <a:rPr lang="en-GB" dirty="0"/>
              <a:t>These three principles are distinct yet inter-related</a:t>
            </a:r>
          </a:p>
          <a:p>
            <a:pPr marL="342900" indent="-342900">
              <a:buFont typeface="Arial" panose="020B0604020202020204" pitchFamily="34" charset="0"/>
              <a:buChar char="•"/>
            </a:pPr>
            <a:r>
              <a:rPr lang="en-GB" dirty="0"/>
              <a:t>Reliability</a:t>
            </a:r>
          </a:p>
          <a:p>
            <a:pPr marL="342900" indent="-342900">
              <a:buFont typeface="Arial" panose="020B0604020202020204" pitchFamily="34" charset="0"/>
              <a:buChar char="•"/>
            </a:pPr>
            <a:r>
              <a:rPr lang="en-GB" dirty="0"/>
              <a:t>Validity</a:t>
            </a:r>
          </a:p>
          <a:p>
            <a:pPr marL="342900" indent="-342900">
              <a:buFont typeface="Arial" panose="020B0604020202020204" pitchFamily="34" charset="0"/>
              <a:buChar char="•"/>
            </a:pPr>
            <a:r>
              <a:rPr lang="en-GB" dirty="0" smtClean="0"/>
              <a:t>Manageability</a:t>
            </a:r>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1561339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Reliability</a:t>
            </a:r>
          </a:p>
        </p:txBody>
      </p:sp>
      <p:sp>
        <p:nvSpPr>
          <p:cNvPr id="3" name="Content Placeholder 2"/>
          <p:cNvSpPr>
            <a:spLocks noGrp="1"/>
          </p:cNvSpPr>
          <p:nvPr>
            <p:ph idx="4294967295"/>
          </p:nvPr>
        </p:nvSpPr>
        <p:spPr>
          <a:xfrm>
            <a:off x="468000" y="1656000"/>
            <a:ext cx="8138976" cy="4428000"/>
          </a:xfrm>
        </p:spPr>
        <p:txBody>
          <a:bodyPr/>
          <a:lstStyle/>
          <a:p>
            <a:r>
              <a:rPr lang="en-GB" b="0" dirty="0"/>
              <a:t>Reliability is a complex statistical idea.</a:t>
            </a:r>
          </a:p>
          <a:p>
            <a:endParaRPr lang="en-GB" b="0" dirty="0"/>
          </a:p>
          <a:p>
            <a:endParaRPr lang="en-GB" b="0" dirty="0"/>
          </a:p>
          <a:p>
            <a:endParaRPr lang="en-GB" b="0" dirty="0"/>
          </a:p>
          <a:p>
            <a:endParaRPr lang="en-GB" b="0" dirty="0"/>
          </a:p>
          <a:p>
            <a:endParaRPr lang="en-GB" b="0" dirty="0"/>
          </a:p>
          <a:p>
            <a:endParaRPr lang="en-GB" b="0" dirty="0"/>
          </a:p>
          <a:p>
            <a:endParaRPr lang="en-GB" b="0" dirty="0"/>
          </a:p>
          <a:p>
            <a:r>
              <a:rPr lang="en-GB" b="0" dirty="0"/>
              <a:t>However, the main points of reliability are easy to grasp. </a:t>
            </a:r>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
        <p:nvSpPr>
          <p:cNvPr id="6" name="AutoShape 2" descr="Image result for weighing sc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8" name="Picture 7"/>
          <p:cNvPicPr>
            <a:picLocks noChangeAspect="1"/>
          </p:cNvPicPr>
          <p:nvPr/>
        </p:nvPicPr>
        <p:blipFill>
          <a:blip r:embed="rId2"/>
          <a:stretch>
            <a:fillRect/>
          </a:stretch>
        </p:blipFill>
        <p:spPr>
          <a:xfrm>
            <a:off x="3027435" y="2359085"/>
            <a:ext cx="3020106" cy="2413867"/>
          </a:xfrm>
          <a:prstGeom prst="rect">
            <a:avLst/>
          </a:prstGeom>
        </p:spPr>
      </p:pic>
    </p:spTree>
    <p:extLst>
      <p:ext uri="{BB962C8B-B14F-4D97-AF65-F5344CB8AC3E}">
        <p14:creationId xmlns:p14="http://schemas.microsoft.com/office/powerpoint/2010/main" val="233954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Reliability</a:t>
            </a:r>
          </a:p>
        </p:txBody>
      </p:sp>
      <p:sp>
        <p:nvSpPr>
          <p:cNvPr id="3" name="Content Placeholder 2"/>
          <p:cNvSpPr>
            <a:spLocks noGrp="1"/>
          </p:cNvSpPr>
          <p:nvPr>
            <p:ph idx="4294967295"/>
          </p:nvPr>
        </p:nvSpPr>
        <p:spPr>
          <a:xfrm>
            <a:off x="468000" y="1656000"/>
            <a:ext cx="8138976" cy="4428000"/>
          </a:xfrm>
        </p:spPr>
        <p:txBody>
          <a:bodyPr/>
          <a:lstStyle/>
          <a:p>
            <a:r>
              <a:rPr lang="en-GB" b="0" dirty="0"/>
              <a:t>A term often used in terms of </a:t>
            </a:r>
            <a:r>
              <a:rPr lang="en-GB" b="0" dirty="0">
                <a:solidFill>
                  <a:schemeClr val="accent2"/>
                </a:solidFill>
              </a:rPr>
              <a:t>statistical reliability </a:t>
            </a:r>
            <a:r>
              <a:rPr lang="en-GB" b="0" dirty="0"/>
              <a:t>when discussing assessment</a:t>
            </a:r>
          </a:p>
          <a:p>
            <a:r>
              <a:rPr lang="en-GB" b="0" dirty="0"/>
              <a:t>But for our purposes today let us consider reliability as:</a:t>
            </a:r>
          </a:p>
          <a:p>
            <a:r>
              <a:rPr lang="en-GB" b="0" dirty="0"/>
              <a:t>a weighing scales </a:t>
            </a:r>
          </a:p>
          <a:p>
            <a:endParaRPr lang="en-GB" b="0" dirty="0"/>
          </a:p>
          <a:p>
            <a:r>
              <a:rPr lang="en-GB" b="0" dirty="0"/>
              <a:t>This tool would not be of very much use if it gave a different result every time you weighed the same object</a:t>
            </a:r>
          </a:p>
          <a:p>
            <a:r>
              <a:rPr lang="en-GB" b="0" dirty="0"/>
              <a:t>In the same way a test (and individual questions within the test) should give reliable results when answered by a large number of students over an extended period of time</a:t>
            </a:r>
          </a:p>
        </p:txBody>
      </p:sp>
      <p:sp>
        <p:nvSpPr>
          <p:cNvPr id="4" name="Footer Placeholder 3"/>
          <p:cNvSpPr>
            <a:spLocks noGrp="1"/>
          </p:cNvSpPr>
          <p:nvPr>
            <p:ph type="ftr" sz="quarter" idx="3"/>
          </p:nvPr>
        </p:nvSpPr>
        <p:spPr>
          <a:xfrm>
            <a:off x="468000" y="6480000"/>
            <a:ext cx="5486400" cy="252000"/>
          </a:xfrm>
        </p:spPr>
        <p:txBody>
          <a:bodyPr/>
          <a:lstStyle/>
          <a:p>
            <a:r>
              <a:rPr lang="en-GB" dirty="0"/>
              <a:t>Restricted</a:t>
            </a:r>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sp>
        <p:nvSpPr>
          <p:cNvPr id="6" name="AutoShape 2" descr="Image result for weighing sca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p:cNvPicPr>
            <a:picLocks noChangeAspect="1"/>
          </p:cNvPicPr>
          <p:nvPr/>
        </p:nvPicPr>
        <p:blipFill>
          <a:blip r:embed="rId2"/>
          <a:stretch>
            <a:fillRect/>
          </a:stretch>
        </p:blipFill>
        <p:spPr>
          <a:xfrm>
            <a:off x="6844166" y="1967200"/>
            <a:ext cx="1980520" cy="1565076"/>
          </a:xfrm>
          <a:prstGeom prst="rect">
            <a:avLst/>
          </a:prstGeom>
        </p:spPr>
      </p:pic>
    </p:spTree>
    <p:extLst>
      <p:ext uri="{BB962C8B-B14F-4D97-AF65-F5344CB8AC3E}">
        <p14:creationId xmlns:p14="http://schemas.microsoft.com/office/powerpoint/2010/main" val="540337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Reliability</a:t>
            </a:r>
          </a:p>
        </p:txBody>
      </p:sp>
      <p:sp>
        <p:nvSpPr>
          <p:cNvPr id="3" name="Content Placeholder 2"/>
          <p:cNvSpPr>
            <a:spLocks noGrp="1"/>
          </p:cNvSpPr>
          <p:nvPr>
            <p:ph idx="4294967295"/>
          </p:nvPr>
        </p:nvSpPr>
        <p:spPr>
          <a:xfrm>
            <a:off x="468000" y="1656000"/>
            <a:ext cx="8138976" cy="4428000"/>
          </a:xfrm>
        </p:spPr>
        <p:txBody>
          <a:bodyPr/>
          <a:lstStyle/>
          <a:p>
            <a:pPr marL="342900" indent="-342900">
              <a:buFont typeface="Arial" panose="020B0604020202020204" pitchFamily="34" charset="0"/>
              <a:buChar char="•"/>
            </a:pPr>
            <a:r>
              <a:rPr lang="en-GB" b="0" dirty="0"/>
              <a:t>If a test is working properly, the most competent students should perform better in comparison with less competent students.</a:t>
            </a:r>
          </a:p>
          <a:p>
            <a:pPr marL="342900" indent="-342900">
              <a:buFont typeface="Arial" panose="020B0604020202020204" pitchFamily="34" charset="0"/>
              <a:buChar char="•"/>
            </a:pPr>
            <a:r>
              <a:rPr lang="en-GB" b="0" dirty="0"/>
              <a:t>If the same test is taken by several classes of students and produces similar results, i.e. distinguishes between the most and least competent students, it is a </a:t>
            </a:r>
            <a:r>
              <a:rPr lang="en-GB" b="0" dirty="0">
                <a:solidFill>
                  <a:schemeClr val="accent2"/>
                </a:solidFill>
              </a:rPr>
              <a:t>reliable assessment </a:t>
            </a:r>
            <a:r>
              <a:rPr lang="en-GB" b="0" dirty="0"/>
              <a:t>which can be used time after time with broadly similar results in terms of performance. </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spTree>
    <p:extLst>
      <p:ext uri="{BB962C8B-B14F-4D97-AF65-F5344CB8AC3E}">
        <p14:creationId xmlns:p14="http://schemas.microsoft.com/office/powerpoint/2010/main" val="2719658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External factors affecting reliability</a:t>
            </a:r>
          </a:p>
        </p:txBody>
      </p:sp>
      <p:sp>
        <p:nvSpPr>
          <p:cNvPr id="3" name="Content Placeholder 2"/>
          <p:cNvSpPr>
            <a:spLocks noGrp="1"/>
          </p:cNvSpPr>
          <p:nvPr>
            <p:ph idx="4294967295"/>
          </p:nvPr>
        </p:nvSpPr>
        <p:spPr>
          <a:xfrm>
            <a:off x="468000" y="1656000"/>
            <a:ext cx="8138976" cy="4428000"/>
          </a:xfrm>
        </p:spPr>
        <p:txBody>
          <a:bodyPr>
            <a:normAutofit fontScale="92500"/>
          </a:bodyPr>
          <a:lstStyle/>
          <a:p>
            <a:r>
              <a:rPr lang="en-GB" dirty="0" smtClean="0"/>
              <a:t>So-called </a:t>
            </a:r>
            <a:r>
              <a:rPr lang="en-GB" dirty="0"/>
              <a:t>‘random’ factors can affect the reliability of an assessment</a:t>
            </a:r>
          </a:p>
          <a:p>
            <a:r>
              <a:rPr lang="en-GB" dirty="0" smtClean="0"/>
              <a:t>What </a:t>
            </a:r>
            <a:r>
              <a:rPr lang="en-GB" dirty="0"/>
              <a:t>external factors could affect how your students might perform on a test?</a:t>
            </a:r>
          </a:p>
          <a:p>
            <a:pPr marL="342900" indent="-342900">
              <a:buFont typeface="Arial" panose="020B0604020202020204" pitchFamily="34" charset="0"/>
              <a:buChar char="•"/>
            </a:pPr>
            <a:r>
              <a:rPr lang="en-GB" b="0" dirty="0"/>
              <a:t>Fatigue</a:t>
            </a:r>
          </a:p>
          <a:p>
            <a:pPr marL="342900" indent="-342900">
              <a:buFont typeface="Arial" panose="020B0604020202020204" pitchFamily="34" charset="0"/>
              <a:buChar char="•"/>
            </a:pPr>
            <a:r>
              <a:rPr lang="en-GB" b="0" dirty="0"/>
              <a:t>Time of the test (e.g. morning or evening)</a:t>
            </a:r>
          </a:p>
          <a:p>
            <a:pPr marL="342900" indent="-342900">
              <a:buFont typeface="Arial" panose="020B0604020202020204" pitchFamily="34" charset="0"/>
              <a:buChar char="•"/>
            </a:pPr>
            <a:r>
              <a:rPr lang="en-GB" b="0" dirty="0"/>
              <a:t>Practice effect</a:t>
            </a:r>
          </a:p>
          <a:p>
            <a:pPr marL="342900" indent="-342900">
              <a:buFont typeface="Arial" panose="020B0604020202020204" pitchFamily="34" charset="0"/>
              <a:buChar char="•"/>
            </a:pPr>
            <a:r>
              <a:rPr lang="en-GB" b="0" dirty="0"/>
              <a:t>Level of motivation of the students in the subject</a:t>
            </a:r>
          </a:p>
          <a:p>
            <a:pPr marL="342900" indent="-342900">
              <a:buFont typeface="Arial" panose="020B0604020202020204" pitchFamily="34" charset="0"/>
              <a:buChar char="•"/>
            </a:pPr>
            <a:r>
              <a:rPr lang="en-GB" b="0" dirty="0"/>
              <a:t>Quality of classroom instruction</a:t>
            </a:r>
          </a:p>
          <a:p>
            <a:pPr marL="342900" indent="-342900">
              <a:buFont typeface="Arial" panose="020B0604020202020204" pitchFamily="34" charset="0"/>
              <a:buChar char="•"/>
            </a:pPr>
            <a:r>
              <a:rPr lang="en-GB" b="0" dirty="0"/>
              <a:t>Socio-cultural variables</a:t>
            </a:r>
          </a:p>
          <a:p>
            <a:pPr marL="342900" indent="-342900">
              <a:buFont typeface="Arial" panose="020B0604020202020204" pitchFamily="34" charset="0"/>
              <a:buChar char="•"/>
            </a:pPr>
            <a:r>
              <a:rPr lang="en-GB" b="0" dirty="0"/>
              <a:t>Testing conditions</a:t>
            </a:r>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spTree>
    <p:extLst>
      <p:ext uri="{BB962C8B-B14F-4D97-AF65-F5344CB8AC3E}">
        <p14:creationId xmlns:p14="http://schemas.microsoft.com/office/powerpoint/2010/main" val="3399156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Internal factors affecting reliability</a:t>
            </a:r>
          </a:p>
        </p:txBody>
      </p:sp>
      <p:sp>
        <p:nvSpPr>
          <p:cNvPr id="3" name="Content Placeholder 2"/>
          <p:cNvSpPr>
            <a:spLocks noGrp="1"/>
          </p:cNvSpPr>
          <p:nvPr>
            <p:ph idx="4294967295"/>
          </p:nvPr>
        </p:nvSpPr>
        <p:spPr>
          <a:xfrm>
            <a:off x="468000" y="1656000"/>
            <a:ext cx="8138976" cy="4428000"/>
          </a:xfrm>
        </p:spPr>
        <p:txBody>
          <a:bodyPr>
            <a:normAutofit/>
          </a:bodyPr>
          <a:lstStyle/>
          <a:p>
            <a:r>
              <a:rPr lang="en-GB" sz="1800" b="0" dirty="0">
                <a:solidFill>
                  <a:schemeClr val="accent2"/>
                </a:solidFill>
              </a:rPr>
              <a:t>Question type </a:t>
            </a:r>
            <a:r>
              <a:rPr lang="en-GB" sz="1800" b="0" dirty="0"/>
              <a:t>– closed responses e.g. multiple choice, can make a test more reliable (one correct answer)</a:t>
            </a:r>
          </a:p>
          <a:p>
            <a:r>
              <a:rPr lang="en-GB" sz="1800" b="0" dirty="0">
                <a:solidFill>
                  <a:schemeClr val="accent2"/>
                </a:solidFill>
              </a:rPr>
              <a:t>Length of test </a:t>
            </a:r>
            <a:r>
              <a:rPr lang="en-GB" sz="1800" b="0" dirty="0"/>
              <a:t>– the longer a test and the greater the number of questions, the more reliable it should be. BUT if a test is </a:t>
            </a:r>
            <a:r>
              <a:rPr lang="en-GB" sz="1800" b="0" u="sng" dirty="0"/>
              <a:t>too</a:t>
            </a:r>
            <a:r>
              <a:rPr lang="en-GB" sz="1800" b="0" dirty="0"/>
              <a:t> long, some students will not attempt all questions, making it less reliable.</a:t>
            </a:r>
          </a:p>
          <a:p>
            <a:r>
              <a:rPr lang="en-GB" sz="1800" b="0" dirty="0">
                <a:solidFill>
                  <a:schemeClr val="accent2"/>
                </a:solidFill>
              </a:rPr>
              <a:t>Competencies</a:t>
            </a:r>
            <a:r>
              <a:rPr lang="en-GB" sz="1800" b="0" dirty="0"/>
              <a:t> are easier to assess reliably than opinions and attitudes</a:t>
            </a:r>
          </a:p>
          <a:p>
            <a:r>
              <a:rPr lang="en-GB" sz="1800" b="0" dirty="0">
                <a:solidFill>
                  <a:schemeClr val="accent2"/>
                </a:solidFill>
              </a:rPr>
              <a:t>Bias </a:t>
            </a:r>
            <a:r>
              <a:rPr lang="en-GB" sz="1800" b="0" dirty="0"/>
              <a:t>can affect reliability, for example if a question favours girls rather than boys, students from rural/urban locations</a:t>
            </a:r>
          </a:p>
          <a:p>
            <a:r>
              <a:rPr lang="en-GB" sz="1800" b="0" dirty="0">
                <a:solidFill>
                  <a:schemeClr val="accent2"/>
                </a:solidFill>
              </a:rPr>
              <a:t>Marking guidance </a:t>
            </a:r>
            <a:r>
              <a:rPr lang="en-GB" sz="1800" b="0" dirty="0"/>
              <a:t>– unclear or insufficient instructions on how to award marks will lead to inconsistent and unreliable marking </a:t>
            </a:r>
          </a:p>
          <a:p>
            <a:r>
              <a:rPr lang="en-GB" sz="1800" b="0" dirty="0">
                <a:solidFill>
                  <a:schemeClr val="accent2"/>
                </a:solidFill>
              </a:rPr>
              <a:t>Objective marking </a:t>
            </a:r>
            <a:r>
              <a:rPr lang="en-GB" sz="1800" b="0" dirty="0"/>
              <a:t>is generally more reliable than subjective marking </a:t>
            </a:r>
          </a:p>
          <a:p>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7</a:t>
            </a:fld>
            <a:endParaRPr lang="en-GB" dirty="0"/>
          </a:p>
        </p:txBody>
      </p:sp>
    </p:spTree>
    <p:extLst>
      <p:ext uri="{BB962C8B-B14F-4D97-AF65-F5344CB8AC3E}">
        <p14:creationId xmlns:p14="http://schemas.microsoft.com/office/powerpoint/2010/main" val="1051920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Validity</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fontScale="92500"/>
          </a:bodyPr>
          <a:lstStyle/>
          <a:p>
            <a:r>
              <a:rPr lang="en-GB" dirty="0"/>
              <a:t>Assessment is designed to measure </a:t>
            </a:r>
            <a:r>
              <a:rPr lang="en-GB" dirty="0">
                <a:solidFill>
                  <a:schemeClr val="accent2"/>
                </a:solidFill>
              </a:rPr>
              <a:t>specific competencies that matter</a:t>
            </a:r>
            <a:r>
              <a:rPr lang="en-GB" dirty="0"/>
              <a:t> within the subject and are appropriate to the ability of the student. </a:t>
            </a:r>
          </a:p>
          <a:p>
            <a:r>
              <a:rPr lang="en-GB" dirty="0"/>
              <a:t>If the assessment measures what it is intended to, then the assessment is valid (or has validity). </a:t>
            </a:r>
          </a:p>
          <a:p>
            <a:r>
              <a:rPr lang="en-GB" dirty="0"/>
              <a:t>A valid assessment produces an outcome that is</a:t>
            </a:r>
            <a:r>
              <a:rPr lang="en-GB" dirty="0">
                <a:solidFill>
                  <a:schemeClr val="accent2"/>
                </a:solidFill>
              </a:rPr>
              <a:t> representative of the skills learned </a:t>
            </a:r>
            <a:r>
              <a:rPr lang="en-GB" dirty="0"/>
              <a:t>and so gives a meaningful picture of achievement. </a:t>
            </a:r>
          </a:p>
          <a:p>
            <a:r>
              <a:rPr lang="en-GB" dirty="0"/>
              <a:t>Why is validity so important?</a:t>
            </a:r>
          </a:p>
          <a:p>
            <a:pPr marL="342900" indent="-342900">
              <a:buFont typeface="Arial" panose="020B0604020202020204" pitchFamily="34" charset="0"/>
              <a:buChar char="•"/>
            </a:pPr>
            <a:r>
              <a:rPr lang="en-GB" dirty="0"/>
              <a:t>promotes confidence in teacher judgements</a:t>
            </a:r>
          </a:p>
          <a:p>
            <a:pPr marL="342900" indent="-342900">
              <a:buFont typeface="Arial" panose="020B0604020202020204" pitchFamily="34" charset="0"/>
              <a:buChar char="•"/>
            </a:pPr>
            <a:r>
              <a:rPr lang="en-GB" dirty="0"/>
              <a:t>assists teachers to accurately guide future learning</a:t>
            </a:r>
          </a:p>
          <a:p>
            <a:pPr marL="342900" indent="-342900">
              <a:buFont typeface="Arial" panose="020B0604020202020204" pitchFamily="34" charset="0"/>
              <a:buChar char="•"/>
            </a:pPr>
            <a:r>
              <a:rPr lang="en-GB" dirty="0"/>
              <a:t>decisions based on test data affect students’ life chances</a:t>
            </a:r>
          </a:p>
          <a:p>
            <a:pPr marL="342900" indent="-342900">
              <a:buFont typeface="Arial" panose="020B0604020202020204" pitchFamily="34" charset="0"/>
              <a:buChar char="•"/>
            </a:pPr>
            <a:endParaRPr lang="en-GB" dirty="0"/>
          </a:p>
          <a:p>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8</a:t>
            </a:fld>
            <a:endParaRPr lang="en-GB" dirty="0"/>
          </a:p>
        </p:txBody>
      </p:sp>
    </p:spTree>
    <p:extLst>
      <p:ext uri="{BB962C8B-B14F-4D97-AF65-F5344CB8AC3E}">
        <p14:creationId xmlns:p14="http://schemas.microsoft.com/office/powerpoint/2010/main" val="2244562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Building in validity</a:t>
            </a:r>
          </a:p>
        </p:txBody>
      </p:sp>
      <p:sp>
        <p:nvSpPr>
          <p:cNvPr id="3" name="Content Placeholder 2"/>
          <p:cNvSpPr>
            <a:spLocks noGrp="1"/>
          </p:cNvSpPr>
          <p:nvPr>
            <p:ph idx="4294967295"/>
          </p:nvPr>
        </p:nvSpPr>
        <p:spPr>
          <a:xfrm>
            <a:off x="468000" y="1656000"/>
            <a:ext cx="8138976" cy="4428000"/>
          </a:xfrm>
        </p:spPr>
        <p:txBody>
          <a:bodyPr/>
          <a:lstStyle/>
          <a:p>
            <a:r>
              <a:rPr lang="en-GB" dirty="0"/>
              <a:t>When designing assessments we should ensure that:</a:t>
            </a:r>
          </a:p>
          <a:p>
            <a:pPr marL="342900" indent="-342900">
              <a:buFont typeface="Arial" panose="020B0604020202020204" pitchFamily="34" charset="0"/>
              <a:buChar char="•"/>
            </a:pPr>
            <a:r>
              <a:rPr lang="en-GB" dirty="0"/>
              <a:t>the purpose is clear and defensible</a:t>
            </a:r>
          </a:p>
          <a:p>
            <a:pPr marL="342900" indent="-342900">
              <a:buFont typeface="Arial" panose="020B0604020202020204" pitchFamily="34" charset="0"/>
              <a:buChar char="•"/>
            </a:pPr>
            <a:r>
              <a:rPr lang="en-GB" dirty="0"/>
              <a:t>everyone understands how results will be used</a:t>
            </a:r>
          </a:p>
          <a:p>
            <a:pPr marL="342900" indent="-342900">
              <a:buFont typeface="Arial" panose="020B0604020202020204" pitchFamily="34" charset="0"/>
              <a:buChar char="•"/>
            </a:pPr>
            <a:r>
              <a:rPr lang="en-GB" dirty="0"/>
              <a:t>assessment is aligned to curriculum units and specific learning objectives</a:t>
            </a:r>
          </a:p>
          <a:p>
            <a:pPr marL="342900" indent="-342900">
              <a:buFont typeface="Arial" panose="020B0604020202020204" pitchFamily="34" charset="0"/>
              <a:buChar char="•"/>
            </a:pPr>
            <a:r>
              <a:rPr lang="en-GB" dirty="0"/>
              <a:t>your students are interpreting your assessment items in the way that you meant for them to be interpreted</a:t>
            </a:r>
          </a:p>
          <a:p>
            <a:pPr marL="342900" indent="-342900">
              <a:buFont typeface="Arial" panose="020B0604020202020204" pitchFamily="34" charset="0"/>
              <a:buChar char="•"/>
            </a:pPr>
            <a:r>
              <a:rPr lang="en-GB" dirty="0"/>
              <a:t>questions are fair for </a:t>
            </a:r>
            <a:r>
              <a:rPr lang="en-GB" u="sng" dirty="0"/>
              <a:t>all</a:t>
            </a:r>
            <a:r>
              <a:rPr lang="en-GB" dirty="0"/>
              <a:t> students i.e. not biased</a:t>
            </a:r>
          </a:p>
          <a:p>
            <a:pPr marL="342900" indent="-342900">
              <a:buFont typeface="Arial" panose="020B0604020202020204" pitchFamily="34" charset="0"/>
              <a:buChar char="•"/>
            </a:pPr>
            <a:r>
              <a:rPr lang="en-GB" dirty="0"/>
              <a:t>marking guidance contains clear criteria by which to judge responses   </a:t>
            </a:r>
          </a:p>
          <a:p>
            <a:pPr marL="342900" indent="-342900">
              <a:buFont typeface="Arial" panose="020B0604020202020204" pitchFamily="34" charset="0"/>
              <a:buChar char="•"/>
            </a:pPr>
            <a:endParaRPr lang="en-GB" dirty="0"/>
          </a:p>
        </p:txBody>
      </p:sp>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9</a:t>
            </a:fld>
            <a:endParaRPr lang="en-GB" dirty="0"/>
          </a:p>
        </p:txBody>
      </p:sp>
    </p:spTree>
    <p:extLst>
      <p:ext uri="{BB962C8B-B14F-4D97-AF65-F5344CB8AC3E}">
        <p14:creationId xmlns:p14="http://schemas.microsoft.com/office/powerpoint/2010/main" val="1490643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2.xml><?xml version="1.0" encoding="utf-8"?>
<ds:datastoreItem xmlns:ds="http://schemas.openxmlformats.org/officeDocument/2006/customXml" ds:itemID="{26D202DA-B6A7-491A-B034-8A08692B4A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F75B34-8DB1-4761-B1E0-582792607AF1}">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ec1b7740-8e62-4669-8af8-11b17589a69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504</TotalTime>
  <Words>1044</Words>
  <Application>Microsoft Office PowerPoint</Application>
  <PresentationFormat>On-screen Show (4:3)</PresentationFormat>
  <Paragraphs>118</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Gadugi</vt:lpstr>
      <vt:lpstr>Office Theme</vt:lpstr>
      <vt:lpstr>Assessment principles</vt:lpstr>
      <vt:lpstr>Assessment principles</vt:lpstr>
      <vt:lpstr>Reliability</vt:lpstr>
      <vt:lpstr>Reliability</vt:lpstr>
      <vt:lpstr>Reliability</vt:lpstr>
      <vt:lpstr>External factors affecting reliability</vt:lpstr>
      <vt:lpstr>Internal factors affecting reliability</vt:lpstr>
      <vt:lpstr>Validity</vt:lpstr>
      <vt:lpstr>Building in validity</vt:lpstr>
      <vt:lpstr>Manageability</vt:lpstr>
      <vt:lpstr>Balancing the big three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Simcock, David</cp:lastModifiedBy>
  <cp:revision>39</cp:revision>
  <dcterms:created xsi:type="dcterms:W3CDTF">2019-02-13T10:26:49Z</dcterms:created>
  <dcterms:modified xsi:type="dcterms:W3CDTF">2019-05-22T07:11:20Z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