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notesMasterIdLst>
    <p:notesMasterId r:id="rId44"/>
  </p:notesMasterIdLst>
  <p:handoutMasterIdLst>
    <p:handoutMasterId r:id="rId45"/>
  </p:handoutMasterIdLst>
  <p:sldIdLst>
    <p:sldId id="329" r:id="rId6"/>
    <p:sldId id="348" r:id="rId7"/>
    <p:sldId id="339" r:id="rId8"/>
    <p:sldId id="340" r:id="rId9"/>
    <p:sldId id="342" r:id="rId10"/>
    <p:sldId id="349" r:id="rId11"/>
    <p:sldId id="341" r:id="rId12"/>
    <p:sldId id="343" r:id="rId13"/>
    <p:sldId id="350" r:id="rId14"/>
    <p:sldId id="351" r:id="rId15"/>
    <p:sldId id="352" r:id="rId16"/>
    <p:sldId id="327" r:id="rId17"/>
    <p:sldId id="331" r:id="rId18"/>
    <p:sldId id="279" r:id="rId19"/>
    <p:sldId id="332" r:id="rId20"/>
    <p:sldId id="275" r:id="rId21"/>
    <p:sldId id="274" r:id="rId22"/>
    <p:sldId id="353" r:id="rId23"/>
    <p:sldId id="276" r:id="rId24"/>
    <p:sldId id="277" r:id="rId25"/>
    <p:sldId id="334" r:id="rId26"/>
    <p:sldId id="336" r:id="rId27"/>
    <p:sldId id="264" r:id="rId28"/>
    <p:sldId id="326" r:id="rId29"/>
    <p:sldId id="325" r:id="rId30"/>
    <p:sldId id="333" r:id="rId31"/>
    <p:sldId id="354" r:id="rId32"/>
    <p:sldId id="282" r:id="rId33"/>
    <p:sldId id="285" r:id="rId34"/>
    <p:sldId id="286" r:id="rId35"/>
    <p:sldId id="355" r:id="rId36"/>
    <p:sldId id="358" r:id="rId37"/>
    <p:sldId id="395" r:id="rId38"/>
    <p:sldId id="394" r:id="rId39"/>
    <p:sldId id="396" r:id="rId40"/>
    <p:sldId id="397" r:id="rId41"/>
    <p:sldId id="283" r:id="rId42"/>
    <p:sldId id="357" r:id="rId43"/>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mily Wriberg" initials="FW" lastIdx="1" clrIdx="0">
    <p:extLst>
      <p:ext uri="{19B8F6BF-5375-455C-9EA6-DF929625EA0E}">
        <p15:presenceInfo xmlns:p15="http://schemas.microsoft.com/office/powerpoint/2012/main" userId="da11986a96979b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1" autoAdjust="0"/>
    <p:restoredTop sz="61912" autoAdjust="0"/>
  </p:normalViewPr>
  <p:slideViewPr>
    <p:cSldViewPr snapToGrid="0">
      <p:cViewPr varScale="1">
        <p:scale>
          <a:sx n="56" d="100"/>
          <a:sy n="56" d="100"/>
        </p:scale>
        <p:origin x="1878" y="72"/>
      </p:cViewPr>
      <p:guideLst/>
    </p:cSldViewPr>
  </p:slideViewPr>
  <p:notesTextViewPr>
    <p:cViewPr>
      <p:scale>
        <a:sx n="1" d="1"/>
        <a:sy n="1" d="1"/>
      </p:scale>
      <p:origin x="0" y="0"/>
    </p:cViewPr>
  </p:notesTextViewPr>
  <p:sorterViewPr>
    <p:cViewPr>
      <p:scale>
        <a:sx n="58" d="100"/>
        <a:sy n="58" d="100"/>
      </p:scale>
      <p:origin x="0" y="0"/>
    </p:cViewPr>
  </p:sorterViewPr>
  <p:notesViewPr>
    <p:cSldViewPr snapToGrid="0">
      <p:cViewPr varScale="1">
        <p:scale>
          <a:sx n="49" d="100"/>
          <a:sy n="49" d="100"/>
        </p:scale>
        <p:origin x="214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4EAB07-1A91-48C4-8328-BB6A6877152D}"/>
              </a:ext>
            </a:extLst>
          </p:cNvPr>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4" name="Footer Placeholder 3">
            <a:extLst>
              <a:ext uri="{FF2B5EF4-FFF2-40B4-BE49-F238E27FC236}">
                <a16:creationId xmlns:a16="http://schemas.microsoft.com/office/drawing/2014/main" id="{D5285F8C-046B-4565-8954-0C4A3C790EFB}"/>
              </a:ext>
            </a:extLst>
          </p:cNvPr>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6F768E4C-972B-4D45-97E4-96EA5329086B}"/>
              </a:ext>
            </a:extLst>
          </p:cNvPr>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5C86E3AD-7A7C-4383-8436-6CAD2F08CAA2}" type="slidenum">
              <a:rPr lang="en-GB" smtClean="0"/>
              <a:t>‹#›</a:t>
            </a:fld>
            <a:endParaRPr lang="en-GB"/>
          </a:p>
        </p:txBody>
      </p:sp>
    </p:spTree>
    <p:extLst>
      <p:ext uri="{BB962C8B-B14F-4D97-AF65-F5344CB8AC3E}">
        <p14:creationId xmlns:p14="http://schemas.microsoft.com/office/powerpoint/2010/main" val="424570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56F4F00D-A1F1-4AAD-8E87-FD06BF5A472B}" type="datetimeFigureOut">
              <a:rPr lang="en-GB" smtClean="0"/>
              <a:t>22/05/2019</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E64F0672-232E-4C5B-A17C-18881AD76DE1}" type="slidenum">
              <a:rPr lang="en-GB" smtClean="0"/>
              <a:t>‹#›</a:t>
            </a:fld>
            <a:endParaRPr lang="en-GB"/>
          </a:p>
        </p:txBody>
      </p:sp>
    </p:spTree>
    <p:extLst>
      <p:ext uri="{BB962C8B-B14F-4D97-AF65-F5344CB8AC3E}">
        <p14:creationId xmlns:p14="http://schemas.microsoft.com/office/powerpoint/2010/main" val="225686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defTabSz="966155">
              <a:spcAft>
                <a:spcPts val="1268"/>
              </a:spcAft>
              <a:buFont typeface="Arial" panose="020B0604020202020204" pitchFamily="34" charset="0"/>
              <a:buNone/>
            </a:pPr>
            <a:endParaRPr lang="en-GB" sz="3800" b="1" dirty="0">
              <a:solidFill>
                <a:srgbClr val="002060"/>
              </a:solidFill>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1</a:t>
            </a:fld>
            <a:endParaRPr lang="en-GB"/>
          </a:p>
        </p:txBody>
      </p:sp>
    </p:spTree>
    <p:extLst>
      <p:ext uri="{BB962C8B-B14F-4D97-AF65-F5344CB8AC3E}">
        <p14:creationId xmlns:p14="http://schemas.microsoft.com/office/powerpoint/2010/main" val="136214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solidFill>
              </a:rPr>
              <a:t>This is a different way of asking an matching question</a:t>
            </a:r>
            <a:r>
              <a:rPr lang="en-GB" baseline="0" dirty="0">
                <a:solidFill>
                  <a:schemeClr val="tx1"/>
                </a:solidFill>
              </a:rPr>
              <a:t>.</a:t>
            </a:r>
          </a:p>
          <a:p>
            <a:endParaRPr lang="en-GB" baseline="0" dirty="0">
              <a:solidFill>
                <a:schemeClr val="tx1"/>
              </a:solidFill>
            </a:endParaRPr>
          </a:p>
          <a:p>
            <a:r>
              <a:rPr lang="en-GB" dirty="0">
                <a:solidFill>
                  <a:schemeClr val="tx1"/>
                </a:solidFill>
              </a:rPr>
              <a:t>Students drag labels (reactions) from the list and drop them onto the appropriate area within an image, here</a:t>
            </a:r>
            <a:r>
              <a:rPr lang="en-GB" baseline="0" dirty="0">
                <a:solidFill>
                  <a:schemeClr val="tx1"/>
                </a:solidFill>
              </a:rPr>
              <a:t> in either the reversible or non-reversible boxes.</a:t>
            </a:r>
            <a:endParaRPr lang="en-GB" dirty="0">
              <a:solidFill>
                <a:schemeClr val="tx1"/>
              </a:solidFill>
            </a:endParaRPr>
          </a:p>
          <a:p>
            <a:r>
              <a:rPr lang="en-GB" sz="1100" dirty="0">
                <a:solidFill>
                  <a:srgbClr val="FF0000"/>
                </a:solidFill>
              </a:rPr>
              <a:t>There can be any number of labels within the list and there can be more than two drop areas.</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10</a:t>
            </a:fld>
            <a:endParaRPr lang="en-GB"/>
          </a:p>
        </p:txBody>
      </p:sp>
    </p:spTree>
    <p:extLst>
      <p:ext uri="{BB962C8B-B14F-4D97-AF65-F5344CB8AC3E}">
        <p14:creationId xmlns:p14="http://schemas.microsoft.com/office/powerpoint/2010/main" val="133775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Hot spot</a:t>
            </a:r>
            <a:r>
              <a:rPr lang="en-GB" baseline="0" dirty="0"/>
              <a:t> items may have a question stem as here and will always have a question prompt. </a:t>
            </a:r>
          </a:p>
          <a:p>
            <a:endParaRPr lang="en-GB" dirty="0"/>
          </a:p>
          <a:p>
            <a:r>
              <a:rPr lang="en-GB" dirty="0"/>
              <a:t>The area being selected</a:t>
            </a:r>
            <a:r>
              <a:rPr lang="en-GB" baseline="0" dirty="0"/>
              <a:t> is highlighted as the mouse hovers over it so that the student can see the full range of the response. Students can be required to select one or more hot spot areas but the number required must be stated</a:t>
            </a:r>
            <a:r>
              <a:rPr lang="en-GB" baseline="0" dirty="0" smtClean="0"/>
              <a:t>.</a:t>
            </a:r>
            <a:endParaRPr lang="en-GB" baseline="0" dirty="0"/>
          </a:p>
        </p:txBody>
      </p:sp>
      <p:sp>
        <p:nvSpPr>
          <p:cNvPr id="4" name="Slide Number Placeholder 3"/>
          <p:cNvSpPr>
            <a:spLocks noGrp="1"/>
          </p:cNvSpPr>
          <p:nvPr>
            <p:ph type="sldNum" sz="quarter" idx="10"/>
          </p:nvPr>
        </p:nvSpPr>
        <p:spPr/>
        <p:txBody>
          <a:bodyPr/>
          <a:lstStyle/>
          <a:p>
            <a:fld id="{C17494C1-237E-45CA-A171-F71CE6F27131}" type="slidenum">
              <a:rPr lang="en-GB" smtClean="0"/>
              <a:pPr/>
              <a:t>11</a:t>
            </a:fld>
            <a:endParaRPr lang="en-GB"/>
          </a:p>
        </p:txBody>
      </p:sp>
    </p:spTree>
    <p:extLst>
      <p:ext uri="{BB962C8B-B14F-4D97-AF65-F5344CB8AC3E}">
        <p14:creationId xmlns:p14="http://schemas.microsoft.com/office/powerpoint/2010/main" val="1607928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14</a:t>
            </a:fld>
            <a:endParaRPr lang="en-GB"/>
          </a:p>
        </p:txBody>
      </p:sp>
    </p:spTree>
    <p:extLst>
      <p:ext uri="{BB962C8B-B14F-4D97-AF65-F5344CB8AC3E}">
        <p14:creationId xmlns:p14="http://schemas.microsoft.com/office/powerpoint/2010/main" val="80973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15</a:t>
            </a:fld>
            <a:endParaRPr lang="en-GB"/>
          </a:p>
        </p:txBody>
      </p:sp>
    </p:spTree>
    <p:extLst>
      <p:ext uri="{BB962C8B-B14F-4D97-AF65-F5344CB8AC3E}">
        <p14:creationId xmlns:p14="http://schemas.microsoft.com/office/powerpoint/2010/main" val="2473334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GB" dirty="0"/>
          </a:p>
          <a:p>
            <a:r>
              <a:rPr lang="en-GB" dirty="0"/>
              <a:t>Markers have to use their professional judgement in combination with the published mark scheme criteria to decide whether answers are creditworthy / what mark they get.</a:t>
            </a:r>
          </a:p>
          <a:p>
            <a:endParaRPr lang="en-GB" dirty="0"/>
          </a:p>
          <a:p>
            <a:r>
              <a:rPr lang="en-GB" dirty="0"/>
              <a:t>In the case of a question like this, the range of possible acceptable answers is probably fairly narrow but it is still not clear-cut.</a:t>
            </a:r>
          </a:p>
          <a:p>
            <a:r>
              <a:rPr lang="en-GB" dirty="0"/>
              <a:t>Decisions would have to be made about whether</a:t>
            </a:r>
            <a:r>
              <a:rPr lang="en-GB" baseline="0" dirty="0"/>
              <a:t> to credit:</a:t>
            </a:r>
          </a:p>
          <a:p>
            <a:endParaRPr lang="en-GB" baseline="0" dirty="0"/>
          </a:p>
          <a:p>
            <a:pPr marL="181154" indent="-181154">
              <a:buFont typeface="Arial" panose="020B0604020202020204" pitchFamily="34" charset="0"/>
              <a:buChar char="•"/>
            </a:pPr>
            <a:r>
              <a:rPr lang="en-GB" baseline="0" dirty="0"/>
              <a:t>Answers written in words</a:t>
            </a:r>
          </a:p>
          <a:p>
            <a:pPr marL="181154" indent="-181154">
              <a:buFont typeface="Arial" panose="020B0604020202020204" pitchFamily="34" charset="0"/>
              <a:buChar char="•"/>
            </a:pPr>
            <a:r>
              <a:rPr lang="en-GB" baseline="0" dirty="0"/>
              <a:t>Misspellings </a:t>
            </a:r>
          </a:p>
          <a:p>
            <a:pPr marL="181154" indent="-181154">
              <a:buFont typeface="Arial" panose="020B0604020202020204" pitchFamily="34" charset="0"/>
              <a:buChar char="•"/>
            </a:pPr>
            <a:r>
              <a:rPr lang="en-GB" baseline="0" dirty="0"/>
              <a:t>Answers rounded up or down.</a:t>
            </a:r>
            <a:endParaRPr lang="en-GB" dirty="0"/>
          </a:p>
          <a:p>
            <a:endParaRPr lang="en-GB" dirty="0"/>
          </a:p>
        </p:txBody>
      </p:sp>
      <p:sp>
        <p:nvSpPr>
          <p:cNvPr id="36868" name="Slide Number Placeholder 3"/>
          <p:cNvSpPr>
            <a:spLocks noGrp="1"/>
          </p:cNvSpPr>
          <p:nvPr>
            <p:ph type="sldNum" sz="quarter" idx="5"/>
          </p:nvPr>
        </p:nvSpPr>
        <p:spPr>
          <a:noFill/>
        </p:spPr>
        <p:txBody>
          <a:bodyPr/>
          <a:lstStyle/>
          <a:p>
            <a:fld id="{244C2846-833F-45FB-B451-A8380D01285E}" type="slidenum">
              <a:rPr lang="en-GB" smtClean="0"/>
              <a:pPr/>
              <a:t>16</a:t>
            </a:fld>
            <a:endParaRPr lang="en-GB"/>
          </a:p>
        </p:txBody>
      </p:sp>
    </p:spTree>
    <p:extLst>
      <p:ext uri="{BB962C8B-B14F-4D97-AF65-F5344CB8AC3E}">
        <p14:creationId xmlns:p14="http://schemas.microsoft.com/office/powerpoint/2010/main" val="3413258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you can combine several small pieces of information into a single question. This would probably generate</a:t>
            </a:r>
            <a:r>
              <a:rPr lang="en-GB" baseline="0" dirty="0"/>
              <a:t> 2 or more marks for complete accuracy and partial marks, if some answers are wrong.  </a:t>
            </a:r>
          </a:p>
          <a:p>
            <a:endParaRPr lang="en-GB" baseline="0" dirty="0"/>
          </a:p>
          <a:p>
            <a:r>
              <a:rPr lang="en-GB" baseline="0" dirty="0"/>
              <a:t>It is useful because</a:t>
            </a:r>
          </a:p>
          <a:p>
            <a:pPr marL="241539" indent="-241539">
              <a:buAutoNum type="arabicParenR"/>
            </a:pPr>
            <a:r>
              <a:rPr lang="en-GB" baseline="0" dirty="0"/>
              <a:t>The format keeps the answers short</a:t>
            </a:r>
          </a:p>
          <a:p>
            <a:pPr marL="241539" indent="-241539">
              <a:buAutoNum type="arabicParenR"/>
            </a:pPr>
            <a:r>
              <a:rPr lang="en-GB" baseline="0" dirty="0"/>
              <a:t>Once the student understands the principles of what they are being asked and how they are being asked to provide their answer, then they can demonstrate a lot of understanding in an </a:t>
            </a:r>
            <a:r>
              <a:rPr lang="en-GB" baseline="0" dirty="0" smtClean="0"/>
              <a:t>economical </a:t>
            </a:r>
            <a:r>
              <a:rPr lang="en-GB" baseline="0" dirty="0"/>
              <a:t>way.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17</a:t>
            </a:fld>
            <a:endParaRPr lang="en-GB"/>
          </a:p>
        </p:txBody>
      </p:sp>
    </p:spTree>
    <p:extLst>
      <p:ext uri="{BB962C8B-B14F-4D97-AF65-F5344CB8AC3E}">
        <p14:creationId xmlns:p14="http://schemas.microsoft.com/office/powerpoint/2010/main" val="113693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GB" dirty="0"/>
              <a:t>Longer</a:t>
            </a:r>
            <a:r>
              <a:rPr lang="en-GB" baseline="0" dirty="0"/>
              <a:t> answers expected here.</a:t>
            </a:r>
          </a:p>
          <a:p>
            <a:endParaRPr lang="en-GB" baseline="0" dirty="0"/>
          </a:p>
          <a:p>
            <a:r>
              <a:rPr lang="en-GB" baseline="0" dirty="0"/>
              <a:t>Expectation is that basic 1 mark answers provide a literal response about ‘noise’</a:t>
            </a:r>
          </a:p>
          <a:p>
            <a:endParaRPr lang="en-GB" baseline="0" dirty="0" smtClean="0"/>
          </a:p>
          <a:p>
            <a:r>
              <a:rPr lang="en-GB" baseline="0" dirty="0" smtClean="0"/>
              <a:t>2 </a:t>
            </a:r>
            <a:r>
              <a:rPr lang="en-GB" baseline="0" dirty="0"/>
              <a:t>mark answers recognise the metaphorical aspect of the phrase ‘a quiet life’. </a:t>
            </a:r>
          </a:p>
          <a:p>
            <a:endParaRPr lang="en-GB" baseline="0" dirty="0"/>
          </a:p>
          <a:p>
            <a:r>
              <a:rPr lang="en-GB" baseline="0" dirty="0"/>
              <a:t>Challenging to write the mark scheme  for this.</a:t>
            </a:r>
            <a:endParaRPr lang="en-GB" dirty="0"/>
          </a:p>
        </p:txBody>
      </p:sp>
      <p:sp>
        <p:nvSpPr>
          <p:cNvPr id="36868" name="Slide Number Placeholder 3"/>
          <p:cNvSpPr>
            <a:spLocks noGrp="1"/>
          </p:cNvSpPr>
          <p:nvPr>
            <p:ph type="sldNum" sz="quarter" idx="5"/>
          </p:nvPr>
        </p:nvSpPr>
        <p:spPr>
          <a:noFill/>
        </p:spPr>
        <p:txBody>
          <a:bodyPr/>
          <a:lstStyle/>
          <a:p>
            <a:fld id="{244C2846-833F-45FB-B451-A8380D01285E}" type="slidenum">
              <a:rPr lang="en-GB" smtClean="0"/>
              <a:pPr/>
              <a:t>18</a:t>
            </a:fld>
            <a:endParaRPr lang="en-GB"/>
          </a:p>
        </p:txBody>
      </p:sp>
    </p:spTree>
    <p:extLst>
      <p:ext uri="{BB962C8B-B14F-4D97-AF65-F5344CB8AC3E}">
        <p14:creationId xmlns:p14="http://schemas.microsoft.com/office/powerpoint/2010/main" val="2205708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GB" dirty="0" smtClean="0"/>
              <a:t>It is possible </a:t>
            </a:r>
            <a:r>
              <a:rPr lang="en-GB" dirty="0"/>
              <a:t>to ask students to write</a:t>
            </a:r>
            <a:r>
              <a:rPr lang="en-GB" baseline="0" dirty="0"/>
              <a:t> their answers from different point of view from their own. </a:t>
            </a:r>
          </a:p>
          <a:p>
            <a:endParaRPr lang="en-GB" baseline="0" dirty="0"/>
          </a:p>
          <a:p>
            <a:pPr defTabSz="966155">
              <a:defRPr/>
            </a:pPr>
            <a:r>
              <a:rPr lang="en-GB" baseline="0" dirty="0" smtClean="0"/>
              <a:t>It is challenging </a:t>
            </a:r>
            <a:r>
              <a:rPr lang="en-GB" baseline="0" dirty="0"/>
              <a:t>to write the mark </a:t>
            </a:r>
            <a:r>
              <a:rPr lang="en-GB" baseline="0" dirty="0" smtClean="0"/>
              <a:t>scheme for </a:t>
            </a:r>
            <a:r>
              <a:rPr lang="en-GB" baseline="0" dirty="0"/>
              <a:t>this, </a:t>
            </a:r>
            <a:r>
              <a:rPr lang="en-GB" baseline="0" dirty="0" smtClean="0"/>
              <a:t>too.</a:t>
            </a:r>
            <a:endParaRPr lang="en-GB" dirty="0"/>
          </a:p>
          <a:p>
            <a:endParaRPr lang="en-GB" dirty="0"/>
          </a:p>
        </p:txBody>
      </p:sp>
      <p:sp>
        <p:nvSpPr>
          <p:cNvPr id="36868" name="Slide Number Placeholder 3"/>
          <p:cNvSpPr>
            <a:spLocks noGrp="1"/>
          </p:cNvSpPr>
          <p:nvPr>
            <p:ph type="sldNum" sz="quarter" idx="5"/>
          </p:nvPr>
        </p:nvSpPr>
        <p:spPr>
          <a:noFill/>
        </p:spPr>
        <p:txBody>
          <a:bodyPr/>
          <a:lstStyle/>
          <a:p>
            <a:fld id="{244C2846-833F-45FB-B451-A8380D01285E}" type="slidenum">
              <a:rPr lang="en-GB" smtClean="0"/>
              <a:pPr/>
              <a:t>19</a:t>
            </a:fld>
            <a:endParaRPr lang="en-GB"/>
          </a:p>
        </p:txBody>
      </p:sp>
    </p:spTree>
    <p:extLst>
      <p:ext uri="{BB962C8B-B14F-4D97-AF65-F5344CB8AC3E}">
        <p14:creationId xmlns:p14="http://schemas.microsoft.com/office/powerpoint/2010/main" val="3508473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GB" dirty="0"/>
              <a:t>In open questions,</a:t>
            </a:r>
            <a:r>
              <a:rPr lang="en-GB" baseline="0" dirty="0"/>
              <a:t> the space and format of the answer gives the student a lot of guidance about the type of answer that is expected. </a:t>
            </a:r>
            <a:endParaRPr lang="en-GB" dirty="0"/>
          </a:p>
        </p:txBody>
      </p:sp>
      <p:sp>
        <p:nvSpPr>
          <p:cNvPr id="36868" name="Slide Number Placeholder 3"/>
          <p:cNvSpPr>
            <a:spLocks noGrp="1"/>
          </p:cNvSpPr>
          <p:nvPr>
            <p:ph type="sldNum" sz="quarter" idx="5"/>
          </p:nvPr>
        </p:nvSpPr>
        <p:spPr>
          <a:noFill/>
        </p:spPr>
        <p:txBody>
          <a:bodyPr/>
          <a:lstStyle/>
          <a:p>
            <a:fld id="{244C2846-833F-45FB-B451-A8380D01285E}" type="slidenum">
              <a:rPr lang="en-GB" smtClean="0"/>
              <a:pPr/>
              <a:t>20</a:t>
            </a:fld>
            <a:endParaRPr lang="en-GB"/>
          </a:p>
        </p:txBody>
      </p:sp>
    </p:spTree>
    <p:extLst>
      <p:ext uri="{BB962C8B-B14F-4D97-AF65-F5344CB8AC3E}">
        <p14:creationId xmlns:p14="http://schemas.microsoft.com/office/powerpoint/2010/main" val="3249329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21</a:t>
            </a:fld>
            <a:endParaRPr lang="en-GB"/>
          </a:p>
        </p:txBody>
      </p:sp>
    </p:spTree>
    <p:extLst>
      <p:ext uri="{BB962C8B-B14F-4D97-AF65-F5344CB8AC3E}">
        <p14:creationId xmlns:p14="http://schemas.microsoft.com/office/powerpoint/2010/main" val="3574698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a:t>
            </a:fld>
            <a:endParaRPr lang="en-GB"/>
          </a:p>
        </p:txBody>
      </p:sp>
    </p:spTree>
    <p:extLst>
      <p:ext uri="{BB962C8B-B14F-4D97-AF65-F5344CB8AC3E}">
        <p14:creationId xmlns:p14="http://schemas.microsoft.com/office/powerpoint/2010/main" val="2787104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22</a:t>
            </a:fld>
            <a:endParaRPr lang="en-GB"/>
          </a:p>
        </p:txBody>
      </p:sp>
    </p:spTree>
    <p:extLst>
      <p:ext uri="{BB962C8B-B14F-4D97-AF65-F5344CB8AC3E}">
        <p14:creationId xmlns:p14="http://schemas.microsoft.com/office/powerpoint/2010/main" val="3878953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Mark </a:t>
            </a:r>
            <a:r>
              <a:rPr lang="en-GB" baseline="0" dirty="0"/>
              <a:t>schemes </a:t>
            </a:r>
            <a:r>
              <a:rPr lang="en-GB" b="0" u="none" baseline="0" dirty="0" smtClean="0"/>
              <a:t>must</a:t>
            </a:r>
            <a:r>
              <a:rPr lang="en-GB" baseline="0" dirty="0" smtClean="0"/>
              <a:t> </a:t>
            </a:r>
            <a:r>
              <a:rPr lang="en-GB" baseline="0" dirty="0"/>
              <a:t>be developed simultaneously with the item.</a:t>
            </a:r>
          </a:p>
          <a:p>
            <a:r>
              <a:rPr lang="en-GB" baseline="0" dirty="0"/>
              <a:t>When colleagues review items, it may be best to give them a copy </a:t>
            </a:r>
            <a:r>
              <a:rPr lang="en-GB" baseline="0" dirty="0" smtClean="0"/>
              <a:t>without </a:t>
            </a:r>
            <a:r>
              <a:rPr lang="en-GB" baseline="0" dirty="0"/>
              <a:t>the answers – to answer the test as authentically as possible.</a:t>
            </a:r>
          </a:p>
          <a:p>
            <a:r>
              <a:rPr lang="en-GB" baseline="0" dirty="0"/>
              <a:t>Then, they </a:t>
            </a:r>
            <a:r>
              <a:rPr lang="en-GB" b="0" baseline="0" dirty="0" smtClean="0"/>
              <a:t>must</a:t>
            </a:r>
            <a:r>
              <a:rPr lang="en-GB" baseline="0" dirty="0" smtClean="0"/>
              <a:t> </a:t>
            </a:r>
            <a:r>
              <a:rPr lang="en-GB" baseline="0" dirty="0"/>
              <a:t>also review the mark scheme.</a:t>
            </a:r>
          </a:p>
          <a:p>
            <a:r>
              <a:rPr lang="en-GB" b="0" baseline="0" dirty="0" smtClean="0"/>
              <a:t>There is a large difference </a:t>
            </a:r>
            <a:r>
              <a:rPr lang="en-GB" baseline="0" dirty="0" smtClean="0"/>
              <a:t>between </a:t>
            </a:r>
            <a:r>
              <a:rPr lang="en-GB" baseline="0" dirty="0"/>
              <a:t>the work that goes into the mark schemes for open and closed items.  It is complex to create a mark scheme even for a 1 mark answer.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23</a:t>
            </a:fld>
            <a:endParaRPr lang="en-GB"/>
          </a:p>
        </p:txBody>
      </p:sp>
    </p:spTree>
    <p:extLst>
      <p:ext uri="{BB962C8B-B14F-4D97-AF65-F5344CB8AC3E}">
        <p14:creationId xmlns:p14="http://schemas.microsoft.com/office/powerpoint/2010/main" val="3598090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a:t>
            </a:r>
            <a:r>
              <a:rPr lang="en-GB" baseline="0" dirty="0"/>
              <a:t>will not have access to as many responses as this (until questions are trialled on large numbers of students) so you will have to use the resources you have. Ask colleagues to answer the question in as many different ways as they can think of.</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24</a:t>
            </a:fld>
            <a:endParaRPr lang="en-GB"/>
          </a:p>
        </p:txBody>
      </p:sp>
    </p:spTree>
    <p:extLst>
      <p:ext uri="{BB962C8B-B14F-4D97-AF65-F5344CB8AC3E}">
        <p14:creationId xmlns:p14="http://schemas.microsoft.com/office/powerpoint/2010/main" val="3444676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54" indent="-181154">
              <a:buFont typeface="Arial" panose="020B0604020202020204" pitchFamily="34" charset="0"/>
              <a:buChar char="•"/>
            </a:pPr>
            <a:r>
              <a:rPr lang="en-GB" baseline="0" dirty="0"/>
              <a:t>Whether the current mark scheme makes it clear what mark it should </a:t>
            </a:r>
            <a:r>
              <a:rPr lang="en-GB" baseline="0" dirty="0" smtClean="0"/>
              <a:t>get.</a:t>
            </a:r>
            <a:endParaRPr lang="en-GB" baseline="0" dirty="0"/>
          </a:p>
          <a:p>
            <a:pPr marL="181154" indent="-181154">
              <a:buFont typeface="Arial" panose="020B0604020202020204" pitchFamily="34" charset="0"/>
              <a:buChar char="•"/>
            </a:pPr>
            <a:r>
              <a:rPr lang="en-GB" baseline="0" dirty="0"/>
              <a:t>Group them according to their characteristics. These characteristics indicate what the </a:t>
            </a:r>
            <a:r>
              <a:rPr lang="en-GB" b="0" baseline="0" dirty="0" smtClean="0"/>
              <a:t>criteria / principles</a:t>
            </a:r>
            <a:r>
              <a:rPr lang="en-GB" baseline="0" dirty="0" smtClean="0"/>
              <a:t> </a:t>
            </a:r>
            <a:r>
              <a:rPr lang="en-GB" baseline="0" dirty="0"/>
              <a:t>are by which to judge the answers </a:t>
            </a:r>
          </a:p>
          <a:p>
            <a:pPr marL="181154" indent="-181154">
              <a:buFont typeface="Arial" panose="020B0604020202020204" pitchFamily="34" charset="0"/>
              <a:buChar char="•"/>
            </a:pPr>
            <a:r>
              <a:rPr lang="en-GB" baseline="0" dirty="0"/>
              <a:t>Look at the answers that are partial / ‘just allowable’ (but not ideal) – your mark scheme has to tell markers what to do with these sorts of answers</a:t>
            </a:r>
          </a:p>
        </p:txBody>
      </p:sp>
      <p:sp>
        <p:nvSpPr>
          <p:cNvPr id="4" name="Slide Number Placeholder 3"/>
          <p:cNvSpPr>
            <a:spLocks noGrp="1"/>
          </p:cNvSpPr>
          <p:nvPr>
            <p:ph type="sldNum" sz="quarter" idx="10"/>
          </p:nvPr>
        </p:nvSpPr>
        <p:spPr/>
        <p:txBody>
          <a:bodyPr/>
          <a:lstStyle/>
          <a:p>
            <a:fld id="{E64F0672-232E-4C5B-A17C-18881AD76DE1}" type="slidenum">
              <a:rPr lang="en-GB" smtClean="0"/>
              <a:t>25</a:t>
            </a:fld>
            <a:endParaRPr lang="en-GB"/>
          </a:p>
        </p:txBody>
      </p:sp>
    </p:spTree>
    <p:extLst>
      <p:ext uri="{BB962C8B-B14F-4D97-AF65-F5344CB8AC3E}">
        <p14:creationId xmlns:p14="http://schemas.microsoft.com/office/powerpoint/2010/main" val="2949221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simple </a:t>
            </a:r>
            <a:r>
              <a:rPr lang="en-GB" dirty="0" smtClean="0"/>
              <a:t>1-mark </a:t>
            </a:r>
            <a:r>
              <a:rPr lang="en-GB" dirty="0"/>
              <a:t>question from a science test for 11 years olds. </a:t>
            </a:r>
          </a:p>
          <a:p>
            <a:endParaRPr lang="en-GB" dirty="0"/>
          </a:p>
          <a:p>
            <a:r>
              <a:rPr lang="en-GB" dirty="0" smtClean="0"/>
              <a:t>We </a:t>
            </a:r>
            <a:r>
              <a:rPr lang="en-GB" dirty="0"/>
              <a:t>think that the answer is fairly straightforward and that the mark scheme could be something like this: (next</a:t>
            </a:r>
            <a:r>
              <a:rPr lang="en-GB" baseline="0" dirty="0"/>
              <a:t> slide)</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26</a:t>
            </a:fld>
            <a:endParaRPr lang="en-GB"/>
          </a:p>
        </p:txBody>
      </p:sp>
    </p:spTree>
    <p:extLst>
      <p:ext uri="{BB962C8B-B14F-4D97-AF65-F5344CB8AC3E}">
        <p14:creationId xmlns:p14="http://schemas.microsoft.com/office/powerpoint/2010/main" val="2615035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would not account for many answers and would not provide markers with enough information to help</a:t>
            </a:r>
            <a:r>
              <a:rPr lang="en-GB" baseline="0" dirty="0"/>
              <a:t> them judge the acceptability of most student responses. On the next slide, you will see the mark scheme that was actually published to go with the question about separating salt from pasta.</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27</a:t>
            </a:fld>
            <a:endParaRPr lang="en-GB"/>
          </a:p>
        </p:txBody>
      </p:sp>
    </p:spTree>
    <p:extLst>
      <p:ext uri="{BB962C8B-B14F-4D97-AF65-F5344CB8AC3E}">
        <p14:creationId xmlns:p14="http://schemas.microsoft.com/office/powerpoint/2010/main" val="2352878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this information was deemed necessary to ensure consistent marking for even a short question with basically one answer.</a:t>
            </a:r>
          </a:p>
          <a:p>
            <a:endParaRPr lang="en-GB" dirty="0"/>
          </a:p>
          <a:p>
            <a:r>
              <a:rPr lang="en-GB" dirty="0"/>
              <a:t>A section describing the </a:t>
            </a:r>
            <a:r>
              <a:rPr lang="en-GB" b="1" dirty="0"/>
              <a:t>minimum requirements of an acceptable answer </a:t>
            </a:r>
            <a:r>
              <a:rPr lang="en-GB" dirty="0"/>
              <a:t>(different sizes) </a:t>
            </a:r>
          </a:p>
          <a:p>
            <a:r>
              <a:rPr lang="en-GB" dirty="0"/>
              <a:t>A section showing different</a:t>
            </a:r>
            <a:r>
              <a:rPr lang="en-GB" baseline="0" dirty="0"/>
              <a:t> </a:t>
            </a:r>
            <a:r>
              <a:rPr lang="en-GB" b="1" baseline="0" dirty="0"/>
              <a:t>borderline answers </a:t>
            </a:r>
            <a:r>
              <a:rPr lang="en-GB" baseline="0" dirty="0"/>
              <a:t>where markers may not be sure whether they fulfil the criteria (uncertainty whether the answers sufficiently express the idea of different size). </a:t>
            </a:r>
          </a:p>
          <a:p>
            <a:r>
              <a:rPr lang="en-GB" dirty="0"/>
              <a:t>A section with </a:t>
            </a:r>
            <a:r>
              <a:rPr lang="en-GB" b="1" dirty="0"/>
              <a:t>additional guidance </a:t>
            </a:r>
            <a:r>
              <a:rPr lang="en-GB" dirty="0"/>
              <a:t>– all of these focus on reasons for not giving credit</a:t>
            </a:r>
            <a:r>
              <a:rPr lang="en-GB" baseline="0" dirty="0"/>
              <a:t> – with some explanation.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28</a:t>
            </a:fld>
            <a:endParaRPr lang="en-GB"/>
          </a:p>
        </p:txBody>
      </p:sp>
    </p:spTree>
    <p:extLst>
      <p:ext uri="{BB962C8B-B14F-4D97-AF65-F5344CB8AC3E}">
        <p14:creationId xmlns:p14="http://schemas.microsoft.com/office/powerpoint/2010/main" val="2126464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155">
              <a:defRPr/>
            </a:pPr>
            <a:r>
              <a:rPr lang="en-GB" sz="1300" dirty="0"/>
              <a:t>This is the type of question where marks are given cumulatively: for the number of correct points made by the student. Markers simply count up the number of correct points and convert this to a mark. This one is a very simple question – where the student will receive one mark for each correct point.</a:t>
            </a:r>
          </a:p>
          <a:p>
            <a:pPr defTabSz="966155">
              <a:defRPr/>
            </a:pPr>
            <a:endParaRPr lang="en-GB" sz="1300" dirty="0"/>
          </a:p>
          <a:p>
            <a:pPr defTabSz="966155">
              <a:defRPr/>
            </a:pPr>
            <a:r>
              <a:rPr lang="en-GB" sz="1300" dirty="0"/>
              <a:t>But it would be possible to make this a harder question by asking students to give </a:t>
            </a:r>
            <a:r>
              <a:rPr lang="en-GB" sz="1300" b="1" dirty="0"/>
              <a:t>3 answers </a:t>
            </a:r>
            <a:r>
              <a:rPr lang="en-GB" sz="1300" dirty="0"/>
              <a:t>and to convert the answer to marks like this:</a:t>
            </a:r>
          </a:p>
          <a:p>
            <a:pPr defTabSz="966155">
              <a:defRPr/>
            </a:pPr>
            <a:endParaRPr lang="en-GB" sz="1300" dirty="0"/>
          </a:p>
          <a:p>
            <a:pPr defTabSz="966155">
              <a:defRPr/>
            </a:pPr>
            <a:r>
              <a:rPr lang="en-GB" sz="1300" dirty="0"/>
              <a:t>3 correct answer = 2 marks</a:t>
            </a:r>
          </a:p>
          <a:p>
            <a:pPr defTabSz="966155">
              <a:defRPr/>
            </a:pPr>
            <a:r>
              <a:rPr lang="en-GB" sz="1300" dirty="0"/>
              <a:t>2 correct answers = 1 mark</a:t>
            </a:r>
          </a:p>
          <a:p>
            <a:pPr defTabSz="966155">
              <a:defRPr/>
            </a:pPr>
            <a:r>
              <a:rPr lang="en-GB" sz="1300" dirty="0"/>
              <a:t>1 correct answer = 0 marks.  </a:t>
            </a:r>
          </a:p>
          <a:p>
            <a:endParaRPr lang="en-GB" baseline="0" dirty="0"/>
          </a:p>
          <a:p>
            <a:endParaRPr lang="en-GB" baseline="0" dirty="0"/>
          </a:p>
          <a:p>
            <a:r>
              <a:rPr lang="en-GB" baseline="0" dirty="0"/>
              <a:t>Where there are two (or more) marks available, </a:t>
            </a:r>
            <a:r>
              <a:rPr lang="en-GB" baseline="0" dirty="0" smtClean="0"/>
              <a:t>mark schemes </a:t>
            </a:r>
            <a:r>
              <a:rPr lang="en-GB" baseline="0" dirty="0"/>
              <a:t>have to be fuller as you have to include:</a:t>
            </a:r>
          </a:p>
          <a:p>
            <a:endParaRPr lang="en-GB" baseline="0" dirty="0"/>
          </a:p>
          <a:p>
            <a:r>
              <a:rPr lang="en-GB" baseline="0" dirty="0"/>
              <a:t>The acceptable points answers (as before)</a:t>
            </a:r>
          </a:p>
          <a:p>
            <a:r>
              <a:rPr lang="en-GB" baseline="0" dirty="0"/>
              <a:t>The allowable / borderline answers (as before)</a:t>
            </a:r>
          </a:p>
          <a:p>
            <a:r>
              <a:rPr lang="en-GB" baseline="0" dirty="0"/>
              <a:t>Additional explanation to help distinguish incorrect answers (as before)</a:t>
            </a:r>
          </a:p>
          <a:p>
            <a:endParaRPr lang="en-GB" baseline="0" dirty="0"/>
          </a:p>
          <a:p>
            <a:r>
              <a:rPr lang="en-GB" baseline="0" dirty="0"/>
              <a:t>ALSO:</a:t>
            </a:r>
            <a:br>
              <a:rPr lang="en-GB" baseline="0" dirty="0"/>
            </a:br>
            <a:r>
              <a:rPr lang="en-GB" baseline="0" dirty="0"/>
              <a:t>explain how students achieve one / two marks. </a:t>
            </a:r>
          </a:p>
          <a:p>
            <a:r>
              <a:rPr lang="en-GB" baseline="0" dirty="0"/>
              <a:t>This is demonstrated on the next slide.</a:t>
            </a:r>
          </a:p>
          <a:p>
            <a:endParaRPr lang="en-GB" dirty="0"/>
          </a:p>
        </p:txBody>
      </p:sp>
      <p:sp>
        <p:nvSpPr>
          <p:cNvPr id="4" name="Slide Number Placeholder 3"/>
          <p:cNvSpPr>
            <a:spLocks noGrp="1"/>
          </p:cNvSpPr>
          <p:nvPr>
            <p:ph type="sldNum" sz="quarter" idx="10"/>
          </p:nvPr>
        </p:nvSpPr>
        <p:spPr/>
        <p:txBody>
          <a:bodyPr/>
          <a:lstStyle/>
          <a:p>
            <a:fld id="{9383A647-4322-460F-9087-F472278CB305}" type="slidenum">
              <a:rPr lang="en-US" smtClean="0"/>
              <a:pPr/>
              <a:t>29</a:t>
            </a:fld>
            <a:endParaRPr lang="en-US"/>
          </a:p>
        </p:txBody>
      </p:sp>
    </p:spTree>
    <p:extLst>
      <p:ext uri="{BB962C8B-B14F-4D97-AF65-F5344CB8AC3E}">
        <p14:creationId xmlns:p14="http://schemas.microsoft.com/office/powerpoint/2010/main" val="741140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a:p>
            <a:r>
              <a:rPr lang="en-GB" baseline="0" dirty="0"/>
              <a:t>This follows the same structure as the previous </a:t>
            </a:r>
            <a:r>
              <a:rPr lang="en-GB" baseline="0" dirty="0" smtClean="0"/>
              <a:t>mark scheme</a:t>
            </a:r>
            <a:endParaRPr lang="en-GB" baseline="0" dirty="0"/>
          </a:p>
          <a:p>
            <a:endParaRPr lang="en-GB" baseline="0" dirty="0" smtClean="0"/>
          </a:p>
          <a:p>
            <a:r>
              <a:rPr lang="en-GB" baseline="0" dirty="0" smtClean="0"/>
              <a:t>With:</a:t>
            </a:r>
          </a:p>
          <a:p>
            <a:endParaRPr lang="en-GB" baseline="0" dirty="0"/>
          </a:p>
          <a:p>
            <a:r>
              <a:rPr lang="en-GB" dirty="0"/>
              <a:t>A section listing</a:t>
            </a:r>
            <a:r>
              <a:rPr lang="en-GB" baseline="0" dirty="0"/>
              <a:t> the variety of points that students can make </a:t>
            </a:r>
            <a:r>
              <a:rPr lang="en-GB" baseline="0" dirty="0" smtClean="0"/>
              <a:t>(left hand section)</a:t>
            </a:r>
            <a:endParaRPr lang="en-GB" dirty="0"/>
          </a:p>
          <a:p>
            <a:r>
              <a:rPr lang="en-GB" dirty="0"/>
              <a:t>A section showing different</a:t>
            </a:r>
            <a:r>
              <a:rPr lang="en-GB" baseline="0" dirty="0"/>
              <a:t> borderline answers where markers may not be sure whether they fulfil the criteria. (middle section)</a:t>
            </a:r>
          </a:p>
          <a:p>
            <a:r>
              <a:rPr lang="en-GB" dirty="0"/>
              <a:t>A section with additional guidance – all of these focus on reasons for not giving credit</a:t>
            </a:r>
            <a:r>
              <a:rPr lang="en-GB" baseline="0" dirty="0"/>
              <a:t> – with some explanation.  (right hand section)</a:t>
            </a:r>
          </a:p>
          <a:p>
            <a:endParaRPr lang="en-GB" baseline="0" dirty="0"/>
          </a:p>
        </p:txBody>
      </p:sp>
      <p:sp>
        <p:nvSpPr>
          <p:cNvPr id="4" name="Slide Number Placeholder 3"/>
          <p:cNvSpPr>
            <a:spLocks noGrp="1"/>
          </p:cNvSpPr>
          <p:nvPr>
            <p:ph type="sldNum" sz="quarter" idx="10"/>
          </p:nvPr>
        </p:nvSpPr>
        <p:spPr/>
        <p:txBody>
          <a:bodyPr/>
          <a:lstStyle/>
          <a:p>
            <a:fld id="{9383A647-4322-460F-9087-F472278CB305}" type="slidenum">
              <a:rPr lang="en-US" smtClean="0"/>
              <a:pPr/>
              <a:t>30</a:t>
            </a:fld>
            <a:endParaRPr lang="en-US"/>
          </a:p>
        </p:txBody>
      </p:sp>
    </p:spTree>
    <p:extLst>
      <p:ext uri="{BB962C8B-B14F-4D97-AF65-F5344CB8AC3E}">
        <p14:creationId xmlns:p14="http://schemas.microsoft.com/office/powerpoint/2010/main" val="1712895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155">
              <a:defRPr/>
            </a:pPr>
            <a:r>
              <a:rPr lang="en-GB" sz="1300" dirty="0"/>
              <a:t>This is the type of question where marks are given </a:t>
            </a:r>
            <a:r>
              <a:rPr lang="en-GB" sz="1300" b="1" dirty="0"/>
              <a:t>qualitatively</a:t>
            </a:r>
            <a:r>
              <a:rPr lang="en-GB" sz="1300" dirty="0"/>
              <a:t>: where the marker has to make a judgement </a:t>
            </a:r>
            <a:r>
              <a:rPr lang="en-GB" sz="1300" dirty="0" smtClean="0"/>
              <a:t>about </a:t>
            </a:r>
            <a:r>
              <a:rPr lang="en-GB" sz="1300" dirty="0"/>
              <a:t>how good the answer </a:t>
            </a:r>
            <a:r>
              <a:rPr lang="en-GB" sz="1300" dirty="0" smtClean="0"/>
              <a:t>is </a:t>
            </a:r>
            <a:r>
              <a:rPr lang="en-GB" sz="1300" dirty="0"/>
              <a:t>(not quantity but quality). This is where the difference between one or two mark answers is expressed through </a:t>
            </a:r>
            <a:r>
              <a:rPr lang="en-GB" sz="1300" b="1" dirty="0"/>
              <a:t>descriptive criteria </a:t>
            </a:r>
            <a:r>
              <a:rPr lang="en-GB" sz="1300" dirty="0"/>
              <a:t>and the marker has to make a judgement about which description the answer fits better. </a:t>
            </a:r>
          </a:p>
          <a:p>
            <a:pPr defTabSz="966155">
              <a:defRPr/>
            </a:pPr>
            <a:endParaRPr lang="en-GB" sz="1300" dirty="0"/>
          </a:p>
          <a:p>
            <a:pPr defTabSz="966155">
              <a:defRPr/>
            </a:pPr>
            <a:r>
              <a:rPr lang="en-GB" sz="1300" dirty="0"/>
              <a:t>Let’s go back to a previous example from a reading test for 11-year-olds. </a:t>
            </a:r>
          </a:p>
          <a:p>
            <a:pPr defTabSz="966155">
              <a:defRPr/>
            </a:pPr>
            <a:endParaRPr lang="en-GB" sz="1300" dirty="0"/>
          </a:p>
          <a:p>
            <a:pPr defTabSz="966155">
              <a:defRPr/>
            </a:pPr>
            <a:r>
              <a:rPr lang="en-GB" sz="1300" dirty="0"/>
              <a:t>Read through the question. </a:t>
            </a:r>
          </a:p>
          <a:p>
            <a:pPr defTabSz="966155">
              <a:defRPr/>
            </a:pPr>
            <a:endParaRPr lang="en-GB" sz="1300" dirty="0"/>
          </a:p>
          <a:p>
            <a:pPr defTabSz="966155">
              <a:defRPr/>
            </a:pPr>
            <a:endParaRPr lang="en-GB" sz="1300" dirty="0"/>
          </a:p>
          <a:p>
            <a:pPr defTabSz="966155">
              <a:defRPr/>
            </a:pPr>
            <a:endParaRPr lang="en-GB" sz="1300" dirty="0"/>
          </a:p>
          <a:p>
            <a:pPr defTabSz="966155">
              <a:defRPr/>
            </a:pPr>
            <a:endParaRPr lang="en-GB" sz="1300" dirty="0"/>
          </a:p>
          <a:p>
            <a:endParaRPr lang="en-GB" dirty="0"/>
          </a:p>
        </p:txBody>
      </p:sp>
      <p:sp>
        <p:nvSpPr>
          <p:cNvPr id="4" name="Slide Number Placeholder 3"/>
          <p:cNvSpPr>
            <a:spLocks noGrp="1"/>
          </p:cNvSpPr>
          <p:nvPr>
            <p:ph type="sldNum" sz="quarter" idx="10"/>
          </p:nvPr>
        </p:nvSpPr>
        <p:spPr/>
        <p:txBody>
          <a:bodyPr/>
          <a:lstStyle/>
          <a:p>
            <a:fld id="{9383A647-4322-460F-9087-F472278CB305}" type="slidenum">
              <a:rPr lang="en-US" smtClean="0"/>
              <a:pPr/>
              <a:t>31</a:t>
            </a:fld>
            <a:endParaRPr lang="en-US"/>
          </a:p>
        </p:txBody>
      </p:sp>
    </p:spTree>
    <p:extLst>
      <p:ext uri="{BB962C8B-B14F-4D97-AF65-F5344CB8AC3E}">
        <p14:creationId xmlns:p14="http://schemas.microsoft.com/office/powerpoint/2010/main" val="3259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dirty="0"/>
              <a:t>Ideal</a:t>
            </a:r>
            <a:r>
              <a:rPr lang="en-US" baseline="0" dirty="0"/>
              <a:t> for curriculum areas where there is a chain of cause and effect (sciences) a precise sequence of stages to be followed (</a:t>
            </a:r>
            <a:r>
              <a:rPr lang="en-US" baseline="0" dirty="0" err="1"/>
              <a:t>eg</a:t>
            </a:r>
            <a:r>
              <a:rPr lang="en-US" baseline="0" dirty="0"/>
              <a:t> an experiment) / a narrative (history / language / literature). </a:t>
            </a:r>
          </a:p>
          <a:p>
            <a:endParaRPr lang="en-US" dirty="0"/>
          </a:p>
        </p:txBody>
      </p:sp>
      <p:sp>
        <p:nvSpPr>
          <p:cNvPr id="29700" name="Slide Number Placeholder 3"/>
          <p:cNvSpPr>
            <a:spLocks noGrp="1"/>
          </p:cNvSpPr>
          <p:nvPr>
            <p:ph type="sldNum" sz="quarter" idx="5"/>
          </p:nvPr>
        </p:nvSpPr>
        <p:spPr>
          <a:noFill/>
        </p:spPr>
        <p:txBody>
          <a:bodyPr/>
          <a:lstStyle/>
          <a:p>
            <a:fld id="{056E3944-060C-4ABE-812F-403157E7749F}" type="slidenum">
              <a:rPr lang="en-GB" smtClean="0"/>
              <a:pPr/>
              <a:t>3</a:t>
            </a:fld>
            <a:endParaRPr lang="en-GB"/>
          </a:p>
        </p:txBody>
      </p:sp>
    </p:spTree>
    <p:extLst>
      <p:ext uri="{BB962C8B-B14F-4D97-AF65-F5344CB8AC3E}">
        <p14:creationId xmlns:p14="http://schemas.microsoft.com/office/powerpoint/2010/main" val="782033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32</a:t>
            </a:fld>
            <a:endParaRPr lang="en-GB"/>
          </a:p>
        </p:txBody>
      </p:sp>
    </p:spTree>
    <p:extLst>
      <p:ext uri="{BB962C8B-B14F-4D97-AF65-F5344CB8AC3E}">
        <p14:creationId xmlns:p14="http://schemas.microsoft.com/office/powerpoint/2010/main" val="2243158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33</a:t>
            </a:fld>
            <a:endParaRPr lang="en-GB"/>
          </a:p>
        </p:txBody>
      </p:sp>
    </p:spTree>
    <p:extLst>
      <p:ext uri="{BB962C8B-B14F-4D97-AF65-F5344CB8AC3E}">
        <p14:creationId xmlns:p14="http://schemas.microsoft.com/office/powerpoint/2010/main" val="845516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34</a:t>
            </a:fld>
            <a:endParaRPr lang="en-GB"/>
          </a:p>
        </p:txBody>
      </p:sp>
    </p:spTree>
    <p:extLst>
      <p:ext uri="{BB962C8B-B14F-4D97-AF65-F5344CB8AC3E}">
        <p14:creationId xmlns:p14="http://schemas.microsoft.com/office/powerpoint/2010/main" val="3181398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Note advantage is that it gives finer grained detail as to how well they have responded, credits partial understanding</a:t>
            </a:r>
          </a:p>
          <a:p>
            <a:pPr marL="171450" indent="-171450">
              <a:buFont typeface="Arial" panose="020B0604020202020204" pitchFamily="34" charset="0"/>
              <a:buChar char="•"/>
            </a:pPr>
            <a:r>
              <a:rPr lang="en-GB" dirty="0"/>
              <a:t>Band descriptors are helpful in giving formative feedback, makes clear what is  needed to improve</a:t>
            </a:r>
          </a:p>
          <a:p>
            <a:pPr marL="171450" indent="-171450">
              <a:buFont typeface="Arial" panose="020B0604020202020204" pitchFamily="34" charset="0"/>
              <a:buChar char="•"/>
            </a:pPr>
            <a:r>
              <a:rPr lang="en-GB" dirty="0"/>
              <a:t>Should try to avoid being influenced by the students writing skills – we are assessing understanding of biology not English. </a:t>
            </a:r>
            <a:r>
              <a:rPr lang="en-GB" dirty="0" smtClean="0"/>
              <a:t>Do</a:t>
            </a:r>
            <a:r>
              <a:rPr lang="en-GB" baseline="0" dirty="0" smtClean="0"/>
              <a:t> no</a:t>
            </a:r>
            <a:r>
              <a:rPr lang="en-GB" dirty="0" smtClean="0"/>
              <a:t>t </a:t>
            </a:r>
            <a:r>
              <a:rPr lang="en-GB" dirty="0"/>
              <a:t>be influenced </a:t>
            </a:r>
            <a:r>
              <a:rPr lang="en-GB" dirty="0" smtClean="0"/>
              <a:t>by </a:t>
            </a:r>
            <a:r>
              <a:rPr lang="en-GB" dirty="0"/>
              <a:t>a well written answer with little content or a poorly written one that still shows they have grasped the learning objective. </a:t>
            </a:r>
          </a:p>
          <a:p>
            <a:pPr marL="171450" indent="-171450">
              <a:buFont typeface="Arial" panose="020B0604020202020204" pitchFamily="34" charset="0"/>
              <a:buChar char="•"/>
            </a:pPr>
            <a:r>
              <a:rPr lang="en-GB" dirty="0"/>
              <a:t>Note the inclusion of </a:t>
            </a:r>
            <a:r>
              <a:rPr lang="en-GB" dirty="0" smtClean="0"/>
              <a:t>indicative content - </a:t>
            </a:r>
            <a:r>
              <a:rPr lang="en-GB" dirty="0"/>
              <a:t>however only a guide, not a hurdle</a:t>
            </a:r>
          </a:p>
          <a:p>
            <a:pPr marL="171450" indent="-171450">
              <a:buFont typeface="Arial" panose="020B0604020202020204" pitchFamily="34" charset="0"/>
              <a:buChar char="•"/>
            </a:pPr>
            <a:r>
              <a:rPr lang="en-GB" dirty="0"/>
              <a:t>Note the inclusion of a zero band – important that band one </a:t>
            </a:r>
            <a:r>
              <a:rPr lang="en-GB" dirty="0" smtClean="0"/>
              <a:t>is not </a:t>
            </a:r>
            <a:r>
              <a:rPr lang="en-GB" dirty="0"/>
              <a:t>awarded as a ‘consolation’- </a:t>
            </a:r>
            <a:r>
              <a:rPr lang="en-GB" dirty="0" smtClean="0"/>
              <a:t>this may spare </a:t>
            </a:r>
            <a:r>
              <a:rPr lang="en-GB" dirty="0"/>
              <a:t>the student’s feelings but </a:t>
            </a:r>
            <a:r>
              <a:rPr lang="en-GB" dirty="0" smtClean="0"/>
              <a:t>will not </a:t>
            </a:r>
            <a:r>
              <a:rPr lang="en-GB" dirty="0"/>
              <a:t>help them progress</a:t>
            </a:r>
          </a:p>
        </p:txBody>
      </p:sp>
      <p:sp>
        <p:nvSpPr>
          <p:cNvPr id="4" name="Slide Number Placeholder 3"/>
          <p:cNvSpPr>
            <a:spLocks noGrp="1"/>
          </p:cNvSpPr>
          <p:nvPr>
            <p:ph type="sldNum" sz="quarter" idx="10"/>
          </p:nvPr>
        </p:nvSpPr>
        <p:spPr/>
        <p:txBody>
          <a:bodyPr/>
          <a:lstStyle/>
          <a:p>
            <a:fld id="{E64F0672-232E-4C5B-A17C-18881AD76DE1}" type="slidenum">
              <a:rPr lang="en-GB" smtClean="0"/>
              <a:t>35</a:t>
            </a:fld>
            <a:endParaRPr lang="en-GB"/>
          </a:p>
        </p:txBody>
      </p:sp>
    </p:spTree>
    <p:extLst>
      <p:ext uri="{BB962C8B-B14F-4D97-AF65-F5344CB8AC3E}">
        <p14:creationId xmlns:p14="http://schemas.microsoft.com/office/powerpoint/2010/main" val="3173082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Here’s an example from Hong Kong. Assessing English language.</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Show</a:t>
            </a:r>
            <a:r>
              <a:rPr lang="en-GB" baseline="0" dirty="0" smtClean="0"/>
              <a:t> them this example of how far this can go (note that </a:t>
            </a:r>
            <a:r>
              <a:rPr lang="en-GB" baseline="0" dirty="0" smtClean="0"/>
              <a:t>it is </a:t>
            </a:r>
            <a:r>
              <a:rPr lang="en-GB" baseline="0" dirty="0" smtClean="0"/>
              <a:t>not the most complex you can get).</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This assessment would be out of 12.</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Note different capabilities – advantages are: more reliable marking, more precise formative feedback</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Issues: time consuming, still subjective (as discussed in previous slides), need to make sure categories don’t overlap (so the same thing is credited twice).</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E64F0672-232E-4C5B-A17C-18881AD76DE1}" type="slidenum">
              <a:rPr lang="en-GB" smtClean="0"/>
              <a:t>36</a:t>
            </a:fld>
            <a:endParaRPr lang="en-GB"/>
          </a:p>
        </p:txBody>
      </p:sp>
    </p:spTree>
    <p:extLst>
      <p:ext uri="{BB962C8B-B14F-4D97-AF65-F5344CB8AC3E}">
        <p14:creationId xmlns:p14="http://schemas.microsoft.com/office/powerpoint/2010/main" val="509664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Font typeface="Arial" pitchFamily="34" charset="0"/>
              <a:buChar char="•"/>
              <a:defRPr/>
            </a:pPr>
            <a:endParaRPr lang="en-GB" sz="1100" dirty="0"/>
          </a:p>
          <a:p>
            <a:pPr>
              <a:buFont typeface="Arial" pitchFamily="34" charset="0"/>
              <a:buChar char="•"/>
              <a:defRPr/>
            </a:pPr>
            <a:r>
              <a:rPr lang="en-GB" sz="1100" dirty="0" smtClean="0"/>
              <a:t> Marking </a:t>
            </a:r>
            <a:r>
              <a:rPr lang="en-GB" sz="1100" dirty="0"/>
              <a:t>for formative purposes is </a:t>
            </a:r>
            <a:r>
              <a:rPr lang="en-GB" sz="1100" b="1" dirty="0"/>
              <a:t>not</a:t>
            </a:r>
            <a:r>
              <a:rPr lang="en-GB" sz="1100" dirty="0"/>
              <a:t> the same as </a:t>
            </a:r>
            <a:r>
              <a:rPr lang="en-GB" sz="1100" dirty="0" smtClean="0"/>
              <a:t>‘normal’ marking</a:t>
            </a:r>
            <a:r>
              <a:rPr lang="en-GB" sz="1100" dirty="0"/>
              <a:t>. What you want to find out from formative marking is what the student did right and what they did wrong / how they can make a good answer even better and how to feed back to the student. </a:t>
            </a:r>
          </a:p>
          <a:p>
            <a:pPr>
              <a:buFont typeface="Arial" pitchFamily="34" charset="0"/>
              <a:buChar char="•"/>
              <a:defRPr/>
            </a:pPr>
            <a:endParaRPr lang="en-GB" sz="1100" dirty="0"/>
          </a:p>
          <a:p>
            <a:pPr>
              <a:buFont typeface="Arial" pitchFamily="34" charset="0"/>
              <a:buChar char="•"/>
              <a:defRPr/>
            </a:pPr>
            <a:r>
              <a:rPr lang="en-GB" sz="1100" dirty="0"/>
              <a:t> For formative data, we need to categorise different types of wrong answer because these are the most revealing about performance – as well as different creditworthy approaches as well.</a:t>
            </a:r>
          </a:p>
          <a:p>
            <a:pPr>
              <a:buFont typeface="Arial" pitchFamily="34" charset="0"/>
              <a:buChar char="•"/>
              <a:defRPr/>
            </a:pPr>
            <a:endParaRPr lang="en-GB" sz="1100" dirty="0"/>
          </a:p>
          <a:p>
            <a:pPr>
              <a:buFontTx/>
              <a:buChar char="•"/>
            </a:pPr>
            <a:r>
              <a:rPr lang="en-GB" sz="1100" dirty="0"/>
              <a:t>how much a pupil understands (quantity) how many truly unique points do they make in their </a:t>
            </a:r>
            <a:r>
              <a:rPr lang="en-GB" sz="1100" dirty="0" smtClean="0"/>
              <a:t>answer?</a:t>
            </a:r>
            <a:endParaRPr lang="en-GB" sz="1100" dirty="0"/>
          </a:p>
          <a:p>
            <a:pPr>
              <a:buFontTx/>
              <a:buChar char="•"/>
            </a:pPr>
            <a:r>
              <a:rPr lang="en-GB" sz="1100" dirty="0"/>
              <a:t>insightfulness (quality) – are they central / core issues or are they trivial / </a:t>
            </a:r>
            <a:r>
              <a:rPr lang="en-GB" sz="1100" dirty="0" smtClean="0"/>
              <a:t>peripheral </a:t>
            </a:r>
            <a:r>
              <a:rPr lang="en-GB" sz="1100" dirty="0"/>
              <a:t>(missed the point</a:t>
            </a:r>
            <a:r>
              <a:rPr lang="en-GB" sz="1100" dirty="0" smtClean="0"/>
              <a:t>)?</a:t>
            </a:r>
            <a:endParaRPr lang="en-GB" sz="1100" dirty="0"/>
          </a:p>
          <a:p>
            <a:pPr>
              <a:buFontTx/>
              <a:buChar char="•"/>
            </a:pPr>
            <a:r>
              <a:rPr lang="en-GB" sz="1100" dirty="0"/>
              <a:t>scope of response </a:t>
            </a:r>
            <a:r>
              <a:rPr lang="en-GB" sz="1100" dirty="0" smtClean="0"/>
              <a:t>(local </a:t>
            </a:r>
            <a:r>
              <a:rPr lang="en-GB" sz="1100" dirty="0"/>
              <a:t>/ global</a:t>
            </a:r>
            <a:r>
              <a:rPr lang="en-GB" sz="1100" dirty="0" smtClean="0"/>
              <a:t>)</a:t>
            </a:r>
            <a:endParaRPr lang="en-GB" sz="1100" dirty="0"/>
          </a:p>
          <a:p>
            <a:pPr>
              <a:buFontTx/>
              <a:buChar char="•"/>
            </a:pPr>
            <a:r>
              <a:rPr lang="en-GB" sz="1100" dirty="0"/>
              <a:t>use of extrinsic knowledge (legitimate and illegitimate) </a:t>
            </a:r>
          </a:p>
          <a:p>
            <a:pPr defTabSz="966155">
              <a:buFont typeface="Arial" pitchFamily="34" charset="0"/>
              <a:buChar char="•"/>
              <a:defRPr/>
            </a:pPr>
            <a:r>
              <a:rPr lang="en-GB" sz="1100" dirty="0"/>
              <a:t>engagement with the subject</a:t>
            </a:r>
          </a:p>
          <a:p>
            <a:pPr defTabSz="966155">
              <a:buFont typeface="Arial" pitchFamily="34" charset="0"/>
              <a:buChar char="•"/>
              <a:defRPr/>
            </a:pPr>
            <a:r>
              <a:rPr lang="en-GB" sz="1100" dirty="0"/>
              <a:t>is the pupil answering the question </a:t>
            </a:r>
            <a:r>
              <a:rPr lang="en-GB" sz="1100" dirty="0" smtClean="0"/>
              <a:t>asked?</a:t>
            </a:r>
            <a:endParaRPr lang="en-GB" sz="1100" dirty="0"/>
          </a:p>
          <a:p>
            <a:pPr>
              <a:buFont typeface="Arial" pitchFamily="34" charset="0"/>
              <a:buChar char="•"/>
              <a:defRPr/>
            </a:pPr>
            <a:endParaRPr lang="en-GB" sz="1100" dirty="0"/>
          </a:p>
          <a:p>
            <a:pPr>
              <a:buFont typeface="Arial" pitchFamily="34" charset="0"/>
              <a:buChar char="•"/>
              <a:defRPr/>
            </a:pPr>
            <a:endParaRPr lang="en-GB" sz="1100" dirty="0"/>
          </a:p>
        </p:txBody>
      </p:sp>
      <p:sp>
        <p:nvSpPr>
          <p:cNvPr id="18436" name="Slide Number Placeholder 3"/>
          <p:cNvSpPr>
            <a:spLocks noGrp="1"/>
          </p:cNvSpPr>
          <p:nvPr>
            <p:ph type="sldNum" sz="quarter" idx="5"/>
          </p:nvPr>
        </p:nvSpPr>
        <p:spPr>
          <a:noFill/>
        </p:spPr>
        <p:txBody>
          <a:bodyPr/>
          <a:lstStyle/>
          <a:p>
            <a:fld id="{98724D70-CE69-427C-8726-0D6E9FA32480}" type="slidenum">
              <a:rPr lang="en-GB" smtClean="0"/>
              <a:pPr/>
              <a:t>37</a:t>
            </a:fld>
            <a:endParaRPr lang="en-GB"/>
          </a:p>
        </p:txBody>
      </p:sp>
    </p:spTree>
    <p:extLst>
      <p:ext uri="{BB962C8B-B14F-4D97-AF65-F5344CB8AC3E}">
        <p14:creationId xmlns:p14="http://schemas.microsoft.com/office/powerpoint/2010/main" val="2832007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38</a:t>
            </a:fld>
            <a:endParaRPr lang="en-GB"/>
          </a:p>
        </p:txBody>
      </p:sp>
    </p:spTree>
    <p:extLst>
      <p:ext uri="{BB962C8B-B14F-4D97-AF65-F5344CB8AC3E}">
        <p14:creationId xmlns:p14="http://schemas.microsoft.com/office/powerpoint/2010/main" val="102662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b="1" dirty="0" smtClean="0"/>
              <a:t>Labelling </a:t>
            </a:r>
            <a:r>
              <a:rPr lang="en-GB" b="1" dirty="0"/>
              <a:t>a diagram</a:t>
            </a:r>
            <a:r>
              <a:rPr lang="en-GB" b="1" baseline="0" dirty="0"/>
              <a:t> </a:t>
            </a:r>
            <a:r>
              <a:rPr lang="en-GB" baseline="0" dirty="0"/>
              <a:t>- </a:t>
            </a:r>
            <a:r>
              <a:rPr lang="en-GB" dirty="0"/>
              <a:t>ideal for sciences</a:t>
            </a:r>
            <a:r>
              <a:rPr lang="en-GB" baseline="0" dirty="0"/>
              <a:t>. Labelling parts in biology / labelling equipment needed for an experiment / literacy (to show understanding of an information text). Can be done as an open exercise, where students generate their own labels – or as here, as a closed task</a:t>
            </a:r>
            <a:r>
              <a:rPr lang="en-GB" baseline="0" dirty="0" smtClean="0"/>
              <a:t>.</a:t>
            </a:r>
            <a:endParaRPr lang="en-GB" dirty="0"/>
          </a:p>
        </p:txBody>
      </p:sp>
      <p:sp>
        <p:nvSpPr>
          <p:cNvPr id="32772" name="Slide Number Placeholder 3"/>
          <p:cNvSpPr>
            <a:spLocks noGrp="1"/>
          </p:cNvSpPr>
          <p:nvPr>
            <p:ph type="sldNum" sz="quarter" idx="5"/>
          </p:nvPr>
        </p:nvSpPr>
        <p:spPr>
          <a:noFill/>
        </p:spPr>
        <p:txBody>
          <a:bodyPr/>
          <a:lstStyle/>
          <a:p>
            <a:fld id="{1A82D760-8D43-4E47-93AB-13F342EA57E7}" type="slidenum">
              <a:rPr lang="en-GB" smtClean="0"/>
              <a:pPr/>
              <a:t>4</a:t>
            </a:fld>
            <a:endParaRPr lang="en-GB"/>
          </a:p>
        </p:txBody>
      </p:sp>
    </p:spTree>
    <p:extLst>
      <p:ext uri="{BB962C8B-B14F-4D97-AF65-F5344CB8AC3E}">
        <p14:creationId xmlns:p14="http://schemas.microsoft.com/office/powerpoint/2010/main" val="240047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71BA4EE-FD02-40AF-83CB-A8763C595FDD}" type="slidenum">
              <a:rPr lang="en-GB" smtClean="0"/>
              <a:pPr>
                <a:defRPr/>
              </a:pPr>
              <a:t>5</a:t>
            </a:fld>
            <a:endParaRPr lang="en-GB"/>
          </a:p>
        </p:txBody>
      </p:sp>
    </p:spTree>
    <p:extLst>
      <p:ext uri="{BB962C8B-B14F-4D97-AF65-F5344CB8AC3E}">
        <p14:creationId xmlns:p14="http://schemas.microsoft.com/office/powerpoint/2010/main" val="77121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Candidates must drag and drop the objects (arrows) and targets (forces) in order to form</a:t>
            </a:r>
            <a:r>
              <a:rPr lang="en-GB" baseline="0" dirty="0"/>
              <a:t> matching pairs. </a:t>
            </a:r>
            <a:r>
              <a:rPr lang="en-GB" dirty="0"/>
              <a:t>There must be an</a:t>
            </a:r>
            <a:r>
              <a:rPr lang="en-GB" baseline="0" dirty="0"/>
              <a:t> equal number of objects and targets.</a:t>
            </a:r>
          </a:p>
          <a:p>
            <a:r>
              <a:rPr lang="en-GB" baseline="0" dirty="0"/>
              <a:t>There must be at least four matching pairs in order to minimise the potential of answering correctly by chance.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DB66C77-12CD-41DC-B7D1-6946316C1AF9}" type="slidenum">
              <a:rPr lang="en-GB" smtClean="0"/>
              <a:pPr/>
              <a:t>6</a:t>
            </a:fld>
            <a:endParaRPr lang="en-GB"/>
          </a:p>
        </p:txBody>
      </p:sp>
    </p:spTree>
    <p:extLst>
      <p:ext uri="{BB962C8B-B14F-4D97-AF65-F5344CB8AC3E}">
        <p14:creationId xmlns:p14="http://schemas.microsoft.com/office/powerpoint/2010/main" val="80914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Candidates must drag and drop the objects (arrows) and targets (forces) in order to form</a:t>
            </a:r>
            <a:r>
              <a:rPr lang="en-GB" baseline="0" dirty="0"/>
              <a:t> matching pairs. </a:t>
            </a:r>
            <a:r>
              <a:rPr lang="en-GB" dirty="0"/>
              <a:t>There must be an</a:t>
            </a:r>
            <a:r>
              <a:rPr lang="en-GB" baseline="0" dirty="0"/>
              <a:t> equal number of objects and targets.</a:t>
            </a:r>
          </a:p>
          <a:p>
            <a:r>
              <a:rPr lang="en-GB" baseline="0" dirty="0"/>
              <a:t>There must be at least four matching pairs in order to minimise the potential of answering correctly by chance.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DB66C77-12CD-41DC-B7D1-6946316C1AF9}" type="slidenum">
              <a:rPr lang="en-GB" smtClean="0"/>
              <a:pPr/>
              <a:t>7</a:t>
            </a:fld>
            <a:endParaRPr lang="en-GB"/>
          </a:p>
        </p:txBody>
      </p:sp>
    </p:spTree>
    <p:extLst>
      <p:ext uri="{BB962C8B-B14F-4D97-AF65-F5344CB8AC3E}">
        <p14:creationId xmlns:p14="http://schemas.microsoft.com/office/powerpoint/2010/main" val="820904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8</a:t>
            </a:fld>
            <a:endParaRPr lang="en-GB"/>
          </a:p>
        </p:txBody>
      </p:sp>
    </p:spTree>
    <p:extLst>
      <p:ext uri="{BB962C8B-B14F-4D97-AF65-F5344CB8AC3E}">
        <p14:creationId xmlns:p14="http://schemas.microsoft.com/office/powerpoint/2010/main" val="101371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9</a:t>
            </a:fld>
            <a:endParaRPr lang="en-GB"/>
          </a:p>
        </p:txBody>
      </p:sp>
    </p:spTree>
    <p:extLst>
      <p:ext uri="{BB962C8B-B14F-4D97-AF65-F5344CB8AC3E}">
        <p14:creationId xmlns:p14="http://schemas.microsoft.com/office/powerpoint/2010/main" val="3879914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10BD3771-2762-4ABF-AD6D-DD5265F8C6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grpSp>
        <p:nvGrpSpPr>
          <p:cNvPr id="4" name="Group 3">
            <a:extLst>
              <a:ext uri="{FF2B5EF4-FFF2-40B4-BE49-F238E27FC236}">
                <a16:creationId xmlns:a16="http://schemas.microsoft.com/office/drawing/2014/main" id="{CB86FC03-CC7A-49B6-8E9A-A0AE5B45E5D1}"/>
              </a:ext>
            </a:extLst>
          </p:cNvPr>
          <p:cNvGrpSpPr/>
          <p:nvPr userDrawn="1"/>
        </p:nvGrpSpPr>
        <p:grpSpPr>
          <a:xfrm>
            <a:off x="6739689" y="3624724"/>
            <a:ext cx="1972311" cy="2260600"/>
            <a:chOff x="6739689" y="3624724"/>
            <a:chExt cx="1972311" cy="2260600"/>
          </a:xfrm>
        </p:grpSpPr>
        <p:sp>
          <p:nvSpPr>
            <p:cNvPr id="22" name="Oval 21">
              <a:extLst>
                <a:ext uri="{FF2B5EF4-FFF2-40B4-BE49-F238E27FC236}">
                  <a16:creationId xmlns:a16="http://schemas.microsoft.com/office/drawing/2014/main" id="{8F5952BC-6C1B-4BDD-91B5-B8D4D713CF04}"/>
                </a:ext>
              </a:extLst>
            </p:cNvPr>
            <p:cNvSpPr/>
            <p:nvPr userDrawn="1"/>
          </p:nvSpPr>
          <p:spPr>
            <a:xfrm>
              <a:off x="6739689" y="362472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a:extLst>
                <a:ext uri="{FF2B5EF4-FFF2-40B4-BE49-F238E27FC236}">
                  <a16:creationId xmlns:a16="http://schemas.microsoft.com/office/drawing/2014/main" id="{7565D552-A246-40F6-9CD6-F0C29BA9F8DB}"/>
                </a:ext>
              </a:extLst>
            </p:cNvPr>
            <p:cNvSpPr/>
            <p:nvPr userDrawn="1"/>
          </p:nvSpPr>
          <p:spPr>
            <a:xfrm>
              <a:off x="7431525" y="4042642"/>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a:extLst>
                <a:ext uri="{FF2B5EF4-FFF2-40B4-BE49-F238E27FC236}">
                  <a16:creationId xmlns:a16="http://schemas.microsoft.com/office/drawing/2014/main" id="{523BB731-0F13-49F8-8AEE-84900E758FD4}"/>
                </a:ext>
              </a:extLst>
            </p:cNvPr>
            <p:cNvSpPr/>
            <p:nvPr userDrawn="1"/>
          </p:nvSpPr>
          <p:spPr>
            <a:xfrm>
              <a:off x="8136413" y="4473619"/>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a:extLst>
                <a:ext uri="{FF2B5EF4-FFF2-40B4-BE49-F238E27FC236}">
                  <a16:creationId xmlns:a16="http://schemas.microsoft.com/office/drawing/2014/main" id="{F5292E9B-34DD-4672-A526-2EA2259C43ED}"/>
                </a:ext>
              </a:extLst>
            </p:cNvPr>
            <p:cNvSpPr/>
            <p:nvPr userDrawn="1"/>
          </p:nvSpPr>
          <p:spPr>
            <a:xfrm>
              <a:off x="6739689" y="4473619"/>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Oval 26">
              <a:extLst>
                <a:ext uri="{FF2B5EF4-FFF2-40B4-BE49-F238E27FC236}">
                  <a16:creationId xmlns:a16="http://schemas.microsoft.com/office/drawing/2014/main" id="{7F9325D3-CE9C-4282-980B-3E044137A762}"/>
                </a:ext>
              </a:extLst>
            </p:cNvPr>
            <p:cNvSpPr/>
            <p:nvPr userDrawn="1"/>
          </p:nvSpPr>
          <p:spPr>
            <a:xfrm>
              <a:off x="7444578" y="4891537"/>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D41AF343-1E3E-4E79-912C-FD5C246E26FC}"/>
                </a:ext>
              </a:extLst>
            </p:cNvPr>
            <p:cNvSpPr/>
            <p:nvPr userDrawn="1"/>
          </p:nvSpPr>
          <p:spPr>
            <a:xfrm>
              <a:off x="6739689" y="530945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 name="Text Placeholder 7">
            <a:extLst>
              <a:ext uri="{FF2B5EF4-FFF2-40B4-BE49-F238E27FC236}">
                <a16:creationId xmlns:a16="http://schemas.microsoft.com/office/drawing/2014/main" id="{B408FF0F-97FA-4964-BCA6-FC0BF8322C49}"/>
              </a:ext>
            </a:extLst>
          </p:cNvPr>
          <p:cNvSpPr>
            <a:spLocks noGrp="1"/>
          </p:cNvSpPr>
          <p:nvPr userDrawn="1">
            <p:ph type="body" sz="quarter" idx="10" hasCustomPrompt="1"/>
          </p:nvPr>
        </p:nvSpPr>
        <p:spPr>
          <a:xfrm>
            <a:off x="468000" y="1803103"/>
            <a:ext cx="8204120" cy="1053177"/>
          </a:xfrm>
        </p:spPr>
        <p:txBody>
          <a:bodyPr>
            <a:noAutofit/>
          </a:bodyPr>
          <a:lstStyle>
            <a:lvl1pPr>
              <a:lnSpc>
                <a:spcPts val="4000"/>
              </a:lnSpc>
              <a:spcAft>
                <a:spcPts val="0"/>
              </a:spcAft>
              <a:defRPr sz="3600" b="1">
                <a:solidFill>
                  <a:schemeClr val="accent2"/>
                </a:solidFill>
              </a:defRPr>
            </a:lvl1pPr>
            <a:lvl2pPr>
              <a:lnSpc>
                <a:spcPts val="4000"/>
              </a:lnSpc>
              <a:spcAft>
                <a:spcPts val="0"/>
              </a:spcAft>
              <a:defRPr sz="3600" b="1">
                <a:solidFill>
                  <a:schemeClr val="accent1"/>
                </a:solidFill>
              </a:defRPr>
            </a:lvl2pPr>
          </a:lstStyle>
          <a:p>
            <a:r>
              <a:rPr lang="en-GB" dirty="0"/>
              <a:t>Title here over one</a:t>
            </a:r>
          </a:p>
          <a:p>
            <a:r>
              <a:rPr lang="en-GB" dirty="0"/>
              <a:t>or two lines</a:t>
            </a:r>
          </a:p>
        </p:txBody>
      </p:sp>
      <p:cxnSp>
        <p:nvCxnSpPr>
          <p:cNvPr id="23" name="Straight Connector 22">
            <a:extLst>
              <a:ext uri="{FF2B5EF4-FFF2-40B4-BE49-F238E27FC236}">
                <a16:creationId xmlns:a16="http://schemas.microsoft.com/office/drawing/2014/main" id="{5C2936E9-F440-4AB1-9E3C-36C9A1E2B6B6}"/>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B395CD20-C764-4A8B-87FB-AA7A0C010FD2}"/>
              </a:ext>
            </a:extLst>
          </p:cNvPr>
          <p:cNvSpPr>
            <a:spLocks noGrp="1"/>
          </p:cNvSpPr>
          <p:nvPr userDrawn="1">
            <p:ph type="body" sz="quarter" idx="11" hasCustomPrompt="1"/>
          </p:nvPr>
        </p:nvSpPr>
        <p:spPr>
          <a:xfrm>
            <a:off x="468000" y="4718199"/>
            <a:ext cx="6142332" cy="1167125"/>
          </a:xfrm>
        </p:spPr>
        <p:txBody>
          <a:bodyPr>
            <a:normAutofit/>
          </a:bodyPr>
          <a:lstStyle>
            <a:lvl1pPr>
              <a:lnSpc>
                <a:spcPts val="2000"/>
              </a:lnSpc>
              <a:spcAft>
                <a:spcPts val="0"/>
              </a:spcAft>
              <a:defRPr sz="2000" b="0">
                <a:solidFill>
                  <a:schemeClr val="tx1"/>
                </a:solidFill>
              </a:defRPr>
            </a:lvl1pPr>
            <a:lvl2pPr>
              <a:lnSpc>
                <a:spcPts val="3600"/>
              </a:lnSpc>
              <a:spcBef>
                <a:spcPts val="1200"/>
              </a:spcBef>
              <a:spcAft>
                <a:spcPts val="0"/>
              </a:spcAft>
              <a:defRPr sz="2600" b="1">
                <a:solidFill>
                  <a:schemeClr val="tx1"/>
                </a:solidFill>
              </a:defRPr>
            </a:lvl2pPr>
          </a:lstStyle>
          <a:p>
            <a:r>
              <a:rPr lang="en-GB" dirty="0"/>
              <a:t>Presenter/Author</a:t>
            </a:r>
          </a:p>
        </p:txBody>
      </p:sp>
      <p:cxnSp>
        <p:nvCxnSpPr>
          <p:cNvPr id="18" name="Straight Connector 17">
            <a:extLst>
              <a:ext uri="{FF2B5EF4-FFF2-40B4-BE49-F238E27FC236}">
                <a16:creationId xmlns:a16="http://schemas.microsoft.com/office/drawing/2014/main" id="{21A33F50-9C33-47CB-9A70-ED813DE59BD2}"/>
              </a:ext>
            </a:extLst>
          </p:cNvPr>
          <p:cNvCxnSpPr/>
          <p:nvPr userDrawn="1"/>
        </p:nvCxnSpPr>
        <p:spPr>
          <a:xfrm>
            <a:off x="468000" y="2919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FA699B-B65A-4A3A-8FA6-D7DB88EC629D}"/>
              </a:ext>
            </a:extLst>
          </p:cNvPr>
          <p:cNvCxnSpPr/>
          <p:nvPr userDrawn="1"/>
        </p:nvCxnSpPr>
        <p:spPr>
          <a:xfrm>
            <a:off x="468000" y="1691149"/>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9B83ADF7-C4D0-4E8B-9038-81921E708BC8}"/>
              </a:ext>
            </a:extLst>
          </p:cNvPr>
          <p:cNvSpPr>
            <a:spLocks noGrp="1"/>
          </p:cNvSpPr>
          <p:nvPr userDrawn="1">
            <p:ph type="body" sz="quarter" idx="12" hasCustomPrompt="1"/>
          </p:nvPr>
        </p:nvSpPr>
        <p:spPr>
          <a:xfrm>
            <a:off x="468000" y="3340970"/>
            <a:ext cx="6142332" cy="1053177"/>
          </a:xfrm>
        </p:spPr>
        <p:txBody>
          <a:bodyPr>
            <a:noAutofit/>
          </a:bodyPr>
          <a:lstStyle>
            <a:lvl1pPr>
              <a:lnSpc>
                <a:spcPts val="2800"/>
              </a:lnSpc>
              <a:spcAft>
                <a:spcPts val="0"/>
              </a:spcAft>
              <a:defRPr sz="2800" b="1">
                <a:solidFill>
                  <a:schemeClr val="tx1"/>
                </a:solidFill>
              </a:defRPr>
            </a:lvl1pPr>
            <a:lvl2pPr>
              <a:lnSpc>
                <a:spcPts val="4000"/>
              </a:lnSpc>
              <a:spcAft>
                <a:spcPts val="0"/>
              </a:spcAft>
              <a:defRPr sz="3600" b="1">
                <a:solidFill>
                  <a:schemeClr val="accent1"/>
                </a:solidFill>
              </a:defRPr>
            </a:lvl2pPr>
          </a:lstStyle>
          <a:p>
            <a:r>
              <a:rPr lang="en-GB" dirty="0"/>
              <a:t>Subtitle here</a:t>
            </a:r>
          </a:p>
        </p:txBody>
      </p:sp>
      <p:sp>
        <p:nvSpPr>
          <p:cNvPr id="29" name="Footer Placeholder 4">
            <a:extLst>
              <a:ext uri="{FF2B5EF4-FFF2-40B4-BE49-F238E27FC236}">
                <a16:creationId xmlns:a16="http://schemas.microsoft.com/office/drawing/2014/main" id="{E8D2A0BA-632B-4530-9B6F-F844B96E9DBC}"/>
              </a:ext>
            </a:extLst>
          </p:cNvPr>
          <p:cNvSpPr>
            <a:spLocks noGrp="1"/>
          </p:cNvSpPr>
          <p:nvPr userDrawn="1">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Tree>
    <p:extLst>
      <p:ext uri="{BB962C8B-B14F-4D97-AF65-F5344CB8AC3E}">
        <p14:creationId xmlns:p14="http://schemas.microsoft.com/office/powerpoint/2010/main" val="3257123434"/>
      </p:ext>
    </p:extLst>
  </p:cSld>
  <p:clrMapOvr>
    <a:masterClrMapping/>
  </p:clrMapOvr>
  <p:extLst mod="1">
    <p:ext uri="{DCECCB84-F9BA-43D5-87BE-67443E8EF086}">
      <p15:sldGuideLst xmlns:p15="http://schemas.microsoft.com/office/powerpoint/2012/main">
        <p15:guide id="1" orient="horz" pos="4110" userDrawn="1">
          <p15:clr>
            <a:srgbClr val="FBAE40"/>
          </p15:clr>
        </p15:guide>
        <p15:guide id="2" pos="5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rcRect/>
          <a:stretch>
            <a:fillRect/>
          </a:stretch>
        </p:blipFill>
        <p:spPr bwMode="auto">
          <a:xfrm>
            <a:off x="4284663" y="3149600"/>
            <a:ext cx="4497387" cy="342265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360363" y="179388"/>
            <a:ext cx="1800225" cy="2254250"/>
          </a:xfrm>
          <a:prstGeom prst="rect">
            <a:avLst/>
          </a:prstGeom>
          <a:noFill/>
          <a:ln w="9525">
            <a:noFill/>
            <a:miter lim="800000"/>
            <a:headEnd/>
            <a:tailEnd/>
          </a:ln>
        </p:spPr>
      </p:pic>
      <p:sp>
        <p:nvSpPr>
          <p:cNvPr id="2" name="Title 1"/>
          <p:cNvSpPr>
            <a:spLocks noGrp="1"/>
          </p:cNvSpPr>
          <p:nvPr>
            <p:ph type="ctrTitle"/>
          </p:nvPr>
        </p:nvSpPr>
        <p:spPr>
          <a:xfrm>
            <a:off x="3168000" y="443001"/>
            <a:ext cx="5616000" cy="553998"/>
          </a:xfrm>
        </p:spPr>
        <p:txBody>
          <a:bodyPr lIns="0" tIns="0" rIns="0" bIns="0" anchor="t">
            <a:spAutoFit/>
          </a:bodyPr>
          <a:lstStyle>
            <a:lvl1pPr>
              <a:defRPr>
                <a:solidFill>
                  <a:schemeClr val="accent6"/>
                </a:solidFill>
              </a:defRPr>
            </a:lvl1pPr>
          </a:lstStyle>
          <a:p>
            <a:r>
              <a:rPr lang="en-US"/>
              <a:t>Click to edit Master title style</a:t>
            </a:r>
            <a:endParaRPr lang="en-GB" dirty="0"/>
          </a:p>
        </p:txBody>
      </p:sp>
      <p:sp>
        <p:nvSpPr>
          <p:cNvPr id="3" name="Subtitle 2"/>
          <p:cNvSpPr>
            <a:spLocks noGrp="1"/>
          </p:cNvSpPr>
          <p:nvPr>
            <p:ph type="subTitle" idx="1"/>
          </p:nvPr>
        </p:nvSpPr>
        <p:spPr>
          <a:xfrm>
            <a:off x="3168000" y="1440000"/>
            <a:ext cx="5616000" cy="430887"/>
          </a:xfrm>
        </p:spPr>
        <p:txBody>
          <a:bodyPr>
            <a:sp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800" b="1"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Content Placeholder 10"/>
          <p:cNvSpPr>
            <a:spLocks noGrp="1"/>
          </p:cNvSpPr>
          <p:nvPr>
            <p:ph sz="quarter" idx="10"/>
          </p:nvPr>
        </p:nvSpPr>
        <p:spPr>
          <a:xfrm>
            <a:off x="3168000" y="2520000"/>
            <a:ext cx="5616000" cy="360000"/>
          </a:xfrm>
        </p:spPr>
        <p:txBody>
          <a:bodyPr>
            <a:normAutofit/>
          </a:bodyPr>
          <a:lstStyle>
            <a:lvl1pPr marL="0" indent="0">
              <a:buNone/>
              <a:defRPr sz="2000" b="1">
                <a:solidFill>
                  <a:schemeClr val="accent6"/>
                </a:solidFill>
              </a:defRPr>
            </a:lvl1pPr>
            <a:lvl5pPr>
              <a:defRPr baseline="0"/>
            </a:lvl5pPr>
          </a:lstStyle>
          <a:p>
            <a:pPr lvl="0"/>
            <a:r>
              <a:rPr lang="en-US"/>
              <a:t>Click to edit Master text styles</a:t>
            </a:r>
          </a:p>
        </p:txBody>
      </p:sp>
    </p:spTree>
    <p:extLst>
      <p:ext uri="{BB962C8B-B14F-4D97-AF65-F5344CB8AC3E}">
        <p14:creationId xmlns:p14="http://schemas.microsoft.com/office/powerpoint/2010/main" val="2173214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360000" y="1980000"/>
            <a:ext cx="8424000" cy="4500000"/>
          </a:xfrm>
        </p:spPr>
        <p:txBody>
          <a:bodyPr/>
          <a:lstStyle>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1906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360000" y="1980000"/>
            <a:ext cx="8424000" cy="4680000"/>
          </a:xfrm>
        </p:spPr>
        <p:txBody>
          <a:bodyPr/>
          <a:lstStyle>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9691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000" y="4320000"/>
            <a:ext cx="8424000" cy="720000"/>
          </a:xfrm>
        </p:spPr>
        <p:txBody>
          <a:bodyPr lIns="0" rIns="0" bIns="0" anchor="t">
            <a:normAutofit/>
          </a:bodyPr>
          <a:lstStyle>
            <a:lvl1pPr algn="l">
              <a:defRPr sz="3600" b="1" cap="none"/>
            </a:lvl1pPr>
          </a:lstStyle>
          <a:p>
            <a:r>
              <a:rPr lang="en-US"/>
              <a:t>Click to edit Master title style</a:t>
            </a:r>
            <a:endParaRPr lang="en-GB" dirty="0"/>
          </a:p>
        </p:txBody>
      </p:sp>
      <p:sp>
        <p:nvSpPr>
          <p:cNvPr id="3" name="Text Placeholder 2"/>
          <p:cNvSpPr>
            <a:spLocks noGrp="1"/>
          </p:cNvSpPr>
          <p:nvPr>
            <p:ph type="body" idx="1"/>
          </p:nvPr>
        </p:nvSpPr>
        <p:spPr>
          <a:xfrm>
            <a:off x="360000" y="3060000"/>
            <a:ext cx="8424000" cy="1080000"/>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2651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0000" y="1980000"/>
            <a:ext cx="4140000" cy="4320000"/>
          </a:xfrm>
        </p:spPr>
        <p:txBody>
          <a:bodyPr/>
          <a:lstStyle>
            <a:lvl1pPr>
              <a:defRPr sz="2800"/>
            </a:lvl1pPr>
            <a:lvl2pPr>
              <a:defRPr sz="2400"/>
            </a:lvl2pPr>
            <a:lvl3pPr>
              <a:defRPr sz="2000"/>
            </a:lvl3pPr>
            <a:lvl4pPr>
              <a:defRPr sz="1800"/>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80000" y="1980000"/>
            <a:ext cx="4140000" cy="4320000"/>
          </a:xfrm>
        </p:spPr>
        <p:txBody>
          <a:bodyPr/>
          <a:lstStyle>
            <a:lvl1pPr>
              <a:defRPr sz="2800"/>
            </a:lvl1pPr>
            <a:lvl2pPr>
              <a:defRPr sz="2400"/>
            </a:lvl2pPr>
            <a:lvl3pPr>
              <a:defRPr sz="2000"/>
            </a:lvl3pPr>
            <a:lvl4pPr>
              <a:defRPr sz="1800"/>
            </a:lvl4pPr>
            <a:lvl5pPr>
              <a:defRPr sz="1800">
                <a:solidFill>
                  <a:schemeClr val="accent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1920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60000" y="1980000"/>
            <a:ext cx="4140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0000" y="2700000"/>
            <a:ext cx="4140000" cy="3960000"/>
          </a:xfrm>
        </p:spPr>
        <p:txBody>
          <a:bodyPr/>
          <a:lstStyle>
            <a:lvl1pPr>
              <a:defRPr sz="2400"/>
            </a:lvl1pPr>
            <a:lvl2pPr>
              <a:defRPr sz="2000"/>
            </a:lvl2pPr>
            <a:lvl3pPr>
              <a:defRPr sz="1800"/>
            </a:lvl3pPr>
            <a:lvl4pPr>
              <a:defRPr sz="1600"/>
            </a:lvl4pPr>
            <a:lvl5pPr>
              <a:defRPr sz="1600">
                <a:solidFill>
                  <a:schemeClr val="accent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80000" y="1980000"/>
            <a:ext cx="4140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2700000"/>
            <a:ext cx="4140000" cy="3960000"/>
          </a:xfrm>
        </p:spPr>
        <p:txBody>
          <a:bodyPr/>
          <a:lstStyle>
            <a:lvl1pPr>
              <a:defRPr sz="2400"/>
            </a:lvl1pPr>
            <a:lvl2pPr>
              <a:defRPr sz="2000"/>
            </a:lvl2pPr>
            <a:lvl3pPr>
              <a:defRPr sz="1800"/>
            </a:lvl3pPr>
            <a:lvl4pPr>
              <a:defRPr sz="1600"/>
            </a:lvl4pPr>
            <a:lvl5pPr>
              <a:defRPr sz="1600">
                <a:solidFill>
                  <a:schemeClr val="accent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4706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2686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719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00" y="1980000"/>
            <a:ext cx="2808000" cy="720000"/>
          </a:xfrm>
        </p:spPr>
        <p:txBody>
          <a:bodyPr lIns="0" tIns="0" rIns="0" bIns="0"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168000" y="360000"/>
            <a:ext cx="5616000" cy="6480000"/>
          </a:xfrm>
        </p:spPr>
        <p:txBody>
          <a:bodyPr/>
          <a:lstStyle>
            <a:lvl1pPr>
              <a:defRPr sz="3200"/>
            </a:lvl1pPr>
            <a:lvl2pPr>
              <a:defRPr sz="2800"/>
            </a:lvl2pPr>
            <a:lvl3pPr>
              <a:defRPr sz="2400"/>
            </a:lvl3pPr>
            <a:lvl4pPr>
              <a:defRPr sz="2000"/>
            </a:lvl4pPr>
            <a:lvl5pPr>
              <a:defRPr sz="2000">
                <a:solidFill>
                  <a:schemeClr val="accent6"/>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360000" y="2880000"/>
            <a:ext cx="2808000" cy="360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6516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0000" y="5400000"/>
            <a:ext cx="6984000" cy="360000"/>
          </a:xfrm>
        </p:spPr>
        <p:txBody>
          <a:bodyPr lIns="0" tIns="0" rIns="0" bIns="0" anchor="b"/>
          <a:lstStyle>
            <a:lvl1pPr algn="l">
              <a:defRPr sz="2000" b="1"/>
            </a:lvl1pPr>
          </a:lstStyle>
          <a:p>
            <a:r>
              <a:rPr lang="en-US"/>
              <a:t>Click to edit Master title style</a:t>
            </a:r>
            <a:endParaRPr lang="en-GB" dirty="0"/>
          </a:p>
        </p:txBody>
      </p:sp>
      <p:sp>
        <p:nvSpPr>
          <p:cNvPr id="3" name="Picture Placeholder 2"/>
          <p:cNvSpPr>
            <a:spLocks noGrp="1"/>
          </p:cNvSpPr>
          <p:nvPr>
            <p:ph type="pic" idx="1"/>
          </p:nvPr>
        </p:nvSpPr>
        <p:spPr>
          <a:xfrm>
            <a:off x="1980000" y="360000"/>
            <a:ext cx="6984000" cy="504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980000" y="5760000"/>
            <a:ext cx="6984000" cy="72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845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E3B159-54E0-4A96-B272-516CE429BDDB}"/>
              </a:ext>
            </a:extLst>
          </p:cNvPr>
          <p:cNvSpPr/>
          <p:nvPr userDrawn="1"/>
        </p:nvSpPr>
        <p:spPr>
          <a:xfrm>
            <a:off x="0" y="1676401"/>
            <a:ext cx="9144000" cy="518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p:nvPr>
        </p:nvSpPr>
        <p:spPr>
          <a:xfrm>
            <a:off x="4320000" y="2160000"/>
            <a:ext cx="4019549" cy="1139208"/>
          </a:xfrm>
        </p:spPr>
        <p:txBody>
          <a:bodyPr>
            <a:normAutofit/>
          </a:bodyPr>
          <a:lstStyle>
            <a:lvl1pPr>
              <a:lnSpc>
                <a:spcPts val="3200"/>
              </a:lnSpc>
              <a:spcAft>
                <a:spcPts val="0"/>
              </a:spcAft>
              <a:defRPr sz="2800" b="0">
                <a:solidFill>
                  <a:schemeClr val="bg1"/>
                </a:solidFill>
              </a:defRPr>
            </a:lvl1pPr>
            <a:lvl2pPr>
              <a:lnSpc>
                <a:spcPts val="3200"/>
              </a:lnSpc>
              <a:spcAft>
                <a:spcPts val="0"/>
              </a:spcAft>
              <a:defRPr sz="2800">
                <a:solidFill>
                  <a:schemeClr val="bg1"/>
                </a:solidFill>
              </a:defRPr>
            </a:lvl2pPr>
          </a:lstStyle>
          <a:p>
            <a:pPr lvl="0"/>
            <a:r>
              <a:rPr lang="en-US"/>
              <a:t>Edit Master text styles</a:t>
            </a:r>
          </a:p>
          <a:p>
            <a:pPr lvl="1"/>
            <a:r>
              <a:rPr lang="en-US"/>
              <a:t>Second level</a:t>
            </a:r>
          </a:p>
        </p:txBody>
      </p:sp>
      <p:grpSp>
        <p:nvGrpSpPr>
          <p:cNvPr id="9" name="Group 8">
            <a:extLst>
              <a:ext uri="{FF2B5EF4-FFF2-40B4-BE49-F238E27FC236}">
                <a16:creationId xmlns:a16="http://schemas.microsoft.com/office/drawing/2014/main" id="{F77E2162-A6A4-4D05-92D7-0C0278883F36}"/>
              </a:ext>
            </a:extLst>
          </p:cNvPr>
          <p:cNvGrpSpPr>
            <a:grpSpLocks noChangeAspect="1"/>
          </p:cNvGrpSpPr>
          <p:nvPr userDrawn="1"/>
        </p:nvGrpSpPr>
        <p:grpSpPr>
          <a:xfrm>
            <a:off x="539999" y="2265973"/>
            <a:ext cx="3060000" cy="3507273"/>
            <a:chOff x="0" y="0"/>
            <a:chExt cx="1973726" cy="2261109"/>
          </a:xfrm>
          <a:solidFill>
            <a:schemeClr val="bg1"/>
          </a:solidFill>
        </p:grpSpPr>
        <p:sp>
          <p:nvSpPr>
            <p:cNvPr id="10" name="Oval 9">
              <a:extLst>
                <a:ext uri="{FF2B5EF4-FFF2-40B4-BE49-F238E27FC236}">
                  <a16:creationId xmlns:a16="http://schemas.microsoft.com/office/drawing/2014/main" id="{BB31D5BE-F747-4573-8F75-38E0ABC309D9}"/>
                </a:ext>
              </a:extLst>
            </p:cNvPr>
            <p:cNvSpPr/>
            <p:nvPr userDrawn="1"/>
          </p:nvSpPr>
          <p:spPr>
            <a:xfrm>
              <a:off x="0" y="0"/>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a:extLst>
                <a:ext uri="{FF2B5EF4-FFF2-40B4-BE49-F238E27FC236}">
                  <a16:creationId xmlns:a16="http://schemas.microsoft.com/office/drawing/2014/main" id="{823715E7-1CC8-470B-93CC-27FA2E9020BF}"/>
                </a:ext>
              </a:extLst>
            </p:cNvPr>
            <p:cNvSpPr/>
            <p:nvPr userDrawn="1"/>
          </p:nvSpPr>
          <p:spPr>
            <a:xfrm>
              <a:off x="692332" y="418012"/>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a:extLst>
                <a:ext uri="{FF2B5EF4-FFF2-40B4-BE49-F238E27FC236}">
                  <a16:creationId xmlns:a16="http://schemas.microsoft.com/office/drawing/2014/main" id="{458F3F55-A39F-4353-BBB0-2DA9A3ECDB1C}"/>
                </a:ext>
              </a:extLst>
            </p:cNvPr>
            <p:cNvSpPr/>
            <p:nvPr userDrawn="1"/>
          </p:nvSpPr>
          <p:spPr>
            <a:xfrm>
              <a:off x="1397726" y="849086"/>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C749DD86-6062-4A6F-8E79-654F1C799BA1}"/>
                </a:ext>
              </a:extLst>
            </p:cNvPr>
            <p:cNvSpPr/>
            <p:nvPr userDrawn="1"/>
          </p:nvSpPr>
          <p:spPr>
            <a:xfrm>
              <a:off x="0" y="849086"/>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46F0904D-EEF2-4DEA-BB7D-2FF6ED5023F0}"/>
                </a:ext>
              </a:extLst>
            </p:cNvPr>
            <p:cNvSpPr/>
            <p:nvPr userDrawn="1"/>
          </p:nvSpPr>
          <p:spPr>
            <a:xfrm>
              <a:off x="705395" y="1267098"/>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a:extLst>
                <a:ext uri="{FF2B5EF4-FFF2-40B4-BE49-F238E27FC236}">
                  <a16:creationId xmlns:a16="http://schemas.microsoft.com/office/drawing/2014/main" id="{65680B54-7CA4-41C0-BB5B-09949F910FA8}"/>
                </a:ext>
              </a:extLst>
            </p:cNvPr>
            <p:cNvSpPr/>
            <p:nvPr userDrawn="1"/>
          </p:nvSpPr>
          <p:spPr>
            <a:xfrm>
              <a:off x="0" y="168510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 name="Text Placeholder 7">
            <a:extLst>
              <a:ext uri="{FF2B5EF4-FFF2-40B4-BE49-F238E27FC236}">
                <a16:creationId xmlns:a16="http://schemas.microsoft.com/office/drawing/2014/main" id="{314E7544-9D63-413F-8A2F-89157C1730C0}"/>
              </a:ext>
            </a:extLst>
          </p:cNvPr>
          <p:cNvSpPr>
            <a:spLocks noGrp="1"/>
          </p:cNvSpPr>
          <p:nvPr>
            <p:ph type="body" sz="quarter" idx="11"/>
          </p:nvPr>
        </p:nvSpPr>
        <p:spPr>
          <a:xfrm>
            <a:off x="4320000" y="3996000"/>
            <a:ext cx="4413600" cy="1642529"/>
          </a:xfrm>
        </p:spPr>
        <p:txBody>
          <a:bodyPr>
            <a:normAutofit/>
          </a:bodyPr>
          <a:lstStyle>
            <a:lvl1pPr>
              <a:lnSpc>
                <a:spcPts val="1250"/>
              </a:lnSpc>
              <a:spcAft>
                <a:spcPts val="600"/>
              </a:spcAft>
              <a:defRPr sz="1000" b="0">
                <a:solidFill>
                  <a:schemeClr val="bg1"/>
                </a:solidFill>
              </a:defRPr>
            </a:lvl1pPr>
            <a:lvl2pPr>
              <a:lnSpc>
                <a:spcPts val="1250"/>
              </a:lnSpc>
              <a:spcBef>
                <a:spcPts val="1200"/>
              </a:spcBef>
              <a:spcAft>
                <a:spcPts val="0"/>
              </a:spcAft>
              <a:defRPr sz="1000" b="1">
                <a:solidFill>
                  <a:schemeClr val="bg1"/>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787CDEC1-0392-4E1E-A03F-5DC41BC88447}"/>
              </a:ext>
            </a:extLst>
          </p:cNvPr>
          <p:cNvCxnSpPr/>
          <p:nvPr userDrawn="1"/>
        </p:nvCxnSpPr>
        <p:spPr>
          <a:xfrm>
            <a:off x="468000" y="6380771"/>
            <a:ext cx="82440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8" name="Picture 17" descr="A close up of a sign&#10;&#10;Description generated with very high confidence">
            <a:extLst>
              <a:ext uri="{FF2B5EF4-FFF2-40B4-BE49-F238E27FC236}">
                <a16:creationId xmlns:a16="http://schemas.microsoft.com/office/drawing/2014/main" id="{CD8E03B2-EBC2-4803-957F-EE3162B726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spTree>
    <p:extLst>
      <p:ext uri="{BB962C8B-B14F-4D97-AF65-F5344CB8AC3E}">
        <p14:creationId xmlns:p14="http://schemas.microsoft.com/office/powerpoint/2010/main" val="122386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page picture (no log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rtlCol="0">
            <a:normAutofit/>
          </a:bodyPr>
          <a:lstStyle/>
          <a:p>
            <a:pPr lvl="0"/>
            <a:r>
              <a:rPr lang="en-US" noProof="0"/>
              <a:t>Click icon to add picture</a:t>
            </a:r>
            <a:endParaRPr lang="en-GB" noProof="0" dirty="0"/>
          </a:p>
        </p:txBody>
      </p:sp>
    </p:spTree>
    <p:extLst>
      <p:ext uri="{BB962C8B-B14F-4D97-AF65-F5344CB8AC3E}">
        <p14:creationId xmlns:p14="http://schemas.microsoft.com/office/powerpoint/2010/main" val="1928099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68650" y="360363"/>
            <a:ext cx="56149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3400" b="1" baseline="30000">
                <a:solidFill>
                  <a:schemeClr val="tx2"/>
                </a:solidFill>
              </a:rPr>
              <a:t>NFER provides evidence for excellence through its independence and insights, the breadth of its work, its connections, and a focus on outcomes.</a:t>
            </a:r>
          </a:p>
        </p:txBody>
      </p:sp>
      <p:sp>
        <p:nvSpPr>
          <p:cNvPr id="3" name="TextBox 2"/>
          <p:cNvSpPr txBox="1">
            <a:spLocks noChangeArrowheads="1"/>
          </p:cNvSpPr>
          <p:nvPr/>
        </p:nvSpPr>
        <p:spPr bwMode="auto">
          <a:xfrm>
            <a:off x="3168650" y="5940425"/>
            <a:ext cx="32400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baseline="30000">
                <a:solidFill>
                  <a:schemeClr val="tx2"/>
                </a:solidFill>
              </a:rPr>
              <a:t>National Foundation for Educational Research</a:t>
            </a:r>
          </a:p>
          <a:p>
            <a:pPr eaLnBrk="1" hangingPunct="1">
              <a:defRPr/>
            </a:pPr>
            <a:r>
              <a:rPr lang="en-GB" baseline="30000">
                <a:solidFill>
                  <a:schemeClr val="tx2"/>
                </a:solidFill>
              </a:rPr>
              <a:t>The Mere, Upton Park</a:t>
            </a:r>
            <a:br>
              <a:rPr lang="en-GB" baseline="30000">
                <a:solidFill>
                  <a:schemeClr val="tx2"/>
                </a:solidFill>
              </a:rPr>
            </a:br>
            <a:r>
              <a:rPr lang="en-GB" baseline="30000">
                <a:solidFill>
                  <a:schemeClr val="tx2"/>
                </a:solidFill>
              </a:rPr>
              <a:t>Slough, Berks SL1 2DQ</a:t>
            </a:r>
          </a:p>
        </p:txBody>
      </p:sp>
      <p:sp>
        <p:nvSpPr>
          <p:cNvPr id="4" name="TextBox 3"/>
          <p:cNvSpPr txBox="1">
            <a:spLocks noChangeArrowheads="1"/>
          </p:cNvSpPr>
          <p:nvPr/>
        </p:nvSpPr>
        <p:spPr bwMode="auto">
          <a:xfrm>
            <a:off x="7127875" y="5940425"/>
            <a:ext cx="16557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baseline="30000">
                <a:solidFill>
                  <a:schemeClr val="tx2"/>
                </a:solidFill>
              </a:rPr>
              <a:t>T: 01753 574123</a:t>
            </a:r>
          </a:p>
          <a:p>
            <a:pPr eaLnBrk="1" hangingPunct="1">
              <a:defRPr/>
            </a:pPr>
            <a:r>
              <a:rPr lang="en-GB" baseline="30000">
                <a:solidFill>
                  <a:schemeClr val="tx2"/>
                </a:solidFill>
              </a:rPr>
              <a:t>F: 01753 691632</a:t>
            </a:r>
          </a:p>
          <a:p>
            <a:pPr eaLnBrk="1" hangingPunct="1">
              <a:defRPr/>
            </a:pPr>
            <a:r>
              <a:rPr lang="en-GB" baseline="30000">
                <a:solidFill>
                  <a:schemeClr val="tx2"/>
                </a:solidFill>
              </a:rPr>
              <a:t>E: enquiries@nfer.ac.uk</a:t>
            </a:r>
          </a:p>
          <a:p>
            <a:pPr eaLnBrk="1" hangingPunct="1">
              <a:defRPr/>
            </a:pPr>
            <a:r>
              <a:rPr lang="en-GB" b="1" baseline="30000">
                <a:solidFill>
                  <a:schemeClr val="tx2"/>
                </a:solidFill>
              </a:rPr>
              <a:t>www.nfer.ac.uk</a:t>
            </a:r>
          </a:p>
        </p:txBody>
      </p:sp>
      <p:pic>
        <p:nvPicPr>
          <p:cNvPr id="5" name="Picture 7"/>
          <p:cNvPicPr>
            <a:picLocks noChangeAspect="1"/>
          </p:cNvPicPr>
          <p:nvPr/>
        </p:nvPicPr>
        <p:blipFill>
          <a:blip r:embed="rId2" cstate="print"/>
          <a:srcRect/>
          <a:stretch>
            <a:fillRect/>
          </a:stretch>
        </p:blipFill>
        <p:spPr bwMode="auto">
          <a:xfrm>
            <a:off x="360363" y="179388"/>
            <a:ext cx="1800225" cy="2254250"/>
          </a:xfrm>
          <a:prstGeom prst="rect">
            <a:avLst/>
          </a:prstGeom>
          <a:noFill/>
          <a:ln w="9525">
            <a:noFill/>
            <a:miter lim="800000"/>
            <a:headEnd/>
            <a:tailEnd/>
          </a:ln>
        </p:spPr>
      </p:pic>
    </p:spTree>
    <p:extLst>
      <p:ext uri="{BB962C8B-B14F-4D97-AF65-F5344CB8AC3E}">
        <p14:creationId xmlns:p14="http://schemas.microsoft.com/office/powerpoint/2010/main" val="153065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13" name="Content Placeholder 2"/>
          <p:cNvSpPr>
            <a:spLocks noGrp="1"/>
          </p:cNvSpPr>
          <p:nvPr>
            <p:ph idx="1"/>
          </p:nvPr>
        </p:nvSpPr>
        <p:spPr>
          <a:xfrm>
            <a:off x="468000" y="1656000"/>
            <a:ext cx="8138976" cy="4428000"/>
          </a:xfrm>
        </p:spPr>
        <p:txBody>
          <a:bodyPr>
            <a:normAutofit/>
          </a:bodyPr>
          <a:lstStyle>
            <a:lvl1pPr>
              <a:lnSpc>
                <a:spcPts val="2300"/>
              </a:lnSpc>
              <a:defRPr sz="2000"/>
            </a:lvl1pPr>
            <a:lvl2pPr>
              <a:lnSpc>
                <a:spcPts val="2300"/>
              </a:lnSpc>
              <a:defRPr sz="2000"/>
            </a:lvl2pPr>
            <a:lvl3pPr indent="-216000">
              <a:lnSpc>
                <a:spcPts val="2300"/>
              </a:lnSpc>
              <a:defRPr sz="2000"/>
            </a:lvl3pPr>
            <a:lvl4pPr indent="-216000">
              <a:lnSpc>
                <a:spcPts val="2300"/>
              </a:lnSpc>
              <a:defRPr sz="2000"/>
            </a:lvl4pPr>
            <a:lvl5pPr indent="-216000">
              <a:lnSpc>
                <a:spcPts val="2300"/>
              </a:lnSpc>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7"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8" name="Straight Connector 17">
            <a:extLst>
              <a:ext uri="{FF2B5EF4-FFF2-40B4-BE49-F238E27FC236}">
                <a16:creationId xmlns:a16="http://schemas.microsoft.com/office/drawing/2014/main" id="{52D7CC97-37F9-40CF-8FBA-620C835D53FC}"/>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0C7EA2-19D2-4638-8404-0FA802FAFDA9}"/>
              </a:ext>
            </a:extLst>
          </p:cNvPr>
          <p:cNvCxnSpPr/>
          <p:nvPr userDrawn="1"/>
        </p:nvCxnSpPr>
        <p:spPr>
          <a:xfrm>
            <a:off x="468000" y="1427825"/>
            <a:ext cx="6666917"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generated with very high confidence">
            <a:extLst>
              <a:ext uri="{FF2B5EF4-FFF2-40B4-BE49-F238E27FC236}">
                <a16:creationId xmlns:a16="http://schemas.microsoft.com/office/drawing/2014/main" id="{57C51C41-C3E4-4824-8F8F-B2B02A30BF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0976" y="254753"/>
            <a:ext cx="1368000" cy="426494"/>
          </a:xfrm>
          <a:prstGeom prst="rect">
            <a:avLst/>
          </a:prstGeom>
        </p:spPr>
      </p:pic>
      <p:pic>
        <p:nvPicPr>
          <p:cNvPr id="21"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2413" y="799582"/>
            <a:ext cx="1265126" cy="7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7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
        <p:nvSpPr>
          <p:cNvPr id="9" name="Content Placeholder 2">
            <a:extLst>
              <a:ext uri="{FF2B5EF4-FFF2-40B4-BE49-F238E27FC236}">
                <a16:creationId xmlns:a16="http://schemas.microsoft.com/office/drawing/2014/main" id="{1D984E90-BD12-4243-AEA2-39307CF034D0}"/>
              </a:ext>
            </a:extLst>
          </p:cNvPr>
          <p:cNvSpPr>
            <a:spLocks noGrp="1"/>
          </p:cNvSpPr>
          <p:nvPr>
            <p:ph idx="10"/>
          </p:nvPr>
        </p:nvSpPr>
        <p:spPr>
          <a:xfrm>
            <a:off x="4767286"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2" name="Straight Connector 11">
            <a:extLst>
              <a:ext uri="{FF2B5EF4-FFF2-40B4-BE49-F238E27FC236}">
                <a16:creationId xmlns:a16="http://schemas.microsoft.com/office/drawing/2014/main" id="{5E8FE561-343D-4E5D-941B-01D327A4851A}"/>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A90A47-D75B-4FCF-A91D-0CC6ECB3BDE3}"/>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C0598198-7362-495A-988D-1D01720D6A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195857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80258-C443-4394-B5F3-4AC5C7C3330C}"/>
              </a:ext>
            </a:extLst>
          </p:cNvPr>
          <p:cNvSpPr>
            <a:spLocks noGrp="1"/>
          </p:cNvSpPr>
          <p:nvPr>
            <p:ph type="pic" sz="quarter" idx="11"/>
          </p:nvPr>
        </p:nvSpPr>
        <p:spPr>
          <a:xfrm>
            <a:off x="4767263" y="1656000"/>
            <a:ext cx="3908425" cy="4428000"/>
          </a:xfrm>
        </p:spPr>
        <p:txBody>
          <a:bodyPr anchor="ctr"/>
          <a:lstStyle>
            <a:lvl1pPr algn="ctr">
              <a:defRPr b="0"/>
            </a:lvl1pPr>
          </a:lstStyle>
          <a:p>
            <a:r>
              <a:rPr lang="en-US"/>
              <a:t>Click icon to add picture</a:t>
            </a:r>
            <a:endParaRPr lang="en-GB"/>
          </a:p>
        </p:txBody>
      </p:sp>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2" name="Straight Connector 11">
            <a:extLst>
              <a:ext uri="{FF2B5EF4-FFF2-40B4-BE49-F238E27FC236}">
                <a16:creationId xmlns:a16="http://schemas.microsoft.com/office/drawing/2014/main" id="{C46467F7-A563-4DA2-91E7-E89E905727D0}"/>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34463-7D39-4C02-A8A4-F1FA8B348916}"/>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AB41C0DC-167A-40CC-A6D5-0DD9BD4D15B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312119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B1191-F79C-4EE2-8A37-65F94175FF18}"/>
              </a:ext>
            </a:extLst>
          </p:cNvPr>
          <p:cNvSpPr>
            <a:spLocks noGrp="1"/>
          </p:cNvSpPr>
          <p:nvPr>
            <p:ph type="pic" sz="quarter" idx="10"/>
          </p:nvPr>
        </p:nvSpPr>
        <p:spPr>
          <a:xfrm>
            <a:off x="0" y="0"/>
            <a:ext cx="9144000" cy="6012000"/>
          </a:xfrm>
        </p:spPr>
        <p:txBody>
          <a:bodyPr anchor="ctr"/>
          <a:lstStyle>
            <a:lvl1pPr algn="ctr">
              <a:defRPr b="0"/>
            </a:lvl1pPr>
          </a:lstStyle>
          <a:p>
            <a:r>
              <a:rPr lang="en-US"/>
              <a:t>Click icon to add picture</a:t>
            </a:r>
            <a:endParaRPr lang="en-GB"/>
          </a:p>
        </p:txBody>
      </p:sp>
      <p:sp>
        <p:nvSpPr>
          <p:cNvPr id="11" name="Footer Placeholder 4">
            <a:extLst>
              <a:ext uri="{FF2B5EF4-FFF2-40B4-BE49-F238E27FC236}">
                <a16:creationId xmlns:a16="http://schemas.microsoft.com/office/drawing/2014/main" id="{2D7D82B0-DC80-4FF4-A027-502A06445818}"/>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4" name="Slide Number Placeholder 5">
            <a:extLst>
              <a:ext uri="{FF2B5EF4-FFF2-40B4-BE49-F238E27FC236}">
                <a16:creationId xmlns:a16="http://schemas.microsoft.com/office/drawing/2014/main" id="{B7E38B93-B966-494A-A5B0-DFF419B9289C}"/>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7" name="Straight Connector 16">
            <a:extLst>
              <a:ext uri="{FF2B5EF4-FFF2-40B4-BE49-F238E27FC236}">
                <a16:creationId xmlns:a16="http://schemas.microsoft.com/office/drawing/2014/main" id="{3070999A-EFB4-4561-9E77-672351612DBB}"/>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7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44380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87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360000" y="1980000"/>
            <a:ext cx="8424000" cy="4500000"/>
          </a:xfrm>
        </p:spPr>
        <p:txBody>
          <a:bodyPr/>
          <a:lstStyle>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5126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6667200" cy="900000"/>
          </a:xfrm>
          <a:prstGeom prst="rect">
            <a:avLst/>
          </a:prstGeom>
        </p:spPr>
        <p:txBody>
          <a:bodyPr vert="horz" lIns="0" tIns="0" rIns="0" bIns="0" rtlCol="0" anchor="t" anchorCtr="0">
            <a:normAutofit/>
          </a:bodyPr>
          <a:lstStyle/>
          <a:p>
            <a:r>
              <a:rPr lang="en-GB" noProof="0" dirty="0"/>
              <a:t>Heading over one </a:t>
            </a:r>
            <a:br>
              <a:rPr lang="en-GB" noProof="0" dirty="0"/>
            </a:br>
            <a:r>
              <a:rPr lang="en-GB" noProof="0" dirty="0"/>
              <a:t>or two lines</a:t>
            </a:r>
          </a:p>
        </p:txBody>
      </p:sp>
      <p:sp>
        <p:nvSpPr>
          <p:cNvPr id="3" name="Text Placeholder 2"/>
          <p:cNvSpPr>
            <a:spLocks noGrp="1"/>
          </p:cNvSpPr>
          <p:nvPr>
            <p:ph type="body" idx="1"/>
          </p:nvPr>
        </p:nvSpPr>
        <p:spPr>
          <a:xfrm>
            <a:off x="468000" y="1656000"/>
            <a:ext cx="8136000" cy="4428000"/>
          </a:xfrm>
          <a:prstGeom prst="rect">
            <a:avLst/>
          </a:prstGeom>
        </p:spPr>
        <p:txBody>
          <a:bodyPr vert="horz" lIns="0" tIns="0" rIns="0" bIns="0" rtlCol="0" anchor="t" anchorCtr="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6" name="Slide Number Placeholder 5"/>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Tree>
    <p:extLst>
      <p:ext uri="{BB962C8B-B14F-4D97-AF65-F5344CB8AC3E}">
        <p14:creationId xmlns:p14="http://schemas.microsoft.com/office/powerpoint/2010/main" val="3096592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73" r:id="rId4"/>
    <p:sldLayoutId id="2147483674" r:id="rId5"/>
    <p:sldLayoutId id="2147483666" r:id="rId6"/>
    <p:sldLayoutId id="2147483676" r:id="rId7"/>
    <p:sldLayoutId id="2147483678" r:id="rId8"/>
    <p:sldLayoutId id="2147483693" r:id="rId9"/>
  </p:sldLayoutIdLst>
  <p:hf hdr="0" dt="0"/>
  <p:txStyles>
    <p:title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ts val="2300"/>
        </a:lnSpc>
        <a:spcBef>
          <a:spcPts val="0"/>
        </a:spcBef>
        <a:spcAft>
          <a:spcPts val="12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ts val="23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36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00225" y="179388"/>
            <a:ext cx="6983413"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pic>
        <p:nvPicPr>
          <p:cNvPr id="1027" name="Picture 3"/>
          <p:cNvPicPr>
            <a:picLocks noChangeAspect="1"/>
          </p:cNvPicPr>
          <p:nvPr/>
        </p:nvPicPr>
        <p:blipFill>
          <a:blip r:embed="rId14" cstate="print"/>
          <a:srcRect/>
          <a:stretch>
            <a:fillRect/>
          </a:stretch>
        </p:blipFill>
        <p:spPr bwMode="auto">
          <a:xfrm>
            <a:off x="360363" y="179388"/>
            <a:ext cx="1079500" cy="1352550"/>
          </a:xfrm>
          <a:prstGeom prst="rect">
            <a:avLst/>
          </a:prstGeom>
          <a:noFill/>
          <a:ln w="9525">
            <a:noFill/>
            <a:miter lim="800000"/>
            <a:headEnd/>
            <a:tailEnd/>
          </a:ln>
        </p:spPr>
      </p:pic>
      <p:sp>
        <p:nvSpPr>
          <p:cNvPr id="1028" name="Text Placeholder 2"/>
          <p:cNvSpPr>
            <a:spLocks noGrp="1"/>
          </p:cNvSpPr>
          <p:nvPr>
            <p:ph type="body" idx="1"/>
          </p:nvPr>
        </p:nvSpPr>
        <p:spPr bwMode="auto">
          <a:xfrm>
            <a:off x="360363" y="1979613"/>
            <a:ext cx="8423275" cy="4500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89051812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rtl="0" eaLnBrk="1" fontAlgn="base" hangingPunct="1">
        <a:spcBef>
          <a:spcPct val="0"/>
        </a:spcBef>
        <a:spcAft>
          <a:spcPct val="0"/>
        </a:spcAft>
        <a:defRPr sz="3600" b="1" kern="120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600" b="1">
          <a:solidFill>
            <a:schemeClr val="tx2"/>
          </a:solidFill>
          <a:latin typeface="Arial" charset="0"/>
          <a:cs typeface="Arial" charset="0"/>
        </a:defRPr>
      </a:lvl2pPr>
      <a:lvl3pPr algn="l" rtl="0" eaLnBrk="1" fontAlgn="base" hangingPunct="1">
        <a:spcBef>
          <a:spcPct val="0"/>
        </a:spcBef>
        <a:spcAft>
          <a:spcPct val="0"/>
        </a:spcAft>
        <a:defRPr sz="3600" b="1">
          <a:solidFill>
            <a:schemeClr val="tx2"/>
          </a:solidFill>
          <a:latin typeface="Arial" charset="0"/>
          <a:cs typeface="Arial" charset="0"/>
        </a:defRPr>
      </a:lvl3pPr>
      <a:lvl4pPr algn="l" rtl="0" eaLnBrk="1" fontAlgn="base" hangingPunct="1">
        <a:spcBef>
          <a:spcPct val="0"/>
        </a:spcBef>
        <a:spcAft>
          <a:spcPct val="0"/>
        </a:spcAft>
        <a:defRPr sz="3600" b="1">
          <a:solidFill>
            <a:schemeClr val="tx2"/>
          </a:solidFill>
          <a:latin typeface="Arial" charset="0"/>
          <a:cs typeface="Arial" charset="0"/>
        </a:defRPr>
      </a:lvl4pPr>
      <a:lvl5pPr algn="l" rtl="0" eaLnBrk="1" fontAlgn="base" hangingPunct="1">
        <a:spcBef>
          <a:spcPct val="0"/>
        </a:spcBef>
        <a:spcAft>
          <a:spcPct val="0"/>
        </a:spcAft>
        <a:defRPr sz="3600" b="1">
          <a:solidFill>
            <a:schemeClr val="tx2"/>
          </a:solidFill>
          <a:latin typeface="Arial" charset="0"/>
          <a:cs typeface="Arial" charset="0"/>
        </a:defRPr>
      </a:lvl5pPr>
      <a:lvl6pPr marL="457200" algn="l" rtl="0" eaLnBrk="1" fontAlgn="base" hangingPunct="1">
        <a:spcBef>
          <a:spcPct val="0"/>
        </a:spcBef>
        <a:spcAft>
          <a:spcPct val="0"/>
        </a:spcAft>
        <a:defRPr sz="3600" b="1">
          <a:solidFill>
            <a:schemeClr val="tx2"/>
          </a:solidFill>
          <a:latin typeface="Arial" charset="0"/>
          <a:cs typeface="Arial" charset="0"/>
        </a:defRPr>
      </a:lvl6pPr>
      <a:lvl7pPr marL="914400" algn="l" rtl="0" eaLnBrk="1" fontAlgn="base" hangingPunct="1">
        <a:spcBef>
          <a:spcPct val="0"/>
        </a:spcBef>
        <a:spcAft>
          <a:spcPct val="0"/>
        </a:spcAft>
        <a:defRPr sz="3600" b="1">
          <a:solidFill>
            <a:schemeClr val="tx2"/>
          </a:solidFill>
          <a:latin typeface="Arial" charset="0"/>
          <a:cs typeface="Arial" charset="0"/>
        </a:defRPr>
      </a:lvl7pPr>
      <a:lvl8pPr marL="1371600" algn="l" rtl="0" eaLnBrk="1" fontAlgn="base" hangingPunct="1">
        <a:spcBef>
          <a:spcPct val="0"/>
        </a:spcBef>
        <a:spcAft>
          <a:spcPct val="0"/>
        </a:spcAft>
        <a:defRPr sz="3600" b="1">
          <a:solidFill>
            <a:schemeClr val="tx2"/>
          </a:solidFill>
          <a:latin typeface="Arial" charset="0"/>
          <a:cs typeface="Arial" charset="0"/>
        </a:defRPr>
      </a:lvl8pPr>
      <a:lvl9pPr marL="1828800" algn="l" rtl="0" eaLnBrk="1" fontAlgn="base" hangingPunct="1">
        <a:spcBef>
          <a:spcPct val="0"/>
        </a:spcBef>
        <a:spcAft>
          <a:spcPct val="0"/>
        </a:spcAft>
        <a:defRPr sz="36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0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600" kern="1200">
          <a:solidFill>
            <a:srgbClr val="5F6062"/>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200" kern="1200">
          <a:solidFill>
            <a:srgbClr val="5F6062"/>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5F6062"/>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cid:88D60D9D-ECA8-49AD-B279-B6D218E7D6F0@nfer.ac.u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cid:8C09D6B1-29AC-4575-A917-786FCA51DF4D@nfer.ac.uk"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Re-cap: General principles and style</a:t>
            </a:r>
          </a:p>
        </p:txBody>
      </p:sp>
      <p:sp>
        <p:nvSpPr>
          <p:cNvPr id="3" name="Content Placeholder 2"/>
          <p:cNvSpPr>
            <a:spLocks noGrp="1"/>
          </p:cNvSpPr>
          <p:nvPr>
            <p:ph idx="4294967295"/>
          </p:nvPr>
        </p:nvSpPr>
        <p:spPr>
          <a:xfrm>
            <a:off x="468000" y="1656000"/>
            <a:ext cx="8138976" cy="4428000"/>
          </a:xfrm>
        </p:spPr>
        <p:txBody>
          <a:bodyPr/>
          <a:lstStyle/>
          <a:p>
            <a:r>
              <a:rPr lang="en-GB" sz="2400" b="0" dirty="0"/>
              <a:t>Across open and closed questions</a:t>
            </a:r>
          </a:p>
          <a:p>
            <a:r>
              <a:rPr lang="en-GB" sz="2400" b="0" dirty="0"/>
              <a:t>Five aspects to consider:</a:t>
            </a:r>
          </a:p>
          <a:p>
            <a:endParaRPr lang="en-GB" sz="2400" b="0" dirty="0"/>
          </a:p>
          <a:p>
            <a:pPr marL="457200" lvl="2" indent="-457200"/>
            <a:r>
              <a:rPr lang="en-GB" sz="2400" dirty="0">
                <a:solidFill>
                  <a:srgbClr val="002060"/>
                </a:solidFill>
              </a:rPr>
              <a:t>language</a:t>
            </a:r>
          </a:p>
          <a:p>
            <a:pPr marL="457200" lvl="2" indent="-457200"/>
            <a:r>
              <a:rPr lang="en-GB" sz="2400" dirty="0">
                <a:solidFill>
                  <a:srgbClr val="002060"/>
                </a:solidFill>
              </a:rPr>
              <a:t>visuals</a:t>
            </a:r>
          </a:p>
          <a:p>
            <a:pPr marL="457200" lvl="2" indent="-457200"/>
            <a:r>
              <a:rPr lang="en-GB" sz="2400" dirty="0">
                <a:solidFill>
                  <a:srgbClr val="002060"/>
                </a:solidFill>
              </a:rPr>
              <a:t>contexts</a:t>
            </a:r>
          </a:p>
          <a:p>
            <a:pPr marL="457200" lvl="2" indent="-457200"/>
            <a:r>
              <a:rPr lang="en-GB" sz="2400" dirty="0">
                <a:solidFill>
                  <a:srgbClr val="002060"/>
                </a:solidFill>
              </a:rPr>
              <a:t>sensitivities</a:t>
            </a:r>
          </a:p>
          <a:p>
            <a:pPr marL="457200" lvl="2" indent="-457200"/>
            <a:r>
              <a:rPr lang="en-GB" sz="2400" dirty="0">
                <a:solidFill>
                  <a:srgbClr val="002060"/>
                </a:solidFill>
              </a:rPr>
              <a:t>student expectations</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a:t>
            </a:fld>
            <a:endParaRPr lang="en-GB" dirty="0"/>
          </a:p>
        </p:txBody>
      </p:sp>
    </p:spTree>
    <p:extLst>
      <p:ext uri="{BB962C8B-B14F-4D97-AF65-F5344CB8AC3E}">
        <p14:creationId xmlns:p14="http://schemas.microsoft.com/office/powerpoint/2010/main" val="803337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Drag and drop</a:t>
            </a:r>
          </a:p>
        </p:txBody>
      </p:sp>
      <p:pic>
        <p:nvPicPr>
          <p:cNvPr id="6" name="Content Placeholder 5"/>
          <p:cNvPicPr>
            <a:picLocks noGrp="1" noChangeAspect="1"/>
          </p:cNvPicPr>
          <p:nvPr>
            <p:ph idx="4294967295"/>
          </p:nvPr>
        </p:nvPicPr>
        <p:blipFill>
          <a:blip r:embed="rId3"/>
          <a:stretch>
            <a:fillRect/>
          </a:stretch>
        </p:blipFill>
        <p:spPr>
          <a:xfrm>
            <a:off x="675652" y="1902019"/>
            <a:ext cx="7572375" cy="4152900"/>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10</a:t>
            </a:fld>
            <a:endParaRPr lang="en-GB" dirty="0"/>
          </a:p>
        </p:txBody>
      </p:sp>
      <p:sp>
        <p:nvSpPr>
          <p:cNvPr id="10" name="Rounded Rectangle 9"/>
          <p:cNvSpPr/>
          <p:nvPr/>
        </p:nvSpPr>
        <p:spPr>
          <a:xfrm>
            <a:off x="498193" y="1793081"/>
            <a:ext cx="7927295" cy="415290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1556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4" y="332656"/>
            <a:ext cx="8369166" cy="719137"/>
          </a:xfrm>
        </p:spPr>
        <p:txBody>
          <a:bodyPr>
            <a:normAutofit/>
          </a:bodyPr>
          <a:lstStyle/>
          <a:p>
            <a:r>
              <a:rPr lang="en-GB" dirty="0"/>
              <a:t>Hot spot or point and click</a:t>
            </a:r>
          </a:p>
        </p:txBody>
      </p:sp>
      <p:sp>
        <p:nvSpPr>
          <p:cNvPr id="3" name="Text Placeholder 2"/>
          <p:cNvSpPr>
            <a:spLocks noGrp="1"/>
          </p:cNvSpPr>
          <p:nvPr>
            <p:ph type="body" sz="quarter" idx="10"/>
          </p:nvPr>
        </p:nvSpPr>
        <p:spPr>
          <a:xfrm>
            <a:off x="460374" y="1700808"/>
            <a:ext cx="8504113" cy="4779192"/>
          </a:xfrm>
        </p:spPr>
        <p:txBody>
          <a:bodyPr/>
          <a:lstStyle/>
          <a:p>
            <a:pPr marL="0" indent="0">
              <a:buNone/>
            </a:pPr>
            <a:r>
              <a:rPr lang="en-GB" sz="2400" b="0" dirty="0"/>
              <a:t>This is a diagram of a cow.</a:t>
            </a:r>
          </a:p>
          <a:p>
            <a:pPr marL="0" indent="0">
              <a:buNone/>
            </a:pPr>
            <a:r>
              <a:rPr lang="en-GB" sz="2400" b="0" dirty="0"/>
              <a:t>Point and click on the area where the cow’s heart is. </a:t>
            </a:r>
          </a:p>
          <a:p>
            <a:endParaRPr lang="en-GB" dirty="0"/>
          </a:p>
          <a:p>
            <a:endParaRPr lang="en-GB" dirty="0"/>
          </a:p>
          <a:p>
            <a:endParaRPr lang="en-GB" dirty="0"/>
          </a:p>
          <a:p>
            <a:endParaRPr lang="en-GB" dirty="0"/>
          </a:p>
          <a:p>
            <a:pPr>
              <a:buNone/>
            </a:pPr>
            <a:endParaRPr lang="en-GB" dirty="0"/>
          </a:p>
        </p:txBody>
      </p:sp>
      <p:sp>
        <p:nvSpPr>
          <p:cNvPr id="4" name="AutoShape 2" descr="Image result for hot spot test ques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p:nvPr/>
        </p:nvPicPr>
        <p:blipFill rotWithShape="1">
          <a:blip r:embed="rId3"/>
          <a:srcRect l="906" t="482" r="10998" b="-845"/>
          <a:stretch/>
        </p:blipFill>
        <p:spPr bwMode="auto">
          <a:xfrm>
            <a:off x="1833653" y="2809977"/>
            <a:ext cx="4930005" cy="31553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563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681924"/>
            <a:ext cx="6666917" cy="686075"/>
          </a:xfrm>
        </p:spPr>
        <p:txBody>
          <a:bodyPr/>
          <a:lstStyle/>
          <a:p>
            <a:r>
              <a:rPr lang="en-GB" dirty="0"/>
              <a:t>Open Questions</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53379" y="2490182"/>
            <a:ext cx="3127640" cy="2283296"/>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12</a:t>
            </a:fld>
            <a:endParaRPr lang="en-GB" dirty="0"/>
          </a:p>
        </p:txBody>
      </p:sp>
    </p:spTree>
    <p:extLst>
      <p:ext uri="{BB962C8B-B14F-4D97-AF65-F5344CB8AC3E}">
        <p14:creationId xmlns:p14="http://schemas.microsoft.com/office/powerpoint/2010/main" val="2141723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624114" y="468000"/>
            <a:ext cx="6510803" cy="900000"/>
          </a:xfrm>
        </p:spPr>
        <p:txBody>
          <a:bodyPr>
            <a:normAutofit/>
          </a:bodyPr>
          <a:lstStyle/>
          <a:p>
            <a:r>
              <a:rPr lang="en-GB" dirty="0"/>
              <a:t>What are open questions?</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13</a:t>
            </a:fld>
            <a:endParaRPr lang="en-GB" dirty="0"/>
          </a:p>
        </p:txBody>
      </p:sp>
      <p:sp>
        <p:nvSpPr>
          <p:cNvPr id="2" name="Content Placeholder 1"/>
          <p:cNvSpPr>
            <a:spLocks noGrp="1"/>
          </p:cNvSpPr>
          <p:nvPr>
            <p:ph idx="4294967295"/>
          </p:nvPr>
        </p:nvSpPr>
        <p:spPr>
          <a:xfrm>
            <a:off x="624114" y="1863969"/>
            <a:ext cx="7982862" cy="4742031"/>
          </a:xfrm>
        </p:spPr>
        <p:txBody>
          <a:bodyPr>
            <a:normAutofit/>
          </a:bodyPr>
          <a:lstStyle/>
          <a:p>
            <a:pPr marL="342900" indent="-342900">
              <a:lnSpc>
                <a:spcPct val="100000"/>
              </a:lnSpc>
              <a:buFont typeface="Arial" panose="020B0604020202020204" pitchFamily="34" charset="0"/>
              <a:buChar char="•"/>
            </a:pPr>
            <a:r>
              <a:rPr lang="en-GB" sz="2400" b="0" dirty="0"/>
              <a:t>Questions to which students generate their own answers.</a:t>
            </a:r>
          </a:p>
          <a:p>
            <a:pPr marL="342900" indent="-342900">
              <a:lnSpc>
                <a:spcPct val="100000"/>
              </a:lnSpc>
              <a:buFont typeface="Arial" panose="020B0604020202020204" pitchFamily="34" charset="0"/>
              <a:buChar char="•"/>
            </a:pPr>
            <a:r>
              <a:rPr lang="en-GB" sz="2400" b="0" dirty="0"/>
              <a:t>Open questions encourage a fuller response from the student and place fewer limits on the student’s response. This is in comparison to closed questions which provide a selection of limited pre-defined answers.</a:t>
            </a:r>
          </a:p>
          <a:p>
            <a:pPr marL="342900" indent="-342900">
              <a:lnSpc>
                <a:spcPct val="100000"/>
              </a:lnSpc>
              <a:buFont typeface="Arial" panose="020B0604020202020204" pitchFamily="34" charset="0"/>
              <a:buChar char="•"/>
            </a:pPr>
            <a:r>
              <a:rPr lang="en-GB" sz="2400" b="0" dirty="0"/>
              <a:t>As well as generating quantitative data, open questions can produce more in-depth formative data.</a:t>
            </a:r>
          </a:p>
        </p:txBody>
      </p:sp>
    </p:spTree>
    <p:extLst>
      <p:ext uri="{BB962C8B-B14F-4D97-AF65-F5344CB8AC3E}">
        <p14:creationId xmlns:p14="http://schemas.microsoft.com/office/powerpoint/2010/main" val="3021727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Advantages of using open questions</a:t>
            </a:r>
          </a:p>
        </p:txBody>
      </p:sp>
      <p:sp>
        <p:nvSpPr>
          <p:cNvPr id="3" name="Content Placeholder 2"/>
          <p:cNvSpPr>
            <a:spLocks noGrp="1"/>
          </p:cNvSpPr>
          <p:nvPr>
            <p:ph idx="4294967295"/>
          </p:nvPr>
        </p:nvSpPr>
        <p:spPr>
          <a:xfrm>
            <a:off x="468000" y="2265600"/>
            <a:ext cx="8138976" cy="4428000"/>
          </a:xfrm>
        </p:spPr>
        <p:txBody>
          <a:bodyPr>
            <a:normAutofit/>
          </a:bodyPr>
          <a:lstStyle/>
          <a:p>
            <a:pPr marL="342900" indent="-342900">
              <a:lnSpc>
                <a:spcPct val="100000"/>
              </a:lnSpc>
              <a:buFont typeface="Arial" panose="020B0604020202020204" pitchFamily="34" charset="0"/>
              <a:buChar char="•"/>
            </a:pPr>
            <a:r>
              <a:rPr lang="en-GB" sz="2400" b="0" dirty="0"/>
              <a:t>Opportunity to assess higher order competences  such as analysis and interpretation</a:t>
            </a:r>
          </a:p>
          <a:p>
            <a:pPr marL="342900" indent="-342900">
              <a:lnSpc>
                <a:spcPct val="100000"/>
              </a:lnSpc>
              <a:buFont typeface="Arial" panose="020B0604020202020204" pitchFamily="34" charset="0"/>
              <a:buChar char="•"/>
            </a:pPr>
            <a:r>
              <a:rPr lang="en-GB" sz="2400" b="0" dirty="0"/>
              <a:t>Students give a genuine personal response</a:t>
            </a:r>
          </a:p>
          <a:p>
            <a:pPr marL="342900" indent="-342900">
              <a:lnSpc>
                <a:spcPct val="100000"/>
              </a:lnSpc>
              <a:buFont typeface="Arial" panose="020B0604020202020204" pitchFamily="34" charset="0"/>
              <a:buChar char="•"/>
            </a:pPr>
            <a:r>
              <a:rPr lang="en-GB" sz="2400" b="0" dirty="0"/>
              <a:t>Responses can show different levels of understanding</a:t>
            </a:r>
          </a:p>
          <a:p>
            <a:pPr marL="342900" indent="-342900">
              <a:lnSpc>
                <a:spcPct val="100000"/>
              </a:lnSpc>
              <a:buFont typeface="Arial" panose="020B0604020202020204" pitchFamily="34" charset="0"/>
              <a:buChar char="•"/>
            </a:pPr>
            <a:r>
              <a:rPr lang="en-GB" sz="2400" b="0" dirty="0"/>
              <a:t>It reflects questioning used by teachers in the classroom</a:t>
            </a:r>
          </a:p>
          <a:p>
            <a:pPr marL="342900" indent="-342900">
              <a:lnSpc>
                <a:spcPct val="100000"/>
              </a:lnSpc>
              <a:buFont typeface="Arial" panose="020B0604020202020204" pitchFamily="34" charset="0"/>
              <a:buChar char="•"/>
            </a:pPr>
            <a:r>
              <a:rPr lang="en-GB" sz="2400" b="0" dirty="0"/>
              <a:t>Can reduce quantity of reading required</a:t>
            </a:r>
          </a:p>
        </p:txBody>
      </p:sp>
    </p:spTree>
    <p:extLst>
      <p:ext uri="{BB962C8B-B14F-4D97-AF65-F5344CB8AC3E}">
        <p14:creationId xmlns:p14="http://schemas.microsoft.com/office/powerpoint/2010/main" val="4140024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Disadvantages of using open questions</a:t>
            </a:r>
          </a:p>
        </p:txBody>
      </p:sp>
      <p:sp>
        <p:nvSpPr>
          <p:cNvPr id="3" name="Content Placeholder 2"/>
          <p:cNvSpPr>
            <a:spLocks noGrp="1"/>
          </p:cNvSpPr>
          <p:nvPr>
            <p:ph idx="4294967295"/>
          </p:nvPr>
        </p:nvSpPr>
        <p:spPr>
          <a:xfrm>
            <a:off x="468000" y="1731964"/>
            <a:ext cx="8138976" cy="4658035"/>
          </a:xfrm>
        </p:spPr>
        <p:txBody>
          <a:bodyPr>
            <a:normAutofit/>
          </a:bodyPr>
          <a:lstStyle/>
          <a:p>
            <a:pPr marL="342900" indent="-342900">
              <a:lnSpc>
                <a:spcPct val="100000"/>
              </a:lnSpc>
              <a:buFont typeface="Arial" panose="020B0604020202020204" pitchFamily="34" charset="0"/>
              <a:buChar char="•"/>
            </a:pPr>
            <a:r>
              <a:rPr lang="en-GB" sz="2400" b="0" dirty="0"/>
              <a:t>Students’ answers may be extensive and it can take long to analyse the answers.</a:t>
            </a:r>
          </a:p>
          <a:p>
            <a:pPr marL="342900" indent="-342900">
              <a:lnSpc>
                <a:spcPct val="100000"/>
              </a:lnSpc>
              <a:buFont typeface="Arial" panose="020B0604020202020204" pitchFamily="34" charset="0"/>
              <a:buChar char="•"/>
            </a:pPr>
            <a:r>
              <a:rPr lang="en-GB" sz="2400" b="0" dirty="0"/>
              <a:t>There will be a lot of variation in students’ answers.</a:t>
            </a:r>
          </a:p>
          <a:p>
            <a:pPr marL="342900" indent="-342900">
              <a:lnSpc>
                <a:spcPct val="100000"/>
              </a:lnSpc>
              <a:buFont typeface="Arial" panose="020B0604020202020204" pitchFamily="34" charset="0"/>
              <a:buChar char="•"/>
            </a:pPr>
            <a:r>
              <a:rPr lang="en-GB" sz="2400" b="0" dirty="0"/>
              <a:t>More complex mark guides to </a:t>
            </a:r>
          </a:p>
          <a:p>
            <a:pPr marL="522900" lvl="3" indent="-342900">
              <a:lnSpc>
                <a:spcPct val="100000"/>
              </a:lnSpc>
            </a:pPr>
            <a:r>
              <a:rPr lang="en-GB" sz="2400" b="0" dirty="0"/>
              <a:t>account for all possible correct answers that students generate</a:t>
            </a:r>
          </a:p>
          <a:p>
            <a:pPr marL="522900" lvl="3" indent="-342900">
              <a:lnSpc>
                <a:spcPct val="100000"/>
              </a:lnSpc>
            </a:pPr>
            <a:r>
              <a:rPr lang="en-GB" sz="2400" dirty="0"/>
              <a:t>provide enough guidance to ensure consistent marking</a:t>
            </a:r>
            <a:endParaRPr lang="en-GB" sz="2400" b="0" dirty="0"/>
          </a:p>
          <a:p>
            <a:pPr marL="342900" indent="-342900">
              <a:lnSpc>
                <a:spcPct val="100000"/>
              </a:lnSpc>
              <a:buFont typeface="Arial" panose="020B0604020202020204" pitchFamily="34" charset="0"/>
              <a:buChar char="•"/>
            </a:pPr>
            <a:r>
              <a:rPr lang="en-GB" sz="2400" b="0" dirty="0"/>
              <a:t>The quality of the response may be influenced by the student’s writing skill</a:t>
            </a:r>
          </a:p>
          <a:p>
            <a:pPr marL="342900" indent="-342900">
              <a:lnSpc>
                <a:spcPct val="100000"/>
              </a:lnSpc>
              <a:buFont typeface="Arial" panose="020B0604020202020204" pitchFamily="34" charset="0"/>
              <a:buChar char="•"/>
            </a:pPr>
            <a:r>
              <a:rPr lang="en-GB" sz="2400" b="0" dirty="0"/>
              <a:t>Can’t be machine marked</a:t>
            </a:r>
          </a:p>
        </p:txBody>
      </p:sp>
    </p:spTree>
    <p:extLst>
      <p:ext uri="{BB962C8B-B14F-4D97-AF65-F5344CB8AC3E}">
        <p14:creationId xmlns:p14="http://schemas.microsoft.com/office/powerpoint/2010/main" val="1798546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000" y="468000"/>
            <a:ext cx="6666917" cy="900000"/>
          </a:xfrm>
        </p:spPr>
        <p:txBody>
          <a:bodyPr rtlCol="0">
            <a:normAutofit/>
          </a:bodyPr>
          <a:lstStyle/>
          <a:p>
            <a:pPr eaLnBrk="1" fontAlgn="auto" hangingPunct="1">
              <a:spcAft>
                <a:spcPts val="0"/>
              </a:spcAft>
              <a:defRPr/>
            </a:pPr>
            <a:r>
              <a:rPr lang="en-GB" dirty="0"/>
              <a:t>Short response 1</a:t>
            </a:r>
            <a:br>
              <a:rPr lang="en-GB" dirty="0"/>
            </a:br>
            <a:r>
              <a:rPr lang="en-GB" sz="2400" dirty="0"/>
              <a:t>1 mark answers</a:t>
            </a:r>
          </a:p>
        </p:txBody>
      </p:sp>
      <p:pic>
        <p:nvPicPr>
          <p:cNvPr id="19467" name="Picture 11"/>
          <p:cNvPicPr>
            <a:picLocks noGrp="1" noChangeAspect="1" noChangeArrowheads="1"/>
          </p:cNvPicPr>
          <p:nvPr>
            <p:ph idx="4294967295"/>
          </p:nvPr>
        </p:nvPicPr>
        <p:blipFill>
          <a:blip r:embed="rId3" cstate="print"/>
          <a:srcRect/>
          <a:stretch>
            <a:fillRect/>
          </a:stretch>
        </p:blipFill>
        <p:spPr bwMode="auto">
          <a:xfrm>
            <a:off x="683568" y="2305584"/>
            <a:ext cx="8229600" cy="881457"/>
          </a:xfrm>
          <a:prstGeom prst="rect">
            <a:avLst/>
          </a:prstGeom>
          <a:noFill/>
          <a:ln w="9525">
            <a:noFill/>
            <a:miter lim="800000"/>
            <a:headEnd/>
            <a:tailEnd/>
          </a:ln>
        </p:spPr>
      </p:pic>
    </p:spTree>
    <p:extLst>
      <p:ext uri="{BB962C8B-B14F-4D97-AF65-F5344CB8AC3E}">
        <p14:creationId xmlns:p14="http://schemas.microsoft.com/office/powerpoint/2010/main" val="1764844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9" y="468000"/>
            <a:ext cx="7732571" cy="900000"/>
          </a:xfrm>
        </p:spPr>
        <p:txBody>
          <a:bodyPr>
            <a:normAutofit/>
          </a:bodyPr>
          <a:lstStyle/>
          <a:p>
            <a:r>
              <a:rPr lang="en-GB" dirty="0"/>
              <a:t>Short response 2: several short answers</a:t>
            </a:r>
          </a:p>
        </p:txBody>
      </p:sp>
      <p:pic>
        <p:nvPicPr>
          <p:cNvPr id="80898" name="Picture 2"/>
          <p:cNvPicPr>
            <a:picLocks noChangeAspect="1" noChangeArrowheads="1"/>
          </p:cNvPicPr>
          <p:nvPr/>
        </p:nvPicPr>
        <p:blipFill>
          <a:blip r:embed="rId3" cstate="print"/>
          <a:srcRect/>
          <a:stretch>
            <a:fillRect/>
          </a:stretch>
        </p:blipFill>
        <p:spPr bwMode="auto">
          <a:xfrm>
            <a:off x="971600" y="1484784"/>
            <a:ext cx="7332187" cy="4464496"/>
          </a:xfrm>
          <a:prstGeom prst="rect">
            <a:avLst/>
          </a:prstGeom>
          <a:noFill/>
          <a:ln w="9525">
            <a:noFill/>
            <a:miter lim="800000"/>
            <a:headEnd/>
            <a:tailEnd/>
          </a:ln>
        </p:spPr>
      </p:pic>
    </p:spTree>
    <p:extLst>
      <p:ext uri="{BB962C8B-B14F-4D97-AF65-F5344CB8AC3E}">
        <p14:creationId xmlns:p14="http://schemas.microsoft.com/office/powerpoint/2010/main" val="124778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000" y="468000"/>
            <a:ext cx="6666917" cy="900000"/>
          </a:xfrm>
        </p:spPr>
        <p:txBody>
          <a:bodyPr rtlCol="0">
            <a:normAutofit/>
          </a:bodyPr>
          <a:lstStyle/>
          <a:p>
            <a:pPr>
              <a:defRPr/>
            </a:pPr>
            <a:r>
              <a:rPr lang="en-GB" dirty="0"/>
              <a:t>Short response 3</a:t>
            </a:r>
            <a:br>
              <a:rPr lang="en-GB" dirty="0"/>
            </a:br>
            <a:r>
              <a:rPr lang="en-GB" sz="2400" dirty="0"/>
              <a:t>1 or 2 mark answers</a:t>
            </a:r>
            <a:endParaRPr lang="en-GB" dirty="0"/>
          </a:p>
        </p:txBody>
      </p:sp>
      <p:pic>
        <p:nvPicPr>
          <p:cNvPr id="19466" name="Picture 10"/>
          <p:cNvPicPr>
            <a:picLocks noChangeAspect="1" noChangeArrowheads="1"/>
          </p:cNvPicPr>
          <p:nvPr/>
        </p:nvPicPr>
        <p:blipFill>
          <a:blip r:embed="rId3" cstate="print"/>
          <a:srcRect/>
          <a:stretch>
            <a:fillRect/>
          </a:stretch>
        </p:blipFill>
        <p:spPr bwMode="auto">
          <a:xfrm>
            <a:off x="581968" y="2065784"/>
            <a:ext cx="7488832" cy="2996952"/>
          </a:xfrm>
          <a:prstGeom prst="rect">
            <a:avLst/>
          </a:prstGeom>
          <a:noFill/>
          <a:ln w="9525">
            <a:noFill/>
            <a:miter lim="800000"/>
            <a:headEnd/>
            <a:tailEnd/>
          </a:ln>
        </p:spPr>
      </p:pic>
    </p:spTree>
    <p:extLst>
      <p:ext uri="{BB962C8B-B14F-4D97-AF65-F5344CB8AC3E}">
        <p14:creationId xmlns:p14="http://schemas.microsoft.com/office/powerpoint/2010/main" val="3764144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000" y="468000"/>
            <a:ext cx="6666917" cy="900000"/>
          </a:xfrm>
        </p:spPr>
        <p:txBody>
          <a:bodyPr rtlCol="0">
            <a:normAutofit/>
          </a:bodyPr>
          <a:lstStyle/>
          <a:p>
            <a:pPr>
              <a:defRPr/>
            </a:pPr>
            <a:r>
              <a:rPr lang="en-GB" dirty="0"/>
              <a:t>Longer response 1</a:t>
            </a:r>
            <a:br>
              <a:rPr lang="en-GB" dirty="0"/>
            </a:br>
            <a:r>
              <a:rPr lang="en-GB" sz="2400" dirty="0"/>
              <a:t>1 or 2 mark answers</a:t>
            </a:r>
            <a:endParaRPr lang="en-GB" dirty="0"/>
          </a:p>
        </p:txBody>
      </p:sp>
      <p:pic>
        <p:nvPicPr>
          <p:cNvPr id="81923" name="Picture 3"/>
          <p:cNvPicPr>
            <a:picLocks noChangeAspect="1" noChangeArrowheads="1"/>
          </p:cNvPicPr>
          <p:nvPr/>
        </p:nvPicPr>
        <p:blipFill>
          <a:blip r:embed="rId3" cstate="print"/>
          <a:srcRect/>
          <a:stretch>
            <a:fillRect/>
          </a:stretch>
        </p:blipFill>
        <p:spPr bwMode="auto">
          <a:xfrm>
            <a:off x="962042" y="1634283"/>
            <a:ext cx="7325283" cy="4286069"/>
          </a:xfrm>
          <a:prstGeom prst="rect">
            <a:avLst/>
          </a:prstGeom>
          <a:noFill/>
          <a:ln w="9525">
            <a:noFill/>
            <a:miter lim="800000"/>
            <a:headEnd/>
            <a:tailEnd/>
          </a:ln>
        </p:spPr>
      </p:pic>
    </p:spTree>
    <p:extLst>
      <p:ext uri="{BB962C8B-B14F-4D97-AF65-F5344CB8AC3E}">
        <p14:creationId xmlns:p14="http://schemas.microsoft.com/office/powerpoint/2010/main" val="3531637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More closed questions</a:t>
            </a: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324100" y="1655763"/>
            <a:ext cx="4427537" cy="4427537"/>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a:t>
            </a:fld>
            <a:endParaRPr lang="en-GB" dirty="0"/>
          </a:p>
        </p:txBody>
      </p:sp>
    </p:spTree>
    <p:extLst>
      <p:ext uri="{BB962C8B-B14F-4D97-AF65-F5344CB8AC3E}">
        <p14:creationId xmlns:p14="http://schemas.microsoft.com/office/powerpoint/2010/main" val="2956884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000" y="468000"/>
            <a:ext cx="6666917" cy="900000"/>
          </a:xfrm>
        </p:spPr>
        <p:txBody>
          <a:bodyPr rtlCol="0">
            <a:normAutofit/>
          </a:bodyPr>
          <a:lstStyle/>
          <a:p>
            <a:pPr>
              <a:defRPr/>
            </a:pPr>
            <a:r>
              <a:rPr lang="en-GB" dirty="0"/>
              <a:t>Longer response 2</a:t>
            </a:r>
            <a:br>
              <a:rPr lang="en-GB" dirty="0"/>
            </a:br>
            <a:r>
              <a:rPr lang="en-GB" sz="2400" dirty="0"/>
              <a:t>1 or 2 mark answers</a:t>
            </a:r>
          </a:p>
        </p:txBody>
      </p:sp>
      <p:pic>
        <p:nvPicPr>
          <p:cNvPr id="82946" name="Picture 2"/>
          <p:cNvPicPr>
            <a:picLocks noChangeAspect="1" noChangeArrowheads="1"/>
          </p:cNvPicPr>
          <p:nvPr/>
        </p:nvPicPr>
        <p:blipFill>
          <a:blip r:embed="rId3" cstate="print"/>
          <a:srcRect/>
          <a:stretch>
            <a:fillRect/>
          </a:stretch>
        </p:blipFill>
        <p:spPr bwMode="auto">
          <a:xfrm>
            <a:off x="173532" y="1608771"/>
            <a:ext cx="6140132" cy="4823026"/>
          </a:xfrm>
          <a:prstGeom prst="rect">
            <a:avLst/>
          </a:prstGeom>
          <a:noFill/>
          <a:ln w="9525">
            <a:noFill/>
            <a:miter lim="800000"/>
            <a:headEnd/>
            <a:tailEnd/>
          </a:ln>
        </p:spPr>
      </p:pic>
      <p:sp>
        <p:nvSpPr>
          <p:cNvPr id="2" name="7-Point Star 1"/>
          <p:cNvSpPr/>
          <p:nvPr/>
        </p:nvSpPr>
        <p:spPr>
          <a:xfrm>
            <a:off x="4695986" y="1974508"/>
            <a:ext cx="4448014" cy="3806360"/>
          </a:xfrm>
          <a:prstGeom prst="star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a:p>
            <a:pPr algn="ctr"/>
            <a:r>
              <a:rPr lang="en-GB" sz="2000" dirty="0"/>
              <a:t>Length and number of answer lines may indicate how long the students’ answer is expected to be/how many marks will be given.</a:t>
            </a:r>
          </a:p>
        </p:txBody>
      </p:sp>
    </p:spTree>
    <p:extLst>
      <p:ext uri="{BB962C8B-B14F-4D97-AF65-F5344CB8AC3E}">
        <p14:creationId xmlns:p14="http://schemas.microsoft.com/office/powerpoint/2010/main" val="3899577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fontScale="90000"/>
          </a:bodyPr>
          <a:lstStyle/>
          <a:p>
            <a:r>
              <a:rPr lang="en-GB" dirty="0">
                <a:solidFill>
                  <a:schemeClr val="accent2"/>
                </a:solidFill>
              </a:rPr>
              <a:t>Activity 1:</a:t>
            </a:r>
            <a:br>
              <a:rPr lang="en-GB" dirty="0">
                <a:solidFill>
                  <a:schemeClr val="accent2"/>
                </a:solidFill>
              </a:rPr>
            </a:br>
            <a:r>
              <a:rPr lang="en-GB" dirty="0">
                <a:solidFill>
                  <a:schemeClr val="accent2"/>
                </a:solidFill>
              </a:rPr>
              <a:t>Advantages of different item types</a:t>
            </a:r>
          </a:p>
        </p:txBody>
      </p:sp>
      <p:sp>
        <p:nvSpPr>
          <p:cNvPr id="3" name="Content Placeholder 2"/>
          <p:cNvSpPr>
            <a:spLocks noGrp="1"/>
          </p:cNvSpPr>
          <p:nvPr>
            <p:ph idx="4294967295"/>
          </p:nvPr>
        </p:nvSpPr>
        <p:spPr>
          <a:xfrm>
            <a:off x="468000" y="2052000"/>
            <a:ext cx="8138976" cy="4428000"/>
          </a:xfrm>
        </p:spPr>
        <p:txBody>
          <a:bodyPr>
            <a:normAutofit/>
          </a:bodyPr>
          <a:lstStyle/>
          <a:p>
            <a:pPr marL="457200" indent="-457200">
              <a:lnSpc>
                <a:spcPct val="100000"/>
              </a:lnSpc>
              <a:buAutoNum type="arabicPeriod"/>
            </a:pPr>
            <a:r>
              <a:rPr lang="en-GB" sz="2400" b="0" dirty="0"/>
              <a:t>You will now work in pairs.</a:t>
            </a:r>
          </a:p>
          <a:p>
            <a:pPr marL="457200" indent="-457200">
              <a:lnSpc>
                <a:spcPct val="100000"/>
              </a:lnSpc>
              <a:buAutoNum type="arabicPeriod"/>
            </a:pPr>
            <a:r>
              <a:rPr lang="en-GB" sz="2400" b="0" dirty="0"/>
              <a:t>Write one</a:t>
            </a:r>
            <a:r>
              <a:rPr lang="en-GB" sz="2400" dirty="0"/>
              <a:t> closed question </a:t>
            </a:r>
            <a:r>
              <a:rPr lang="en-GB" sz="2400" b="0" dirty="0"/>
              <a:t>of your choice. </a:t>
            </a:r>
          </a:p>
          <a:p>
            <a:pPr marL="457200" indent="-457200">
              <a:lnSpc>
                <a:spcPct val="100000"/>
              </a:lnSpc>
              <a:buAutoNum type="arabicPeriod"/>
            </a:pPr>
            <a:r>
              <a:rPr lang="en-GB" sz="2400" b="0" dirty="0"/>
              <a:t>Swap with your neighbour and </a:t>
            </a:r>
            <a:r>
              <a:rPr lang="en-GB" sz="2400" dirty="0"/>
              <a:t>re-write</a:t>
            </a:r>
            <a:r>
              <a:rPr lang="en-GB" sz="2400" b="0" dirty="0"/>
              <a:t> their closed question as an </a:t>
            </a:r>
            <a:r>
              <a:rPr lang="en-GB" sz="2400" dirty="0"/>
              <a:t>open response item</a:t>
            </a:r>
            <a:r>
              <a:rPr lang="en-GB" sz="2400" b="0" dirty="0"/>
              <a:t>.</a:t>
            </a:r>
          </a:p>
          <a:p>
            <a:pPr marL="457200" indent="-457200">
              <a:lnSpc>
                <a:spcPct val="100000"/>
              </a:lnSpc>
              <a:buAutoNum type="arabicPeriod"/>
            </a:pPr>
            <a:r>
              <a:rPr lang="en-GB" sz="2400" b="0" dirty="0"/>
              <a:t>Consider the advantages of the different item types (open vs closed) and when you would use each item type.</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21</a:t>
            </a:fld>
            <a:endParaRPr lang="en-GB" dirty="0"/>
          </a:p>
        </p:txBody>
      </p:sp>
    </p:spTree>
    <p:extLst>
      <p:ext uri="{BB962C8B-B14F-4D97-AF65-F5344CB8AC3E}">
        <p14:creationId xmlns:p14="http://schemas.microsoft.com/office/powerpoint/2010/main" val="2470960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Mark guides</a:t>
            </a: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595191" y="1487837"/>
            <a:ext cx="2359209" cy="2351345"/>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22</a:t>
            </a:fld>
            <a:endParaRPr lang="en-GB" dirty="0"/>
          </a:p>
        </p:txBody>
      </p:sp>
      <p:sp>
        <p:nvSpPr>
          <p:cNvPr id="7" name="Rectangle 6"/>
          <p:cNvSpPr/>
          <p:nvPr/>
        </p:nvSpPr>
        <p:spPr>
          <a:xfrm>
            <a:off x="280920" y="4008818"/>
            <a:ext cx="8648053" cy="2400657"/>
          </a:xfrm>
          <a:prstGeom prst="rect">
            <a:avLst/>
          </a:prstGeom>
        </p:spPr>
        <p:txBody>
          <a:bodyPr wrap="square">
            <a:spAutoFit/>
          </a:bodyPr>
          <a:lstStyle/>
          <a:p>
            <a:pPr algn="ctr"/>
            <a:r>
              <a:rPr lang="en-GB" sz="2400" i="1" dirty="0"/>
              <a:t>‘A marking scheme helps objectivity as the assessors are able to compare the evidence from the candidates with the requirements of the marking scheme. This will help the assessors to ensure that they give credit to all candidates in the same way.’ </a:t>
            </a:r>
          </a:p>
          <a:p>
            <a:pPr algn="ctr"/>
            <a:endParaRPr lang="en-GB" sz="1400" i="1" dirty="0"/>
          </a:p>
          <a:p>
            <a:pPr algn="ctr"/>
            <a:r>
              <a:rPr lang="en-GB" sz="1600" i="1" dirty="0"/>
              <a:t>Guide to classroom-based and national assessments in Rwanda, 2017, Section 7.15</a:t>
            </a:r>
            <a:endParaRPr lang="en-GB" sz="2000" i="1" dirty="0"/>
          </a:p>
        </p:txBody>
      </p:sp>
    </p:spTree>
    <p:extLst>
      <p:ext uri="{BB962C8B-B14F-4D97-AF65-F5344CB8AC3E}">
        <p14:creationId xmlns:p14="http://schemas.microsoft.com/office/powerpoint/2010/main" val="3129625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Marking guides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7999" y="1534332"/>
            <a:ext cx="8464985" cy="4649492"/>
          </a:xfrm>
        </p:spPr>
        <p:txBody>
          <a:bodyPr>
            <a:normAutofit fontScale="92500"/>
          </a:bodyPr>
          <a:lstStyle/>
          <a:p>
            <a:pPr marL="342900" lvl="1" indent="-342900">
              <a:lnSpc>
                <a:spcPct val="110000"/>
              </a:lnSpc>
              <a:buFont typeface="Arial" panose="020B0604020202020204" pitchFamily="34" charset="0"/>
              <a:buChar char="•"/>
            </a:pPr>
            <a:r>
              <a:rPr lang="en-GB" sz="2600" dirty="0"/>
              <a:t>Should be drafted and developed alongside the question.</a:t>
            </a:r>
          </a:p>
          <a:p>
            <a:pPr marL="457200" lvl="1" indent="-457200">
              <a:lnSpc>
                <a:spcPct val="110000"/>
              </a:lnSpc>
              <a:buFont typeface="Arial" panose="020B0604020202020204" pitchFamily="34" charset="0"/>
              <a:buChar char="•"/>
            </a:pPr>
            <a:r>
              <a:rPr lang="en-GB" sz="2600" dirty="0"/>
              <a:t>Should be reviewed by colleagues.</a:t>
            </a:r>
          </a:p>
          <a:p>
            <a:pPr marL="342900" lvl="1" indent="-342900">
              <a:lnSpc>
                <a:spcPct val="110000"/>
              </a:lnSpc>
              <a:buFont typeface="Arial" panose="020B0604020202020204" pitchFamily="34" charset="0"/>
              <a:buChar char="•"/>
            </a:pPr>
            <a:r>
              <a:rPr lang="en-GB" sz="2600" dirty="0"/>
              <a:t>Marking guides for closed questions are relatively straightforward.</a:t>
            </a:r>
          </a:p>
          <a:p>
            <a:pPr marL="342900" lvl="1" indent="-342900">
              <a:lnSpc>
                <a:spcPct val="110000"/>
              </a:lnSpc>
              <a:buFont typeface="Arial" panose="020B0604020202020204" pitchFamily="34" charset="0"/>
              <a:buChar char="•"/>
            </a:pPr>
            <a:r>
              <a:rPr lang="en-GB" sz="2600" dirty="0"/>
              <a:t>Marking guides for open questions should provide guidance for judging the correctness of answers and include example answers if possible. </a:t>
            </a:r>
          </a:p>
          <a:p>
            <a:pPr marL="342900" lvl="1" indent="-342900">
              <a:lnSpc>
                <a:spcPct val="110000"/>
              </a:lnSpc>
              <a:buFont typeface="Arial" panose="020B0604020202020204" pitchFamily="34" charset="0"/>
              <a:buChar char="•"/>
            </a:pPr>
            <a:r>
              <a:rPr lang="en-GB" sz="2600" dirty="0"/>
              <a:t>They should </a:t>
            </a:r>
            <a:r>
              <a:rPr lang="en-GB" sz="2600" b="1" dirty="0"/>
              <a:t>not</a:t>
            </a:r>
            <a:r>
              <a:rPr lang="en-GB" sz="2600" dirty="0"/>
              <a:t> consist only of examples. Example answers are not enough to guide marking. </a:t>
            </a:r>
          </a:p>
          <a:p>
            <a:pPr lvl="2">
              <a:lnSpc>
                <a:spcPct val="110000"/>
              </a:lnSpc>
            </a:pPr>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23</a:t>
            </a:fld>
            <a:endParaRPr lang="en-GB" dirty="0"/>
          </a:p>
        </p:txBody>
      </p:sp>
    </p:spTree>
    <p:extLst>
      <p:ext uri="{BB962C8B-B14F-4D97-AF65-F5344CB8AC3E}">
        <p14:creationId xmlns:p14="http://schemas.microsoft.com/office/powerpoint/2010/main" val="2244562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Developing marking guides for open items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5999"/>
            <a:ext cx="8366034" cy="4698306"/>
          </a:xfrm>
        </p:spPr>
        <p:txBody>
          <a:bodyPr>
            <a:normAutofit/>
          </a:bodyPr>
          <a:lstStyle/>
          <a:p>
            <a:pPr marL="342900" lvl="1" indent="-342900">
              <a:lnSpc>
                <a:spcPct val="110000"/>
              </a:lnSpc>
              <a:buFont typeface="Arial" panose="020B0604020202020204" pitchFamily="34" charset="0"/>
              <a:buChar char="•"/>
            </a:pPr>
            <a:r>
              <a:rPr lang="en-GB" dirty="0"/>
              <a:t>Think of the main point(s) you would expect the student to make</a:t>
            </a:r>
          </a:p>
          <a:p>
            <a:pPr marL="342900" lvl="1" indent="-342900">
              <a:lnSpc>
                <a:spcPct val="110000"/>
              </a:lnSpc>
              <a:buFont typeface="Arial" panose="020B0604020202020204" pitchFamily="34" charset="0"/>
              <a:buChar char="•"/>
            </a:pPr>
            <a:r>
              <a:rPr lang="en-GB" dirty="0"/>
              <a:t>How many marks will you award for a correct answer? How many is it worth?</a:t>
            </a:r>
          </a:p>
          <a:p>
            <a:pPr marL="342900" lvl="1" indent="-342900">
              <a:lnSpc>
                <a:spcPct val="110000"/>
              </a:lnSpc>
              <a:buFont typeface="Arial" panose="020B0604020202020204" pitchFamily="34" charset="0"/>
              <a:buChar char="•"/>
            </a:pPr>
            <a:r>
              <a:rPr lang="en-GB" dirty="0"/>
              <a:t>Remember students can give a correct answer in many different ways. Think about the kinds of answers students are likely to give.</a:t>
            </a:r>
            <a:br>
              <a:rPr lang="en-GB" dirty="0"/>
            </a:br>
            <a:r>
              <a:rPr lang="en-GB" dirty="0"/>
              <a:t>Which ones deserve marks, which do not? </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24</a:t>
            </a:fld>
            <a:endParaRPr lang="en-GB" dirty="0"/>
          </a:p>
        </p:txBody>
      </p:sp>
    </p:spTree>
    <p:extLst>
      <p:ext uri="{BB962C8B-B14F-4D97-AF65-F5344CB8AC3E}">
        <p14:creationId xmlns:p14="http://schemas.microsoft.com/office/powerpoint/2010/main" val="1088414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Marking guide development for open items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5999"/>
            <a:ext cx="8350536" cy="4713803"/>
          </a:xfrm>
        </p:spPr>
        <p:txBody>
          <a:bodyPr>
            <a:normAutofit lnSpcReduction="10000"/>
          </a:bodyPr>
          <a:lstStyle/>
          <a:p>
            <a:pPr marL="342900" lvl="1" indent="-342900">
              <a:lnSpc>
                <a:spcPct val="110000"/>
              </a:lnSpc>
              <a:buFont typeface="Arial" panose="020B0604020202020204" pitchFamily="34" charset="0"/>
              <a:buChar char="•"/>
            </a:pPr>
            <a:r>
              <a:rPr lang="en-GB" sz="2400" dirty="0"/>
              <a:t>Think about the kinds of answers students are likely to give.</a:t>
            </a:r>
            <a:br>
              <a:rPr lang="en-GB" sz="2400" dirty="0"/>
            </a:br>
            <a:r>
              <a:rPr lang="en-GB" sz="2400" dirty="0"/>
              <a:t>Which are creditworthy, which are not? Is it clear how to mark the responses using your initial mark scheme?</a:t>
            </a:r>
          </a:p>
          <a:p>
            <a:pPr marL="342900" lvl="1" indent="-342900">
              <a:lnSpc>
                <a:spcPct val="110000"/>
              </a:lnSpc>
              <a:buFont typeface="Arial" panose="020B0604020202020204" pitchFamily="34" charset="0"/>
              <a:buChar char="•"/>
            </a:pPr>
            <a:r>
              <a:rPr lang="en-GB" sz="2400" dirty="0"/>
              <a:t>Organise the responses into groups based on their characteristics. </a:t>
            </a:r>
          </a:p>
          <a:p>
            <a:pPr marL="342900" lvl="1" indent="-342900">
              <a:lnSpc>
                <a:spcPct val="110000"/>
              </a:lnSpc>
              <a:buFont typeface="Arial" panose="020B0604020202020204" pitchFamily="34" charset="0"/>
              <a:buChar char="•"/>
            </a:pPr>
            <a:r>
              <a:rPr lang="en-GB" sz="2400" dirty="0">
                <a:latin typeface="Arial" pitchFamily="34" charset="0"/>
              </a:rPr>
              <a:t>Consider ‘allowable’ responses as well as the ideal creditworthy response and any </a:t>
            </a:r>
            <a:r>
              <a:rPr lang="en-GB" sz="2400" dirty="0" err="1">
                <a:latin typeface="Arial" pitchFamily="34" charset="0"/>
              </a:rPr>
              <a:t>uncreditworthy</a:t>
            </a:r>
            <a:r>
              <a:rPr lang="en-GB" sz="2400" dirty="0">
                <a:latin typeface="Arial" pitchFamily="34" charset="0"/>
              </a:rPr>
              <a:t> responses.</a:t>
            </a:r>
          </a:p>
          <a:p>
            <a:pPr marL="342900" lvl="1" indent="-342900">
              <a:lnSpc>
                <a:spcPct val="110000"/>
              </a:lnSpc>
              <a:buFont typeface="Arial" panose="020B0604020202020204" pitchFamily="34" charset="0"/>
              <a:buChar char="•"/>
            </a:pPr>
            <a:r>
              <a:rPr lang="en-GB" sz="2400" dirty="0">
                <a:latin typeface="Arial" pitchFamily="34" charset="0"/>
              </a:rPr>
              <a:t>Generic descriptions of each category followed by one or more examples are helpful for markers in applying the mark scheme more widely.</a:t>
            </a:r>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25</a:t>
            </a:fld>
            <a:endParaRPr lang="en-GB" dirty="0"/>
          </a:p>
        </p:txBody>
      </p:sp>
    </p:spTree>
    <p:extLst>
      <p:ext uri="{BB962C8B-B14F-4D97-AF65-F5344CB8AC3E}">
        <p14:creationId xmlns:p14="http://schemas.microsoft.com/office/powerpoint/2010/main" val="1654701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Example 1: Marking guide for open questions </a:t>
            </a:r>
          </a:p>
        </p:txBody>
      </p:sp>
      <p:sp>
        <p:nvSpPr>
          <p:cNvPr id="2" name="Content Placeholder 1"/>
          <p:cNvSpPr>
            <a:spLocks noGrp="1"/>
          </p:cNvSpPr>
          <p:nvPr>
            <p:ph idx="4294967295"/>
          </p:nvPr>
        </p:nvSpPr>
        <p:spPr>
          <a:xfrm>
            <a:off x="468000" y="1656000"/>
            <a:ext cx="8138976" cy="4428000"/>
          </a:xfrm>
        </p:spPr>
        <p:txBody>
          <a:bodyPr/>
          <a:lstStyle/>
          <a:p>
            <a:endParaRPr lang="en-GB"/>
          </a:p>
        </p:txBody>
      </p:sp>
      <p:pic>
        <p:nvPicPr>
          <p:cNvPr id="6" name="a77155b5-19d4-4f9b-a48f-d55493786e19" descr="cid:88D60D9D-ECA8-49AD-B279-B6D218E7D6F0@nfer.ac.uk"/>
          <p:cNvPicPr/>
          <p:nvPr/>
        </p:nvPicPr>
        <p:blipFill rotWithShape="1">
          <a:blip r:embed="rId3" r:link="rId4" cstate="print"/>
          <a:srcRect l="11611" t="4545" r="10898" b="14654"/>
          <a:stretch/>
        </p:blipFill>
        <p:spPr bwMode="auto">
          <a:xfrm>
            <a:off x="2108382" y="1849074"/>
            <a:ext cx="5026535" cy="42349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7656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000" y="1509486"/>
            <a:ext cx="8138975" cy="1190171"/>
          </a:xfrm>
          <a:prstGeom prst="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Title 1"/>
          <p:cNvSpPr>
            <a:spLocks noGrp="1"/>
          </p:cNvSpPr>
          <p:nvPr>
            <p:ph type="title"/>
          </p:nvPr>
        </p:nvSpPr>
        <p:spPr>
          <a:xfrm>
            <a:off x="769256" y="468000"/>
            <a:ext cx="6365661" cy="900000"/>
          </a:xfrm>
        </p:spPr>
        <p:txBody>
          <a:bodyPr/>
          <a:lstStyle/>
          <a:p>
            <a:r>
              <a:rPr lang="en-GB" dirty="0"/>
              <a:t>Unrealistic mark scheme</a:t>
            </a:r>
          </a:p>
        </p:txBody>
      </p:sp>
      <p:sp>
        <p:nvSpPr>
          <p:cNvPr id="3" name="Content Placeholder 2"/>
          <p:cNvSpPr>
            <a:spLocks noGrp="1"/>
          </p:cNvSpPr>
          <p:nvPr>
            <p:ph idx="4294967295"/>
          </p:nvPr>
        </p:nvSpPr>
        <p:spPr>
          <a:xfrm>
            <a:off x="769256" y="1656000"/>
            <a:ext cx="7837719" cy="4428000"/>
          </a:xfrm>
        </p:spPr>
        <p:txBody>
          <a:bodyPr/>
          <a:lstStyle/>
          <a:p>
            <a:r>
              <a:rPr lang="en-GB" b="0" dirty="0"/>
              <a:t>Award</a:t>
            </a:r>
            <a:r>
              <a:rPr lang="en-GB" dirty="0"/>
              <a:t> 1 </a:t>
            </a:r>
            <a:r>
              <a:rPr lang="en-GB" b="0" dirty="0"/>
              <a:t>mark for reference to:</a:t>
            </a:r>
          </a:p>
          <a:p>
            <a:pPr marL="342900" indent="-342900">
              <a:buFont typeface="Arial" panose="020B0604020202020204" pitchFamily="34" charset="0"/>
              <a:buChar char="•"/>
            </a:pPr>
            <a:r>
              <a:rPr lang="en-GB" b="0" dirty="0"/>
              <a:t>different size.</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27</a:t>
            </a:fld>
            <a:endParaRPr lang="en-GB" dirty="0"/>
          </a:p>
        </p:txBody>
      </p:sp>
      <p:sp>
        <p:nvSpPr>
          <p:cNvPr id="7" name="TextBox 6"/>
          <p:cNvSpPr txBox="1"/>
          <p:nvPr/>
        </p:nvSpPr>
        <p:spPr>
          <a:xfrm>
            <a:off x="7206918" y="1979281"/>
            <a:ext cx="1472058" cy="1569660"/>
          </a:xfrm>
          <a:prstGeom prst="rect">
            <a:avLst/>
          </a:prstGeom>
          <a:noFill/>
        </p:spPr>
        <p:txBody>
          <a:bodyPr wrap="square" rtlCol="0">
            <a:spAutoFit/>
          </a:bodyPr>
          <a:lstStyle/>
          <a:p>
            <a:r>
              <a:rPr lang="en-GB" sz="9600" b="1" dirty="0">
                <a:solidFill>
                  <a:srgbClr val="CA3092"/>
                </a:solidFill>
                <a:sym typeface="Wingdings 2" pitchFamily="18" charset="2"/>
              </a:rPr>
              <a:t></a:t>
            </a:r>
            <a:endParaRPr lang="en-GB" sz="9600" dirty="0">
              <a:solidFill>
                <a:srgbClr val="CA3092"/>
              </a:solidFill>
            </a:endParaRPr>
          </a:p>
        </p:txBody>
      </p:sp>
    </p:spTree>
    <p:extLst>
      <p:ext uri="{BB962C8B-B14F-4D97-AF65-F5344CB8AC3E}">
        <p14:creationId xmlns:p14="http://schemas.microsoft.com/office/powerpoint/2010/main" val="751857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22385"/>
            <a:ext cx="6824951" cy="900000"/>
          </a:xfrm>
        </p:spPr>
        <p:txBody>
          <a:bodyPr/>
          <a:lstStyle/>
          <a:p>
            <a:r>
              <a:rPr lang="en-GB" dirty="0"/>
              <a:t>Example 1: Marking guide for open questions </a:t>
            </a:r>
          </a:p>
        </p:txBody>
      </p:sp>
      <p:pic>
        <p:nvPicPr>
          <p:cNvPr id="4" name="68ff4855-a725-4be3-b4c4-9ef0f6173a0e" descr="cid:8C09D6B1-29AC-4575-A917-786FCA51DF4D@nfer.ac.uk"/>
          <p:cNvPicPr>
            <a:picLocks noGrp="1"/>
          </p:cNvPicPr>
          <p:nvPr>
            <p:ph idx="4294967295"/>
          </p:nvPr>
        </p:nvPicPr>
        <p:blipFill>
          <a:blip r:embed="rId3" r:link="rId4" cstate="print"/>
          <a:srcRect l="20005" r="3648"/>
          <a:stretch>
            <a:fillRect/>
          </a:stretch>
        </p:blipFill>
        <p:spPr bwMode="auto">
          <a:xfrm>
            <a:off x="108488" y="1339361"/>
            <a:ext cx="9035512" cy="4720476"/>
          </a:xfrm>
          <a:prstGeom prst="rect">
            <a:avLst/>
          </a:prstGeom>
          <a:noFill/>
          <a:ln w="9525">
            <a:noFill/>
            <a:miter lim="800000"/>
            <a:headEnd/>
            <a:tailEnd/>
          </a:ln>
        </p:spPr>
      </p:pic>
    </p:spTree>
    <p:extLst>
      <p:ext uri="{BB962C8B-B14F-4D97-AF65-F5344CB8AC3E}">
        <p14:creationId xmlns:p14="http://schemas.microsoft.com/office/powerpoint/2010/main" val="1779182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fontScale="90000"/>
          </a:bodyPr>
          <a:lstStyle/>
          <a:p>
            <a:r>
              <a:rPr lang="en-GB" dirty="0"/>
              <a:t>Example 2: Marking guide for open questions</a:t>
            </a:r>
            <a:br>
              <a:rPr lang="en-GB" dirty="0"/>
            </a:br>
            <a:endParaRPr lang="en-GB" dirty="0"/>
          </a:p>
        </p:txBody>
      </p:sp>
      <p:sp>
        <p:nvSpPr>
          <p:cNvPr id="3" name="Content Placeholder 2"/>
          <p:cNvSpPr>
            <a:spLocks noGrp="1"/>
          </p:cNvSpPr>
          <p:nvPr>
            <p:ph idx="4294967295"/>
          </p:nvPr>
        </p:nvSpPr>
        <p:spPr>
          <a:xfrm>
            <a:off x="468000" y="1656000"/>
            <a:ext cx="8138976" cy="4428000"/>
          </a:xfrm>
        </p:spPr>
        <p:txBody>
          <a:bodyPr/>
          <a:lstStyle/>
          <a:p>
            <a:pPr>
              <a:lnSpc>
                <a:spcPct val="100000"/>
              </a:lnSpc>
            </a:pPr>
            <a:r>
              <a:rPr lang="en-GB" sz="2400" b="0" dirty="0"/>
              <a:t>This is the type of question where marks are given </a:t>
            </a:r>
            <a:r>
              <a:rPr lang="en-GB" sz="2400" dirty="0"/>
              <a:t>cumulatively</a:t>
            </a:r>
            <a:r>
              <a:rPr lang="en-GB" sz="2400" b="0" dirty="0"/>
              <a:t>: for the number of correct answers given.</a:t>
            </a:r>
          </a:p>
          <a:p>
            <a:endParaRPr lang="en-GB" b="0" dirty="0"/>
          </a:p>
          <a:p>
            <a:endParaRPr lang="en-GB" b="0" dirty="0"/>
          </a:p>
          <a:p>
            <a:r>
              <a:rPr lang="en-GB" b="0" dirty="0">
                <a:ln w="0"/>
                <a:solidFill>
                  <a:schemeClr val="accent1"/>
                </a:solidFill>
                <a:effectLst>
                  <a:outerShdw blurRad="38100" dist="25400" dir="5400000" algn="ctr" rotWithShape="0">
                    <a:srgbClr val="6E747A">
                      <a:alpha val="43000"/>
                    </a:srgbClr>
                  </a:outerShdw>
                </a:effectLst>
              </a:rPr>
              <a:t>Give </a:t>
            </a:r>
            <a:r>
              <a:rPr lang="en-GB" dirty="0">
                <a:ln w="0"/>
                <a:solidFill>
                  <a:schemeClr val="accent1"/>
                </a:solidFill>
              </a:rPr>
              <a:t>two</a:t>
            </a:r>
            <a:r>
              <a:rPr lang="en-GB" b="0" dirty="0">
                <a:ln w="0"/>
                <a:solidFill>
                  <a:schemeClr val="accent1"/>
                </a:solidFill>
                <a:effectLst>
                  <a:outerShdw blurRad="38100" dist="25400" dir="5400000" algn="ctr" rotWithShape="0">
                    <a:srgbClr val="6E747A">
                      <a:alpha val="43000"/>
                    </a:srgbClr>
                  </a:outerShdw>
                </a:effectLst>
              </a:rPr>
              <a:t> ways in which Sue can prevent tooth decay.</a:t>
            </a:r>
          </a:p>
          <a:p>
            <a:endParaRPr lang="en-GB" dirty="0"/>
          </a:p>
          <a:p>
            <a:r>
              <a:rPr lang="en-GB" b="0" dirty="0">
                <a:ln w="0"/>
                <a:solidFill>
                  <a:schemeClr val="accent1"/>
                </a:solidFill>
                <a:effectLst>
                  <a:outerShdw blurRad="38100" dist="25400" dir="5400000" algn="ctr" rotWithShape="0">
                    <a:srgbClr val="6E747A">
                      <a:alpha val="43000"/>
                    </a:srgbClr>
                  </a:outerShdw>
                </a:effectLst>
              </a:rPr>
              <a:t>1.</a:t>
            </a:r>
          </a:p>
          <a:p>
            <a:endParaRPr lang="en-GB" b="0" dirty="0">
              <a:ln w="0"/>
              <a:solidFill>
                <a:schemeClr val="accent1"/>
              </a:solidFill>
              <a:effectLst>
                <a:outerShdw blurRad="38100" dist="25400" dir="5400000" algn="ctr" rotWithShape="0">
                  <a:srgbClr val="6E747A">
                    <a:alpha val="43000"/>
                  </a:srgbClr>
                </a:outerShdw>
              </a:effectLst>
            </a:endParaRPr>
          </a:p>
          <a:p>
            <a:r>
              <a:rPr lang="en-GB" b="0" dirty="0">
                <a:ln w="0"/>
                <a:solidFill>
                  <a:schemeClr val="accent1"/>
                </a:solidFill>
                <a:effectLst>
                  <a:outerShdw blurRad="38100" dist="25400" dir="5400000" algn="ctr" rotWithShape="0">
                    <a:srgbClr val="6E747A">
                      <a:alpha val="43000"/>
                    </a:srgbClr>
                  </a:outerShdw>
                </a:effectLst>
              </a:rPr>
              <a:t>2. </a:t>
            </a:r>
          </a:p>
        </p:txBody>
      </p:sp>
      <p:cxnSp>
        <p:nvCxnSpPr>
          <p:cNvPr id="6" name="Straight Connector 5"/>
          <p:cNvCxnSpPr/>
          <p:nvPr/>
        </p:nvCxnSpPr>
        <p:spPr>
          <a:xfrm flipV="1">
            <a:off x="785545" y="4511570"/>
            <a:ext cx="7503886" cy="14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85545" y="5297785"/>
            <a:ext cx="7503886" cy="145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5214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549275"/>
            <a:ext cx="8229600" cy="358775"/>
          </a:xfrm>
        </p:spPr>
        <p:txBody>
          <a:bodyPr rtlCol="0">
            <a:normAutofit fontScale="90000"/>
          </a:bodyPr>
          <a:lstStyle/>
          <a:p>
            <a:pPr eaLnBrk="1" fontAlgn="auto" hangingPunct="1">
              <a:spcAft>
                <a:spcPts val="0"/>
              </a:spcAft>
              <a:defRPr/>
            </a:pPr>
            <a:r>
              <a:rPr lang="en-GB" dirty="0"/>
              <a:t>Sequencing</a:t>
            </a:r>
            <a:br>
              <a:rPr lang="en-GB" dirty="0"/>
            </a:br>
            <a:endParaRPr lang="en-GB" dirty="0"/>
          </a:p>
        </p:txBody>
      </p:sp>
      <p:sp>
        <p:nvSpPr>
          <p:cNvPr id="8195" name="Content Placeholder 2"/>
          <p:cNvSpPr>
            <a:spLocks noGrp="1"/>
          </p:cNvSpPr>
          <p:nvPr>
            <p:ph idx="4294967295"/>
          </p:nvPr>
        </p:nvSpPr>
        <p:spPr>
          <a:xfrm>
            <a:off x="635000" y="1627187"/>
            <a:ext cx="7989888" cy="4899025"/>
          </a:xfrm>
        </p:spPr>
        <p:txBody>
          <a:bodyPr rtlCol="0">
            <a:normAutofit/>
          </a:bodyPr>
          <a:lstStyle/>
          <a:p>
            <a:pPr marL="0" indent="0" eaLnBrk="1" fontAlgn="auto" hangingPunct="1">
              <a:spcAft>
                <a:spcPts val="0"/>
              </a:spcAft>
              <a:buFont typeface="Arial" pitchFamily="34" charset="0"/>
              <a:buNone/>
              <a:defRPr/>
            </a:pPr>
            <a:r>
              <a:rPr lang="en-GB" b="0" dirty="0"/>
              <a:t>Number the stages below to show their order in making a cup of tea.</a:t>
            </a:r>
          </a:p>
          <a:p>
            <a:pPr marL="0" indent="0" eaLnBrk="1" fontAlgn="auto" hangingPunct="1">
              <a:spcAft>
                <a:spcPts val="0"/>
              </a:spcAft>
              <a:buFont typeface="Arial" pitchFamily="34" charset="0"/>
              <a:buNone/>
              <a:defRPr/>
            </a:pPr>
            <a:r>
              <a:rPr lang="en-GB" b="0" dirty="0"/>
              <a:t/>
            </a:r>
            <a:br>
              <a:rPr lang="en-GB" b="0" dirty="0"/>
            </a:br>
            <a:r>
              <a:rPr lang="en-GB" b="0" dirty="0"/>
              <a:t>The first one has been done for you. </a:t>
            </a:r>
          </a:p>
          <a:p>
            <a:pPr eaLnBrk="1" fontAlgn="auto" hangingPunct="1">
              <a:spcAft>
                <a:spcPts val="0"/>
              </a:spcAft>
              <a:buFont typeface="Arial" pitchFamily="34" charset="0"/>
              <a:buNone/>
              <a:defRPr/>
            </a:pPr>
            <a:endParaRPr lang="en-GB" b="0" dirty="0"/>
          </a:p>
          <a:p>
            <a:pPr eaLnBrk="1" fontAlgn="auto" hangingPunct="1">
              <a:lnSpc>
                <a:spcPct val="200000"/>
              </a:lnSpc>
              <a:spcAft>
                <a:spcPts val="0"/>
              </a:spcAft>
              <a:buFont typeface="Arial" pitchFamily="34" charset="0"/>
              <a:buNone/>
              <a:defRPr/>
            </a:pPr>
            <a:r>
              <a:rPr lang="en-GB" b="0" dirty="0"/>
              <a:t>		boil water</a:t>
            </a:r>
          </a:p>
          <a:p>
            <a:pPr eaLnBrk="1" fontAlgn="auto" hangingPunct="1">
              <a:lnSpc>
                <a:spcPct val="200000"/>
              </a:lnSpc>
              <a:spcAft>
                <a:spcPts val="0"/>
              </a:spcAft>
              <a:buFont typeface="Arial" pitchFamily="34" charset="0"/>
              <a:buNone/>
              <a:defRPr/>
            </a:pPr>
            <a:r>
              <a:rPr lang="en-GB" b="0" dirty="0"/>
              <a:t>		put tea bag in cup</a:t>
            </a:r>
          </a:p>
          <a:p>
            <a:pPr eaLnBrk="1" fontAlgn="auto" hangingPunct="1">
              <a:lnSpc>
                <a:spcPct val="200000"/>
              </a:lnSpc>
              <a:spcAft>
                <a:spcPts val="0"/>
              </a:spcAft>
              <a:buFont typeface="Arial" pitchFamily="34" charset="0"/>
              <a:buNone/>
              <a:defRPr/>
            </a:pPr>
            <a:r>
              <a:rPr lang="en-GB" b="0" dirty="0"/>
              <a:t>		pour boiling water onto bag</a:t>
            </a:r>
          </a:p>
          <a:p>
            <a:pPr eaLnBrk="1" fontAlgn="auto" hangingPunct="1">
              <a:lnSpc>
                <a:spcPct val="200000"/>
              </a:lnSpc>
              <a:spcAft>
                <a:spcPts val="0"/>
              </a:spcAft>
              <a:buFont typeface="Arial" pitchFamily="34" charset="0"/>
              <a:buNone/>
              <a:defRPr/>
            </a:pPr>
            <a:r>
              <a:rPr lang="en-GB" b="0" dirty="0"/>
              <a:t>		fill kettle</a:t>
            </a:r>
          </a:p>
          <a:p>
            <a:pPr eaLnBrk="1" fontAlgn="auto" hangingPunct="1">
              <a:lnSpc>
                <a:spcPct val="200000"/>
              </a:lnSpc>
              <a:spcAft>
                <a:spcPts val="0"/>
              </a:spcAft>
              <a:buFont typeface="Arial" pitchFamily="34" charset="0"/>
              <a:buNone/>
              <a:defRPr/>
            </a:pPr>
            <a:r>
              <a:rPr lang="en-GB" b="0" dirty="0"/>
              <a:t>		add milk and sugar</a:t>
            </a:r>
          </a:p>
        </p:txBody>
      </p:sp>
      <p:sp>
        <p:nvSpPr>
          <p:cNvPr id="8196" name="Rectangle 3"/>
          <p:cNvSpPr>
            <a:spLocks noChangeArrowheads="1"/>
          </p:cNvSpPr>
          <p:nvPr/>
        </p:nvSpPr>
        <p:spPr bwMode="auto">
          <a:xfrm>
            <a:off x="1119188" y="2928706"/>
            <a:ext cx="504825"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p>
        </p:txBody>
      </p:sp>
      <p:sp>
        <p:nvSpPr>
          <p:cNvPr id="8197" name="Rectangle 4"/>
          <p:cNvSpPr>
            <a:spLocks noChangeArrowheads="1"/>
          </p:cNvSpPr>
          <p:nvPr/>
        </p:nvSpPr>
        <p:spPr bwMode="auto">
          <a:xfrm>
            <a:off x="1119188" y="3548417"/>
            <a:ext cx="504825"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p>
        </p:txBody>
      </p:sp>
      <p:sp>
        <p:nvSpPr>
          <p:cNvPr id="8198" name="Rectangle 5"/>
          <p:cNvSpPr>
            <a:spLocks noChangeArrowheads="1"/>
          </p:cNvSpPr>
          <p:nvPr/>
        </p:nvSpPr>
        <p:spPr bwMode="auto">
          <a:xfrm>
            <a:off x="1119188" y="4168128"/>
            <a:ext cx="504825"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p>
        </p:txBody>
      </p:sp>
      <p:sp>
        <p:nvSpPr>
          <p:cNvPr id="8199" name="Rectangle 6"/>
          <p:cNvSpPr>
            <a:spLocks noChangeArrowheads="1"/>
          </p:cNvSpPr>
          <p:nvPr/>
        </p:nvSpPr>
        <p:spPr bwMode="auto">
          <a:xfrm>
            <a:off x="1119188" y="4804584"/>
            <a:ext cx="504825" cy="431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GB" b="1" dirty="0">
                <a:solidFill>
                  <a:schemeClr val="tx2"/>
                </a:solidFill>
              </a:rPr>
              <a:t>1</a:t>
            </a:r>
          </a:p>
        </p:txBody>
      </p:sp>
      <p:sp>
        <p:nvSpPr>
          <p:cNvPr id="8200" name="Rectangle 7"/>
          <p:cNvSpPr>
            <a:spLocks noChangeArrowheads="1"/>
          </p:cNvSpPr>
          <p:nvPr/>
        </p:nvSpPr>
        <p:spPr bwMode="auto">
          <a:xfrm>
            <a:off x="1119188" y="5424295"/>
            <a:ext cx="504825" cy="4333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a:p>
        </p:txBody>
      </p:sp>
    </p:spTree>
    <p:extLst>
      <p:ext uri="{BB962C8B-B14F-4D97-AF65-F5344CB8AC3E}">
        <p14:creationId xmlns:p14="http://schemas.microsoft.com/office/powerpoint/2010/main" val="1493598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0" y="269645"/>
            <a:ext cx="8588757" cy="1077218"/>
          </a:xfrm>
          <a:prstGeom prst="rect">
            <a:avLst/>
          </a:prstGeom>
        </p:spPr>
        <p:txBody>
          <a:bodyPr wrap="square">
            <a:spAutoFit/>
          </a:bodyPr>
          <a:lstStyle/>
          <a:p>
            <a:r>
              <a:rPr lang="en-GB" sz="3200" b="1" dirty="0"/>
              <a:t>Example 2: Marking guide for open questions</a:t>
            </a:r>
          </a:p>
        </p:txBody>
      </p:sp>
      <p:pic>
        <p:nvPicPr>
          <p:cNvPr id="3"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5" y="1346863"/>
            <a:ext cx="7868415" cy="542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8124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fontScale="90000"/>
          </a:bodyPr>
          <a:lstStyle/>
          <a:p>
            <a:r>
              <a:rPr lang="en-GB" dirty="0"/>
              <a:t>Example 3: Marking guide for open questions </a:t>
            </a:r>
            <a:br>
              <a:rPr lang="en-GB" dirty="0"/>
            </a:br>
            <a:endParaRPr lang="en-GB" dirty="0"/>
          </a:p>
        </p:txBody>
      </p:sp>
      <p:sp>
        <p:nvSpPr>
          <p:cNvPr id="3" name="Content Placeholder 2"/>
          <p:cNvSpPr>
            <a:spLocks noGrp="1"/>
          </p:cNvSpPr>
          <p:nvPr>
            <p:ph idx="4294967295"/>
          </p:nvPr>
        </p:nvSpPr>
        <p:spPr>
          <a:xfrm>
            <a:off x="468000" y="1656000"/>
            <a:ext cx="8138976" cy="4428000"/>
          </a:xfrm>
        </p:spPr>
        <p:txBody>
          <a:bodyPr/>
          <a:lstStyle/>
          <a:p>
            <a:pPr>
              <a:lnSpc>
                <a:spcPct val="100000"/>
              </a:lnSpc>
            </a:pPr>
            <a:r>
              <a:rPr lang="en-GB" sz="2400" b="0" dirty="0"/>
              <a:t>This is the type of question where marks are given </a:t>
            </a:r>
            <a:r>
              <a:rPr lang="en-GB" sz="2400" dirty="0"/>
              <a:t>qualitatively</a:t>
            </a:r>
            <a:r>
              <a:rPr lang="en-GB" sz="2400" b="0" dirty="0"/>
              <a:t>: for the insight / quality / perceptiveness of the answer.</a:t>
            </a:r>
          </a:p>
          <a:p>
            <a:pPr>
              <a:lnSpc>
                <a:spcPct val="100000"/>
              </a:lnSpc>
            </a:pPr>
            <a:endParaRPr lang="en-GB" sz="2400" b="0" dirty="0"/>
          </a:p>
          <a:p>
            <a:pPr>
              <a:lnSpc>
                <a:spcPct val="100000"/>
              </a:lnSpc>
            </a:pPr>
            <a:endParaRPr lang="en-GB" sz="2400" b="0" dirty="0"/>
          </a:p>
          <a:p>
            <a:pPr>
              <a:lnSpc>
                <a:spcPct val="100000"/>
              </a:lnSpc>
            </a:pPr>
            <a:endParaRPr lang="en-GB" sz="2400" b="0" dirty="0"/>
          </a:p>
        </p:txBody>
      </p:sp>
      <p:pic>
        <p:nvPicPr>
          <p:cNvPr id="7" name="Picture 10"/>
          <p:cNvPicPr>
            <a:picLocks noChangeAspect="1" noChangeArrowheads="1"/>
          </p:cNvPicPr>
          <p:nvPr/>
        </p:nvPicPr>
        <p:blipFill>
          <a:blip r:embed="rId3" cstate="print"/>
          <a:srcRect/>
          <a:stretch>
            <a:fillRect/>
          </a:stretch>
        </p:blipFill>
        <p:spPr bwMode="auto">
          <a:xfrm>
            <a:off x="793072" y="3375048"/>
            <a:ext cx="7488832" cy="2996952"/>
          </a:xfrm>
          <a:prstGeom prst="rect">
            <a:avLst/>
          </a:prstGeom>
          <a:noFill/>
          <a:ln w="9525">
            <a:noFill/>
            <a:miter lim="800000"/>
            <a:headEnd/>
            <a:tailEnd/>
          </a:ln>
        </p:spPr>
      </p:pic>
    </p:spTree>
    <p:extLst>
      <p:ext uri="{BB962C8B-B14F-4D97-AF65-F5344CB8AC3E}">
        <p14:creationId xmlns:p14="http://schemas.microsoft.com/office/powerpoint/2010/main" val="2495814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22385"/>
            <a:ext cx="6824951" cy="900000"/>
          </a:xfrm>
        </p:spPr>
        <p:txBody>
          <a:bodyPr/>
          <a:lstStyle/>
          <a:p>
            <a:r>
              <a:rPr lang="en-GB" dirty="0"/>
              <a:t>Example 3: Marking guide for open questions</a:t>
            </a:r>
          </a:p>
        </p:txBody>
      </p:sp>
      <p:pic>
        <p:nvPicPr>
          <p:cNvPr id="5" name="Content Placeholder 4"/>
          <p:cNvPicPr>
            <a:picLocks noGrp="1" noChangeAspect="1"/>
          </p:cNvPicPr>
          <p:nvPr>
            <p:ph idx="4294967295"/>
          </p:nvPr>
        </p:nvPicPr>
        <p:blipFill>
          <a:blip r:embed="rId3"/>
          <a:stretch>
            <a:fillRect/>
          </a:stretch>
        </p:blipFill>
        <p:spPr>
          <a:xfrm>
            <a:off x="1509823" y="1509823"/>
            <a:ext cx="6221970" cy="4869712"/>
          </a:xfrm>
          <a:prstGeom prst="rect">
            <a:avLst/>
          </a:prstGeom>
        </p:spPr>
      </p:pic>
    </p:spTree>
    <p:extLst>
      <p:ext uri="{BB962C8B-B14F-4D97-AF65-F5344CB8AC3E}">
        <p14:creationId xmlns:p14="http://schemas.microsoft.com/office/powerpoint/2010/main" val="726842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22385"/>
            <a:ext cx="6824951" cy="900000"/>
          </a:xfrm>
        </p:spPr>
        <p:txBody>
          <a:bodyPr/>
          <a:lstStyle/>
          <a:p>
            <a:r>
              <a:rPr lang="en-GB" dirty="0"/>
              <a:t>Example 4: Marking guide for open questions</a:t>
            </a:r>
          </a:p>
        </p:txBody>
      </p:sp>
      <p:sp>
        <p:nvSpPr>
          <p:cNvPr id="4" name="Content Placeholder 3">
            <a:extLst>
              <a:ext uri="{FF2B5EF4-FFF2-40B4-BE49-F238E27FC236}">
                <a16:creationId xmlns:a16="http://schemas.microsoft.com/office/drawing/2014/main" id="{3B1FB8E9-FC3F-42E1-B0DF-C3EAD91959FB}"/>
              </a:ext>
            </a:extLst>
          </p:cNvPr>
          <p:cNvSpPr>
            <a:spLocks noGrp="1"/>
          </p:cNvSpPr>
          <p:nvPr>
            <p:ph idx="4294967295"/>
          </p:nvPr>
        </p:nvSpPr>
        <p:spPr>
          <a:xfrm>
            <a:off x="468000" y="1459523"/>
            <a:ext cx="8138976" cy="4870939"/>
          </a:xfrm>
        </p:spPr>
        <p:txBody>
          <a:bodyPr>
            <a:normAutofit/>
          </a:bodyPr>
          <a:lstStyle/>
          <a:p>
            <a:pPr marL="342900" indent="-342900">
              <a:buFont typeface="Arial" panose="020B0604020202020204" pitchFamily="34" charset="0"/>
              <a:buChar char="•"/>
            </a:pPr>
            <a:r>
              <a:rPr lang="en-GB" b="0" dirty="0"/>
              <a:t>For more demanding questions assessing higher competences you may want to award more marks.</a:t>
            </a:r>
          </a:p>
          <a:p>
            <a:pPr marL="342900" indent="-342900">
              <a:buFont typeface="Arial" panose="020B0604020202020204" pitchFamily="34" charset="0"/>
              <a:buChar char="•"/>
            </a:pPr>
            <a:r>
              <a:rPr lang="en-GB" b="0" dirty="0"/>
              <a:t>Greater number of marks = greater subjectivity = less reliable marking</a:t>
            </a:r>
          </a:p>
          <a:p>
            <a:pPr marL="342900" indent="-342900">
              <a:buFont typeface="Arial" panose="020B0604020202020204" pitchFamily="34" charset="0"/>
              <a:buChar char="•"/>
            </a:pPr>
            <a:r>
              <a:rPr lang="en-GB" b="0" dirty="0"/>
              <a:t>To keep the marking as simple and straightforward as possible you should use a banded marking guide</a:t>
            </a:r>
          </a:p>
          <a:p>
            <a:pPr marL="342900" indent="-342900">
              <a:buFont typeface="Arial" panose="020B0604020202020204" pitchFamily="34" charset="0"/>
              <a:buChar char="•"/>
            </a:pPr>
            <a:r>
              <a:rPr lang="en-US" b="0" dirty="0"/>
              <a:t>Banded mark schemes are divided so that each band has a clear and precise </a:t>
            </a:r>
            <a:r>
              <a:rPr lang="en-GB" b="0" dirty="0"/>
              <a:t>description that shows how far the student has answered the question successfully.</a:t>
            </a:r>
          </a:p>
          <a:p>
            <a:pPr marL="342900" indent="-342900">
              <a:buFont typeface="Arial" panose="020B0604020202020204" pitchFamily="34" charset="0"/>
              <a:buChar char="•"/>
            </a:pPr>
            <a:r>
              <a:rPr lang="en-GB" b="0" dirty="0"/>
              <a:t>For this project the maximum number of marks for a single question should be 6</a:t>
            </a:r>
          </a:p>
          <a:p>
            <a:pPr marL="342900" indent="-342900">
              <a:buFont typeface="Arial" panose="020B0604020202020204" pitchFamily="34" charset="0"/>
              <a:buChar char="•"/>
            </a:pPr>
            <a:r>
              <a:rPr lang="en-GB" b="0" dirty="0"/>
              <a:t>For these questions you should use a banded marking guide with 3 bands of 2 marks.</a:t>
            </a:r>
          </a:p>
          <a:p>
            <a:pPr marL="342900" indent="-342900">
              <a:buFont typeface="Arial" panose="020B0604020202020204" pitchFamily="34" charset="0"/>
              <a:buChar char="•"/>
            </a:pPr>
            <a:endParaRPr lang="en-GB" b="0" dirty="0"/>
          </a:p>
        </p:txBody>
      </p:sp>
    </p:spTree>
    <p:extLst>
      <p:ext uri="{BB962C8B-B14F-4D97-AF65-F5344CB8AC3E}">
        <p14:creationId xmlns:p14="http://schemas.microsoft.com/office/powerpoint/2010/main" val="3006883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22385"/>
            <a:ext cx="6824951" cy="900000"/>
          </a:xfrm>
        </p:spPr>
        <p:txBody>
          <a:bodyPr/>
          <a:lstStyle/>
          <a:p>
            <a:r>
              <a:rPr lang="en-GB" dirty="0"/>
              <a:t>Example 4: </a:t>
            </a:r>
            <a:r>
              <a:rPr lang="en-GB"/>
              <a:t>Mark guides </a:t>
            </a:r>
            <a:r>
              <a:rPr lang="en-GB" dirty="0"/>
              <a:t>for open questions </a:t>
            </a:r>
          </a:p>
        </p:txBody>
      </p:sp>
      <p:sp>
        <p:nvSpPr>
          <p:cNvPr id="4" name="Content Placeholder 3">
            <a:extLst>
              <a:ext uri="{FF2B5EF4-FFF2-40B4-BE49-F238E27FC236}">
                <a16:creationId xmlns:a16="http://schemas.microsoft.com/office/drawing/2014/main" id="{3B1FB8E9-FC3F-42E1-B0DF-C3EAD91959FB}"/>
              </a:ext>
            </a:extLst>
          </p:cNvPr>
          <p:cNvSpPr>
            <a:spLocks noGrp="1"/>
          </p:cNvSpPr>
          <p:nvPr>
            <p:ph idx="4294967295"/>
          </p:nvPr>
        </p:nvSpPr>
        <p:spPr>
          <a:xfrm>
            <a:off x="468000" y="1656000"/>
            <a:ext cx="8138976" cy="4428000"/>
          </a:xfrm>
        </p:spPr>
        <p:txBody>
          <a:bodyPr>
            <a:normAutofit fontScale="70000" lnSpcReduction="20000"/>
          </a:bodyPr>
          <a:lstStyle/>
          <a:p>
            <a:pPr fontAlgn="base"/>
            <a:r>
              <a:rPr lang="en-GB" sz="2600" b="0" dirty="0"/>
              <a:t>Use information from the diagram and your own knowledge to describe how adult cell cloning could be used to clone a </a:t>
            </a:r>
            <a:r>
              <a:rPr lang="en-GB" sz="2600" b="0" dirty="0" err="1"/>
              <a:t>zorse</a:t>
            </a:r>
            <a:r>
              <a:rPr lang="en-GB" sz="2600" b="0" dirty="0"/>
              <a:t>.</a:t>
            </a:r>
          </a:p>
          <a:p>
            <a:pPr fontAlgn="base"/>
            <a:r>
              <a:rPr lang="en-GB" b="0" dirty="0"/>
              <a:t>…………………………………………………………………………………………………………….</a:t>
            </a:r>
          </a:p>
          <a:p>
            <a:pPr fontAlgn="base"/>
            <a:r>
              <a:rPr lang="en-GB" b="0" dirty="0"/>
              <a:t>…………………………………………………………………………………………………………….</a:t>
            </a:r>
          </a:p>
          <a:p>
            <a:pPr fontAlgn="base"/>
            <a:r>
              <a:rPr lang="en-GB" b="0" dirty="0"/>
              <a:t>…………………………………………………………………………………………………………….</a:t>
            </a:r>
          </a:p>
          <a:p>
            <a:pPr fontAlgn="base"/>
            <a:r>
              <a:rPr lang="en-GB" b="0" dirty="0"/>
              <a:t>…………………………………………………………………………………………………………….</a:t>
            </a:r>
          </a:p>
          <a:p>
            <a:pPr fontAlgn="base"/>
            <a:r>
              <a:rPr lang="en-GB" b="0" dirty="0"/>
              <a:t>…………………………………………………………………………………………………………….</a:t>
            </a:r>
          </a:p>
          <a:p>
            <a:pPr fontAlgn="base"/>
            <a:r>
              <a:rPr lang="en-GB" b="0" dirty="0"/>
              <a:t>…………………………………………………………………………………………………….. </a:t>
            </a:r>
            <a:r>
              <a:rPr lang="en-GB" sz="2600" b="0" dirty="0"/>
              <a:t>(6 marks)</a:t>
            </a:r>
          </a:p>
          <a:p>
            <a:pPr fontAlgn="base"/>
            <a:endParaRPr lang="en-GB" sz="2600" b="0" dirty="0"/>
          </a:p>
          <a:p>
            <a:pPr fontAlgn="base"/>
            <a:r>
              <a:rPr lang="en-GB" sz="2600" b="0" dirty="0"/>
              <a:t>AQA GCSE Biology</a:t>
            </a:r>
          </a:p>
          <a:p>
            <a:endParaRPr lang="en-GB" dirty="0"/>
          </a:p>
        </p:txBody>
      </p:sp>
    </p:spTree>
    <p:extLst>
      <p:ext uri="{BB962C8B-B14F-4D97-AF65-F5344CB8AC3E}">
        <p14:creationId xmlns:p14="http://schemas.microsoft.com/office/powerpoint/2010/main" val="4165740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76" y="222385"/>
            <a:ext cx="6824951" cy="900000"/>
          </a:xfrm>
        </p:spPr>
        <p:txBody>
          <a:bodyPr/>
          <a:lstStyle/>
          <a:p>
            <a:r>
              <a:rPr lang="en-GB" dirty="0"/>
              <a:t>Example 4: Marking guide for open questions </a:t>
            </a:r>
          </a:p>
        </p:txBody>
      </p:sp>
      <p:graphicFrame>
        <p:nvGraphicFramePr>
          <p:cNvPr id="3" name="Content Placeholder 2">
            <a:extLst>
              <a:ext uri="{FF2B5EF4-FFF2-40B4-BE49-F238E27FC236}">
                <a16:creationId xmlns:a16="http://schemas.microsoft.com/office/drawing/2014/main" id="{D55B4444-D8F0-45B9-8B38-42D3E7BA0135}"/>
              </a:ext>
            </a:extLst>
          </p:cNvPr>
          <p:cNvGraphicFramePr>
            <a:graphicFrameLocks noGrp="1"/>
          </p:cNvGraphicFramePr>
          <p:nvPr>
            <p:ph idx="4294967295"/>
            <p:extLst>
              <p:ext uri="{D42A27DB-BD31-4B8C-83A1-F6EECF244321}">
                <p14:modId xmlns:p14="http://schemas.microsoft.com/office/powerpoint/2010/main" val="3692498087"/>
              </p:ext>
            </p:extLst>
          </p:nvPr>
        </p:nvGraphicFramePr>
        <p:xfrm>
          <a:off x="474785" y="1655763"/>
          <a:ext cx="8132639" cy="4023360"/>
        </p:xfrm>
        <a:graphic>
          <a:graphicData uri="http://schemas.openxmlformats.org/drawingml/2006/table">
            <a:tbl>
              <a:tblPr firstRow="1" bandRow="1">
                <a:tableStyleId>{3C2FFA5D-87B4-456A-9821-1D502468CF0F}</a:tableStyleId>
              </a:tblPr>
              <a:tblGrid>
                <a:gridCol w="1354015">
                  <a:extLst>
                    <a:ext uri="{9D8B030D-6E8A-4147-A177-3AD203B41FA5}">
                      <a16:colId xmlns:a16="http://schemas.microsoft.com/office/drawing/2014/main" val="2483491457"/>
                    </a:ext>
                  </a:extLst>
                </a:gridCol>
                <a:gridCol w="6778624">
                  <a:extLst>
                    <a:ext uri="{9D8B030D-6E8A-4147-A177-3AD203B41FA5}">
                      <a16:colId xmlns:a16="http://schemas.microsoft.com/office/drawing/2014/main" val="3691582535"/>
                    </a:ext>
                  </a:extLst>
                </a:gridCol>
              </a:tblGrid>
              <a:tr h="370840">
                <a:tc>
                  <a:txBody>
                    <a:bodyPr/>
                    <a:lstStyle/>
                    <a:p>
                      <a:r>
                        <a:rPr lang="en-GB" b="0" dirty="0">
                          <a:solidFill>
                            <a:schemeClr val="tx1"/>
                          </a:solidFill>
                        </a:rPr>
                        <a:t>Band 3</a:t>
                      </a:r>
                    </a:p>
                    <a:p>
                      <a:r>
                        <a:rPr lang="en-GB" b="0" dirty="0">
                          <a:solidFill>
                            <a:schemeClr val="tx1"/>
                          </a:solidFill>
                        </a:rPr>
                        <a:t>(5-6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kern="1200" dirty="0">
                          <a:solidFill>
                            <a:schemeClr val="tx1"/>
                          </a:solidFill>
                          <a:effectLst/>
                          <a:latin typeface="+mn-lt"/>
                          <a:ea typeface="+mn-ea"/>
                          <a:cs typeface="+mn-cs"/>
                        </a:rPr>
                        <a:t>There is a clear, detailed and accurate description of all the major stages of adult cell cloning. </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0593581"/>
                  </a:ext>
                </a:extLst>
              </a:tr>
              <a:tr h="370840">
                <a:tc>
                  <a:txBody>
                    <a:bodyPr/>
                    <a:lstStyle/>
                    <a:p>
                      <a:r>
                        <a:rPr lang="en-GB" dirty="0"/>
                        <a:t>Band 2</a:t>
                      </a:r>
                    </a:p>
                    <a:p>
                      <a:r>
                        <a:rPr lang="en-GB" dirty="0"/>
                        <a:t>(3-4 marks)</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There is an almost complete description of the early stages of the process and some aspects of the later stages. There may be some inaccuracies.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4236079"/>
                  </a:ext>
                </a:extLst>
              </a:tr>
              <a:tr h="370840">
                <a:tc>
                  <a:txBody>
                    <a:bodyPr/>
                    <a:lstStyle/>
                    <a:p>
                      <a:r>
                        <a:rPr lang="en-GB" dirty="0"/>
                        <a:t>Band 1</a:t>
                      </a:r>
                    </a:p>
                    <a:p>
                      <a:r>
                        <a:rPr lang="en-GB" dirty="0"/>
                        <a:t>(1-2 marks)</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There is a simple description of the early stages of adult cell cloning. However, there is little other detail and the description may be inaccurate.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8885463"/>
                  </a:ext>
                </a:extLst>
              </a:tr>
              <a:tr h="242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0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No relevant content.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1967843"/>
                  </a:ext>
                </a:extLst>
              </a:tr>
              <a:tr h="0">
                <a:tc gridSpan="2">
                  <a:txBody>
                    <a:bodyPr/>
                    <a:lstStyle/>
                    <a:p>
                      <a:r>
                        <a:rPr lang="en-GB" b="1" dirty="0"/>
                        <a:t>Examples of points made in the response could include:</a:t>
                      </a:r>
                    </a:p>
                    <a:p>
                      <a:r>
                        <a:rPr lang="en-GB" dirty="0"/>
                        <a:t>Skin cell from </a:t>
                      </a:r>
                      <a:r>
                        <a:rPr lang="en-GB" dirty="0" err="1"/>
                        <a:t>zorse</a:t>
                      </a:r>
                      <a:r>
                        <a:rPr lang="en-GB" dirty="0"/>
                        <a:t>; (unfertilised) egg from horse; remove nucleus from egg cell; take nucleus from skin cell; put into (empty) egg cell; (then give) electric shock; egg cell divides/ embryo formed; (then) place embryo in womb/uterus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0281054"/>
                  </a:ext>
                </a:extLst>
              </a:tr>
            </a:tbl>
          </a:graphicData>
        </a:graphic>
      </p:graphicFrame>
    </p:spTree>
    <p:extLst>
      <p:ext uri="{BB962C8B-B14F-4D97-AF65-F5344CB8AC3E}">
        <p14:creationId xmlns:p14="http://schemas.microsoft.com/office/powerpoint/2010/main" val="15143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468000" y="1656000"/>
            <a:ext cx="8138976" cy="4428000"/>
          </a:xfrm>
        </p:spPr>
        <p:txBody>
          <a:bodyPr/>
          <a:lstStyle/>
          <a:p>
            <a:endParaRPr lang="en-GB"/>
          </a:p>
        </p:txBody>
      </p:sp>
      <p:pic>
        <p:nvPicPr>
          <p:cNvPr id="5" name="Picture 4"/>
          <p:cNvPicPr>
            <a:picLocks noChangeAspect="1"/>
          </p:cNvPicPr>
          <p:nvPr/>
        </p:nvPicPr>
        <p:blipFill>
          <a:blip r:embed="rId3"/>
          <a:stretch>
            <a:fillRect/>
          </a:stretch>
        </p:blipFill>
        <p:spPr>
          <a:xfrm>
            <a:off x="-63060" y="1613960"/>
            <a:ext cx="9303287" cy="5202000"/>
          </a:xfrm>
          <a:prstGeom prst="rect">
            <a:avLst/>
          </a:prstGeom>
        </p:spPr>
      </p:pic>
      <p:sp>
        <p:nvSpPr>
          <p:cNvPr id="6" name="Title 5"/>
          <p:cNvSpPr>
            <a:spLocks noGrp="1"/>
          </p:cNvSpPr>
          <p:nvPr>
            <p:ph type="title"/>
          </p:nvPr>
        </p:nvSpPr>
        <p:spPr>
          <a:xfrm>
            <a:off x="468000" y="468000"/>
            <a:ext cx="6666917" cy="900000"/>
          </a:xfrm>
        </p:spPr>
        <p:txBody>
          <a:bodyPr/>
          <a:lstStyle/>
          <a:p>
            <a:r>
              <a:rPr lang="en-GB" dirty="0" smtClean="0"/>
              <a:t>These kinds of marking guides can be very thorough.</a:t>
            </a:r>
            <a:endParaRPr lang="en-GB" dirty="0"/>
          </a:p>
        </p:txBody>
      </p:sp>
    </p:spTree>
    <p:extLst>
      <p:ext uri="{BB962C8B-B14F-4D97-AF65-F5344CB8AC3E}">
        <p14:creationId xmlns:p14="http://schemas.microsoft.com/office/powerpoint/2010/main" val="41078073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000" y="468000"/>
            <a:ext cx="6666917" cy="900000"/>
          </a:xfrm>
        </p:spPr>
        <p:txBody>
          <a:bodyPr/>
          <a:lstStyle/>
          <a:p>
            <a:r>
              <a:rPr lang="en-GB" sz="2800" dirty="0"/>
              <a:t>What the teacher can learn from student responses</a:t>
            </a:r>
          </a:p>
        </p:txBody>
      </p:sp>
      <p:sp>
        <p:nvSpPr>
          <p:cNvPr id="4099" name="Content Placeholder 2"/>
          <p:cNvSpPr>
            <a:spLocks noGrp="1"/>
          </p:cNvSpPr>
          <p:nvPr>
            <p:ph idx="4294967295"/>
          </p:nvPr>
        </p:nvSpPr>
        <p:spPr>
          <a:xfrm>
            <a:off x="457200" y="1600201"/>
            <a:ext cx="8229600" cy="4349079"/>
          </a:xfrm>
        </p:spPr>
        <p:txBody>
          <a:bodyPr>
            <a:normAutofit/>
          </a:bodyPr>
          <a:lstStyle/>
          <a:p>
            <a:pPr marL="457200" indent="-457200">
              <a:lnSpc>
                <a:spcPct val="100000"/>
              </a:lnSpc>
              <a:buFont typeface="Arial" panose="020B0604020202020204" pitchFamily="34" charset="0"/>
              <a:buChar char="•"/>
            </a:pPr>
            <a:r>
              <a:rPr lang="en-GB" sz="2400" b="0" dirty="0"/>
              <a:t>How much a student understands (quantity)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Insightfulness (quality)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Scope of response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Use of textual evidence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Use of extrinsic knowledge (legitimate and illegitimate)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Engagement with text </a:t>
            </a:r>
            <a:r>
              <a:rPr lang="en-GB" sz="2400" b="0" dirty="0">
                <a:sym typeface="Wingdings" panose="05000000000000000000" pitchFamily="2" charset="2"/>
              </a:rPr>
              <a:t></a:t>
            </a:r>
            <a:endParaRPr lang="en-GB" sz="2400" b="0" dirty="0"/>
          </a:p>
          <a:p>
            <a:pPr marL="457200" indent="-457200">
              <a:lnSpc>
                <a:spcPct val="100000"/>
              </a:lnSpc>
              <a:buFont typeface="Arial" panose="020B0604020202020204" pitchFamily="34" charset="0"/>
              <a:buChar char="•"/>
            </a:pPr>
            <a:r>
              <a:rPr lang="en-GB" sz="2400" b="0" dirty="0"/>
              <a:t>Is the student answering the question asked? </a:t>
            </a:r>
            <a:r>
              <a:rPr lang="en-GB" sz="2400" b="0" dirty="0">
                <a:sym typeface="Wingdings" panose="05000000000000000000" pitchFamily="2" charset="2"/>
              </a:rPr>
              <a:t></a:t>
            </a:r>
            <a:endParaRPr lang="en-GB" sz="2400" b="0" dirty="0"/>
          </a:p>
          <a:p>
            <a:endParaRPr lang="en-GB" sz="2400" b="0" dirty="0"/>
          </a:p>
          <a:p>
            <a:endParaRPr lang="en-GB" sz="2400" b="0" dirty="0"/>
          </a:p>
        </p:txBody>
      </p:sp>
    </p:spTree>
    <p:extLst>
      <p:ext uri="{BB962C8B-B14F-4D97-AF65-F5344CB8AC3E}">
        <p14:creationId xmlns:p14="http://schemas.microsoft.com/office/powerpoint/2010/main" val="2180116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solidFill>
                  <a:schemeClr val="accent2"/>
                </a:solidFill>
                <a:latin typeface="Arial" pitchFamily="34" charset="0"/>
              </a:rPr>
              <a:t>Developing a marking guide</a:t>
            </a:r>
            <a:endParaRPr lang="en-GB" dirty="0">
              <a:solidFill>
                <a:schemeClr val="accent2"/>
              </a:solidFill>
            </a:endParaRPr>
          </a:p>
        </p:txBody>
      </p:sp>
      <p:sp>
        <p:nvSpPr>
          <p:cNvPr id="3" name="Content Placeholder 2"/>
          <p:cNvSpPr>
            <a:spLocks noGrp="1"/>
          </p:cNvSpPr>
          <p:nvPr>
            <p:ph idx="4294967295"/>
          </p:nvPr>
        </p:nvSpPr>
        <p:spPr>
          <a:xfrm>
            <a:off x="468000" y="1429616"/>
            <a:ext cx="8138976" cy="5021999"/>
          </a:xfrm>
        </p:spPr>
        <p:txBody>
          <a:bodyPr>
            <a:normAutofit fontScale="92500" lnSpcReduction="10000"/>
          </a:bodyPr>
          <a:lstStyle/>
          <a:p>
            <a:pPr marL="457200" indent="-457200">
              <a:lnSpc>
                <a:spcPct val="100000"/>
              </a:lnSpc>
              <a:buAutoNum type="arabicPeriod"/>
            </a:pPr>
            <a:r>
              <a:rPr lang="en-GB" sz="2400" b="0" dirty="0"/>
              <a:t>identify a learning objective from your unit that lends itself to an open question with more than one mark.</a:t>
            </a:r>
          </a:p>
          <a:p>
            <a:pPr marL="457200" indent="-457200">
              <a:lnSpc>
                <a:spcPct val="100000"/>
              </a:lnSpc>
              <a:buAutoNum type="arabicPeriod"/>
            </a:pPr>
            <a:r>
              <a:rPr lang="en-GB" sz="2400" b="0" dirty="0"/>
              <a:t>devise an open question and marking guide on this learning objective</a:t>
            </a:r>
          </a:p>
          <a:p>
            <a:pPr marL="457200" indent="-457200">
              <a:lnSpc>
                <a:spcPct val="100000"/>
              </a:lnSpc>
              <a:buAutoNum type="arabicPeriod"/>
            </a:pPr>
            <a:r>
              <a:rPr lang="en-GB" sz="2400" b="0" dirty="0"/>
              <a:t>give your question (not marking guide) to your  neighbour and see how they answer. </a:t>
            </a:r>
          </a:p>
          <a:p>
            <a:pPr marL="457200" indent="-457200">
              <a:lnSpc>
                <a:spcPct val="100000"/>
              </a:lnSpc>
              <a:buAutoNum type="arabicPeriod"/>
            </a:pPr>
            <a:r>
              <a:rPr lang="en-GB" sz="2400" b="0" dirty="0"/>
              <a:t>Get the  question back from you neighbour:</a:t>
            </a:r>
          </a:p>
          <a:p>
            <a:pPr marL="457200" indent="-457200">
              <a:lnSpc>
                <a:spcPct val="100000"/>
              </a:lnSpc>
              <a:buAutoNum type="arabicPeriod"/>
            </a:pPr>
            <a:r>
              <a:rPr lang="en-GB" sz="2400" b="0" dirty="0"/>
              <a:t>Look at the answer and see if your marking guide covers it.</a:t>
            </a:r>
          </a:p>
          <a:p>
            <a:pPr marL="457200" indent="-457200">
              <a:lnSpc>
                <a:spcPct val="100000"/>
              </a:lnSpc>
              <a:buAutoNum type="arabicPeriod"/>
            </a:pPr>
            <a:r>
              <a:rPr lang="en-GB" sz="2400" b="0" dirty="0"/>
              <a:t> adjust the marking guide if necessary to</a:t>
            </a:r>
          </a:p>
          <a:p>
            <a:pPr marL="817200" lvl="4" indent="-457200">
              <a:lnSpc>
                <a:spcPct val="100000"/>
              </a:lnSpc>
              <a:buFont typeface="+mj-lt"/>
              <a:buAutoNum type="alphaLcParenR"/>
            </a:pPr>
            <a:r>
              <a:rPr lang="en-GB" sz="2400" b="0" dirty="0"/>
              <a:t>indicate how partial marks might be awarded</a:t>
            </a:r>
          </a:p>
          <a:p>
            <a:pPr marL="817200" lvl="4" indent="-457200">
              <a:lnSpc>
                <a:spcPct val="100000"/>
              </a:lnSpc>
              <a:buFont typeface="+mj-lt"/>
              <a:buAutoNum type="alphaLcParenR"/>
            </a:pPr>
            <a:r>
              <a:rPr lang="en-GB" sz="2400" b="0" dirty="0"/>
              <a:t>ensure that wrong answers are not credited</a:t>
            </a:r>
          </a:p>
          <a:p>
            <a:pPr marL="0" lvl="4" indent="0">
              <a:lnSpc>
                <a:spcPct val="100000"/>
              </a:lnSpc>
              <a:buNone/>
            </a:pPr>
            <a:r>
              <a:rPr lang="en-GB" sz="2400" b="0" dirty="0"/>
              <a:t>7. Discuss what you have learned with your neighbour </a:t>
            </a:r>
          </a:p>
          <a:p>
            <a:pPr marL="817200" lvl="4" indent="-457200">
              <a:lnSpc>
                <a:spcPct val="100000"/>
              </a:lnSpc>
              <a:buFont typeface="+mj-lt"/>
              <a:buAutoNum type="alphaLcParenR"/>
            </a:pPr>
            <a:endParaRPr lang="en-GB" sz="2400" b="0" dirty="0"/>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38</a:t>
            </a:fld>
            <a:endParaRPr lang="en-GB" dirty="0"/>
          </a:p>
        </p:txBody>
      </p:sp>
    </p:spTree>
    <p:extLst>
      <p:ext uri="{BB962C8B-B14F-4D97-AF65-F5344CB8AC3E}">
        <p14:creationId xmlns:p14="http://schemas.microsoft.com/office/powerpoint/2010/main" val="3394344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000" y="468000"/>
            <a:ext cx="6666917" cy="900000"/>
          </a:xfrm>
        </p:spPr>
        <p:txBody>
          <a:bodyPr rtlCol="0">
            <a:normAutofit/>
          </a:bodyPr>
          <a:lstStyle/>
          <a:p>
            <a:pPr eaLnBrk="1" fontAlgn="auto" hangingPunct="1">
              <a:spcAft>
                <a:spcPts val="0"/>
              </a:spcAft>
              <a:defRPr/>
            </a:pPr>
            <a:r>
              <a:rPr lang="en-GB" dirty="0"/>
              <a:t>Labelling diagrams </a:t>
            </a:r>
            <a:br>
              <a:rPr lang="en-GB" dirty="0"/>
            </a:br>
            <a:endParaRPr lang="en-GB" dirty="0"/>
          </a:p>
        </p:txBody>
      </p:sp>
      <p:pic>
        <p:nvPicPr>
          <p:cNvPr id="76802" name="Picture 2"/>
          <p:cNvPicPr>
            <a:picLocks noGrp="1" noChangeAspect="1" noChangeArrowheads="1"/>
          </p:cNvPicPr>
          <p:nvPr>
            <p:ph idx="4294967295"/>
          </p:nvPr>
        </p:nvPicPr>
        <p:blipFill>
          <a:blip r:embed="rId3" cstate="print"/>
          <a:srcRect/>
          <a:stretch>
            <a:fillRect/>
          </a:stretch>
        </p:blipFill>
        <p:spPr bwMode="auto">
          <a:xfrm>
            <a:off x="2100869" y="1645919"/>
            <a:ext cx="4885147" cy="4743051"/>
          </a:xfrm>
          <a:prstGeom prst="rect">
            <a:avLst/>
          </a:prstGeom>
          <a:noFill/>
          <a:ln w="9525">
            <a:noFill/>
            <a:miter lim="800000"/>
            <a:headEnd/>
            <a:tailEnd/>
          </a:ln>
        </p:spPr>
      </p:pic>
    </p:spTree>
    <p:extLst>
      <p:ext uri="{BB962C8B-B14F-4D97-AF65-F5344CB8AC3E}">
        <p14:creationId xmlns:p14="http://schemas.microsoft.com/office/powerpoint/2010/main" val="2230631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281"/>
            <a:ext cx="8229600" cy="850900"/>
          </a:xfrm>
        </p:spPr>
        <p:txBody>
          <a:bodyPr rtlCol="0">
            <a:normAutofit fontScale="90000"/>
          </a:bodyPr>
          <a:lstStyle/>
          <a:p>
            <a:pPr>
              <a:defRPr/>
            </a:pPr>
            <a:r>
              <a:rPr lang="en-GB" dirty="0"/>
              <a:t>Matching 1</a:t>
            </a:r>
            <a:br>
              <a:rPr lang="en-GB" dirty="0"/>
            </a:br>
            <a:endParaRPr lang="en-GB" dirty="0"/>
          </a:p>
        </p:txBody>
      </p:sp>
      <p:sp>
        <p:nvSpPr>
          <p:cNvPr id="10243" name="Content Placeholder 2"/>
          <p:cNvSpPr>
            <a:spLocks noGrp="1"/>
          </p:cNvSpPr>
          <p:nvPr>
            <p:ph idx="4294967295"/>
          </p:nvPr>
        </p:nvSpPr>
        <p:spPr>
          <a:xfrm>
            <a:off x="457200" y="2068512"/>
            <a:ext cx="8229600" cy="4448175"/>
          </a:xfrm>
        </p:spPr>
        <p:txBody>
          <a:bodyPr/>
          <a:lstStyle/>
          <a:p>
            <a:pPr marL="0" indent="0" eaLnBrk="1" hangingPunct="1">
              <a:buFont typeface="Arial" pitchFamily="34" charset="0"/>
              <a:buNone/>
            </a:pPr>
            <a:r>
              <a:rPr lang="en-US" b="0" dirty="0"/>
              <a:t>Draw </a:t>
            </a:r>
            <a:r>
              <a:rPr lang="en-US" dirty="0"/>
              <a:t>three</a:t>
            </a:r>
            <a:r>
              <a:rPr lang="en-US" b="0" dirty="0"/>
              <a:t> lines to match the places in the story to the characters?</a:t>
            </a:r>
            <a:endParaRPr lang="en-GB" b="0" dirty="0"/>
          </a:p>
          <a:p>
            <a:pPr eaLnBrk="1" hangingPunct="1">
              <a:buFont typeface="Arial" pitchFamily="34" charset="0"/>
              <a:buNone/>
            </a:pPr>
            <a:endParaRPr lang="en-GB" dirty="0"/>
          </a:p>
        </p:txBody>
      </p:sp>
      <p:sp>
        <p:nvSpPr>
          <p:cNvPr id="4" name="Rectangle 3"/>
          <p:cNvSpPr/>
          <p:nvPr/>
        </p:nvSpPr>
        <p:spPr>
          <a:xfrm>
            <a:off x="827088" y="2708275"/>
            <a:ext cx="2665412" cy="8651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Children</a:t>
            </a:r>
            <a:r>
              <a:rPr lang="en-GB" dirty="0"/>
              <a:t> </a:t>
            </a:r>
          </a:p>
        </p:txBody>
      </p:sp>
      <p:sp>
        <p:nvSpPr>
          <p:cNvPr id="6" name="Rectangle 5"/>
          <p:cNvSpPr/>
          <p:nvPr/>
        </p:nvSpPr>
        <p:spPr>
          <a:xfrm>
            <a:off x="827088" y="3860800"/>
            <a:ext cx="2665412"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Father</a:t>
            </a:r>
            <a:endParaRPr lang="en-GB" b="1" dirty="0"/>
          </a:p>
        </p:txBody>
      </p:sp>
      <p:sp>
        <p:nvSpPr>
          <p:cNvPr id="7" name="Rectangle 6"/>
          <p:cNvSpPr/>
          <p:nvPr/>
        </p:nvSpPr>
        <p:spPr>
          <a:xfrm>
            <a:off x="827088" y="5013325"/>
            <a:ext cx="2665412"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Grandmother</a:t>
            </a:r>
            <a:endParaRPr lang="en-GB" b="1" dirty="0"/>
          </a:p>
        </p:txBody>
      </p:sp>
      <p:sp>
        <p:nvSpPr>
          <p:cNvPr id="8" name="Rectangle 7"/>
          <p:cNvSpPr/>
          <p:nvPr/>
        </p:nvSpPr>
        <p:spPr>
          <a:xfrm>
            <a:off x="5508625" y="2708275"/>
            <a:ext cx="2663825" cy="86518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Tea room</a:t>
            </a:r>
            <a:endParaRPr lang="en-GB" b="1" dirty="0"/>
          </a:p>
        </p:txBody>
      </p:sp>
      <p:sp>
        <p:nvSpPr>
          <p:cNvPr id="9" name="Rectangle 8"/>
          <p:cNvSpPr/>
          <p:nvPr/>
        </p:nvSpPr>
        <p:spPr>
          <a:xfrm>
            <a:off x="5508625" y="3860800"/>
            <a:ext cx="2663825"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Schoolyard</a:t>
            </a:r>
            <a:endParaRPr lang="en-GB" b="1" dirty="0"/>
          </a:p>
        </p:txBody>
      </p:sp>
      <p:sp>
        <p:nvSpPr>
          <p:cNvPr id="10" name="Rectangle 9"/>
          <p:cNvSpPr/>
          <p:nvPr/>
        </p:nvSpPr>
        <p:spPr>
          <a:xfrm>
            <a:off x="5508625" y="5013325"/>
            <a:ext cx="2663825"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b="1" dirty="0">
                <a:latin typeface="Arial" pitchFamily="34" charset="0"/>
                <a:cs typeface="Arial" pitchFamily="34" charset="0"/>
              </a:rPr>
              <a:t>Football match</a:t>
            </a:r>
            <a:endParaRPr lang="en-GB" b="1" dirty="0"/>
          </a:p>
        </p:txBody>
      </p:sp>
    </p:spTree>
    <p:extLst>
      <p:ext uri="{BB962C8B-B14F-4D97-AF65-F5344CB8AC3E}">
        <p14:creationId xmlns:p14="http://schemas.microsoft.com/office/powerpoint/2010/main" val="2857090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Matching 2 </a:t>
            </a:r>
          </a:p>
        </p:txBody>
      </p:sp>
      <p:sp>
        <p:nvSpPr>
          <p:cNvPr id="3" name="Text Placeholder 2"/>
          <p:cNvSpPr>
            <a:spLocks noGrp="1"/>
          </p:cNvSpPr>
          <p:nvPr>
            <p:ph type="body" sz="quarter" idx="10"/>
          </p:nvPr>
        </p:nvSpPr>
        <p:spPr>
          <a:xfrm>
            <a:off x="360000" y="2492896"/>
            <a:ext cx="8424000" cy="3987104"/>
          </a:xfrm>
        </p:spPr>
        <p:txBody>
          <a:bodyPr/>
          <a:lstStyle/>
          <a:p>
            <a:pPr marL="0" indent="0">
              <a:buNone/>
            </a:pPr>
            <a:r>
              <a:rPr lang="en-GB" dirty="0"/>
              <a:t>Match each arrow to the force it represents.</a:t>
            </a:r>
          </a:p>
          <a:p>
            <a:pPr>
              <a:buNone/>
            </a:pPr>
            <a:endParaRPr lang="en-GB" dirty="0"/>
          </a:p>
          <a:p>
            <a:pPr>
              <a:buNone/>
            </a:pPr>
            <a:endParaRPr lang="en-GB" dirty="0"/>
          </a:p>
          <a:p>
            <a:pPr>
              <a:buNone/>
            </a:pPr>
            <a:endParaRPr lang="en-GB" dirty="0"/>
          </a:p>
        </p:txBody>
      </p:sp>
      <p:sp>
        <p:nvSpPr>
          <p:cNvPr id="4" name="TextBox 3"/>
          <p:cNvSpPr txBox="1"/>
          <p:nvPr/>
        </p:nvSpPr>
        <p:spPr>
          <a:xfrm>
            <a:off x="395536" y="3780329"/>
            <a:ext cx="1944216" cy="584775"/>
          </a:xfrm>
          <a:prstGeom prst="rect">
            <a:avLst/>
          </a:prstGeom>
          <a:noFill/>
          <a:ln w="12700">
            <a:solidFill>
              <a:schemeClr val="tx1"/>
            </a:solidFill>
          </a:ln>
        </p:spPr>
        <p:txBody>
          <a:bodyPr wrap="square" rtlCol="0">
            <a:spAutoFit/>
          </a:bodyPr>
          <a:lstStyle/>
          <a:p>
            <a:pPr algn="ctr"/>
            <a:endParaRPr lang="en-GB" sz="3200" dirty="0"/>
          </a:p>
        </p:txBody>
      </p:sp>
      <p:sp>
        <p:nvSpPr>
          <p:cNvPr id="5" name="TextBox 4"/>
          <p:cNvSpPr txBox="1"/>
          <p:nvPr/>
        </p:nvSpPr>
        <p:spPr>
          <a:xfrm>
            <a:off x="395536" y="5949280"/>
            <a:ext cx="1944216" cy="584775"/>
          </a:xfrm>
          <a:prstGeom prst="rect">
            <a:avLst/>
          </a:prstGeom>
          <a:noFill/>
          <a:ln w="12700">
            <a:solidFill>
              <a:schemeClr val="tx1"/>
            </a:solidFill>
          </a:ln>
        </p:spPr>
        <p:txBody>
          <a:bodyPr wrap="square" rtlCol="0">
            <a:spAutoFit/>
          </a:bodyPr>
          <a:lstStyle/>
          <a:p>
            <a:pPr algn="ctr"/>
            <a:endParaRPr lang="en-GB" sz="3200" dirty="0"/>
          </a:p>
        </p:txBody>
      </p:sp>
      <p:sp>
        <p:nvSpPr>
          <p:cNvPr id="6" name="TextBox 5"/>
          <p:cNvSpPr txBox="1"/>
          <p:nvPr/>
        </p:nvSpPr>
        <p:spPr>
          <a:xfrm>
            <a:off x="395536" y="4500409"/>
            <a:ext cx="1944216" cy="584775"/>
          </a:xfrm>
          <a:prstGeom prst="rect">
            <a:avLst/>
          </a:prstGeom>
          <a:noFill/>
          <a:ln w="12700">
            <a:solidFill>
              <a:schemeClr val="tx1"/>
            </a:solidFill>
          </a:ln>
        </p:spPr>
        <p:txBody>
          <a:bodyPr wrap="square" rtlCol="0">
            <a:spAutoFit/>
          </a:bodyPr>
          <a:lstStyle/>
          <a:p>
            <a:pPr algn="ctr"/>
            <a:endParaRPr lang="en-GB" sz="3200" dirty="0"/>
          </a:p>
        </p:txBody>
      </p:sp>
      <p:sp>
        <p:nvSpPr>
          <p:cNvPr id="7" name="TextBox 6"/>
          <p:cNvSpPr txBox="1"/>
          <p:nvPr/>
        </p:nvSpPr>
        <p:spPr>
          <a:xfrm>
            <a:off x="5076056" y="5949280"/>
            <a:ext cx="2808312" cy="584775"/>
          </a:xfrm>
          <a:prstGeom prst="rect">
            <a:avLst/>
          </a:prstGeom>
          <a:noFill/>
          <a:ln w="12700">
            <a:solidFill>
              <a:schemeClr val="tx1"/>
            </a:solidFill>
          </a:ln>
        </p:spPr>
        <p:txBody>
          <a:bodyPr wrap="square" rtlCol="0">
            <a:spAutoFit/>
          </a:bodyPr>
          <a:lstStyle/>
          <a:p>
            <a:pPr algn="ctr"/>
            <a:r>
              <a:rPr lang="en-GB" sz="3200" dirty="0"/>
              <a:t>thrust</a:t>
            </a:r>
          </a:p>
        </p:txBody>
      </p:sp>
      <p:sp>
        <p:nvSpPr>
          <p:cNvPr id="8" name="TextBox 7"/>
          <p:cNvSpPr txBox="1"/>
          <p:nvPr/>
        </p:nvSpPr>
        <p:spPr>
          <a:xfrm>
            <a:off x="5076056" y="5229200"/>
            <a:ext cx="2808312" cy="584775"/>
          </a:xfrm>
          <a:prstGeom prst="rect">
            <a:avLst/>
          </a:prstGeom>
          <a:noFill/>
          <a:ln w="12700">
            <a:solidFill>
              <a:schemeClr val="tx1"/>
            </a:solidFill>
          </a:ln>
        </p:spPr>
        <p:txBody>
          <a:bodyPr wrap="square" rtlCol="0">
            <a:spAutoFit/>
          </a:bodyPr>
          <a:lstStyle/>
          <a:p>
            <a:pPr algn="ctr"/>
            <a:r>
              <a:rPr lang="en-GB" sz="3200" dirty="0"/>
              <a:t>weight</a:t>
            </a:r>
          </a:p>
        </p:txBody>
      </p:sp>
      <p:sp>
        <p:nvSpPr>
          <p:cNvPr id="9" name="TextBox 8"/>
          <p:cNvSpPr txBox="1"/>
          <p:nvPr/>
        </p:nvSpPr>
        <p:spPr>
          <a:xfrm>
            <a:off x="5076056" y="3780329"/>
            <a:ext cx="2808312" cy="584775"/>
          </a:xfrm>
          <a:prstGeom prst="rect">
            <a:avLst/>
          </a:prstGeom>
          <a:noFill/>
          <a:ln w="12700">
            <a:solidFill>
              <a:schemeClr val="tx1"/>
            </a:solidFill>
          </a:ln>
        </p:spPr>
        <p:txBody>
          <a:bodyPr wrap="square" rtlCol="0">
            <a:spAutoFit/>
          </a:bodyPr>
          <a:lstStyle/>
          <a:p>
            <a:pPr algn="ctr"/>
            <a:r>
              <a:rPr lang="en-GB" sz="3200" dirty="0"/>
              <a:t>drag</a:t>
            </a:r>
          </a:p>
        </p:txBody>
      </p:sp>
      <p:sp>
        <p:nvSpPr>
          <p:cNvPr id="11" name="TextBox 10"/>
          <p:cNvSpPr txBox="1"/>
          <p:nvPr/>
        </p:nvSpPr>
        <p:spPr>
          <a:xfrm>
            <a:off x="467544" y="3060249"/>
            <a:ext cx="1944216" cy="584775"/>
          </a:xfrm>
          <a:prstGeom prst="rect">
            <a:avLst/>
          </a:prstGeom>
          <a:noFill/>
          <a:ln w="12700">
            <a:noFill/>
          </a:ln>
        </p:spPr>
        <p:txBody>
          <a:bodyPr wrap="square" rtlCol="0">
            <a:spAutoFit/>
          </a:bodyPr>
          <a:lstStyle/>
          <a:p>
            <a:pPr algn="ctr"/>
            <a:r>
              <a:rPr lang="en-GB" sz="3200" b="1" dirty="0"/>
              <a:t>Arrow</a:t>
            </a:r>
          </a:p>
        </p:txBody>
      </p:sp>
      <p:sp>
        <p:nvSpPr>
          <p:cNvPr id="12" name="TextBox 11"/>
          <p:cNvSpPr txBox="1"/>
          <p:nvPr/>
        </p:nvSpPr>
        <p:spPr>
          <a:xfrm>
            <a:off x="5076056" y="3068960"/>
            <a:ext cx="2808312" cy="584775"/>
          </a:xfrm>
          <a:prstGeom prst="rect">
            <a:avLst/>
          </a:prstGeom>
          <a:noFill/>
          <a:ln w="12700">
            <a:noFill/>
          </a:ln>
        </p:spPr>
        <p:txBody>
          <a:bodyPr wrap="square" rtlCol="0">
            <a:spAutoFit/>
          </a:bodyPr>
          <a:lstStyle/>
          <a:p>
            <a:pPr algn="ctr"/>
            <a:r>
              <a:rPr lang="en-GB" sz="3200" b="1" dirty="0"/>
              <a:t>Force name</a:t>
            </a:r>
          </a:p>
        </p:txBody>
      </p:sp>
      <p:cxnSp>
        <p:nvCxnSpPr>
          <p:cNvPr id="14" name="Straight Arrow Connector 13"/>
          <p:cNvCxnSpPr/>
          <p:nvPr/>
        </p:nvCxnSpPr>
        <p:spPr>
          <a:xfrm>
            <a:off x="2843808" y="407707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43808" y="479715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43808" y="623731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5536" y="5220489"/>
            <a:ext cx="1944216" cy="584775"/>
          </a:xfrm>
          <a:prstGeom prst="rect">
            <a:avLst/>
          </a:prstGeom>
          <a:noFill/>
          <a:ln w="12700">
            <a:solidFill>
              <a:schemeClr val="tx1"/>
            </a:solidFill>
          </a:ln>
        </p:spPr>
        <p:txBody>
          <a:bodyPr wrap="square" rtlCol="0">
            <a:spAutoFit/>
          </a:bodyPr>
          <a:lstStyle/>
          <a:p>
            <a:pPr algn="ctr"/>
            <a:endParaRPr lang="en-GB" sz="3200" dirty="0"/>
          </a:p>
        </p:txBody>
      </p:sp>
      <p:sp>
        <p:nvSpPr>
          <p:cNvPr id="19" name="TextBox 18"/>
          <p:cNvSpPr txBox="1"/>
          <p:nvPr/>
        </p:nvSpPr>
        <p:spPr>
          <a:xfrm>
            <a:off x="5076056" y="4500409"/>
            <a:ext cx="2808312" cy="584775"/>
          </a:xfrm>
          <a:prstGeom prst="rect">
            <a:avLst/>
          </a:prstGeom>
          <a:noFill/>
          <a:ln w="12700">
            <a:solidFill>
              <a:schemeClr val="tx1"/>
            </a:solidFill>
          </a:ln>
        </p:spPr>
        <p:txBody>
          <a:bodyPr wrap="square" rtlCol="0">
            <a:spAutoFit/>
          </a:bodyPr>
          <a:lstStyle/>
          <a:p>
            <a:pPr algn="ctr"/>
            <a:r>
              <a:rPr lang="en-GB" sz="3200" dirty="0"/>
              <a:t>reactive</a:t>
            </a:r>
          </a:p>
        </p:txBody>
      </p:sp>
      <p:cxnSp>
        <p:nvCxnSpPr>
          <p:cNvPr id="20" name="Straight Arrow Connector 19"/>
          <p:cNvCxnSpPr/>
          <p:nvPr/>
        </p:nvCxnSpPr>
        <p:spPr>
          <a:xfrm>
            <a:off x="2915816" y="551723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44208" y="332656"/>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0" name="Group 30"/>
          <p:cNvGrpSpPr/>
          <p:nvPr/>
        </p:nvGrpSpPr>
        <p:grpSpPr>
          <a:xfrm>
            <a:off x="3887416" y="323945"/>
            <a:ext cx="5256584" cy="2321678"/>
            <a:chOff x="3419872" y="323945"/>
            <a:chExt cx="5256584" cy="2321678"/>
          </a:xfrm>
        </p:grpSpPr>
        <p:pic>
          <p:nvPicPr>
            <p:cNvPr id="28674" name="Picture 2" descr="https://encrypted-tbn2.gstatic.com/images?q=tbn:ANd9GcRsvSNV30hpnwKZ6JgKl7kV4tmTTnvyPLC2BmqrGbsirxKRMn237UaOMFmN"/>
            <p:cNvPicPr>
              <a:picLocks noChangeAspect="1" noChangeArrowheads="1"/>
            </p:cNvPicPr>
            <p:nvPr/>
          </p:nvPicPr>
          <p:blipFill>
            <a:blip r:embed="rId3" cstate="print"/>
            <a:srcRect/>
            <a:stretch>
              <a:fillRect/>
            </a:stretch>
          </p:blipFill>
          <p:spPr bwMode="auto">
            <a:xfrm>
              <a:off x="4427984" y="836712"/>
              <a:ext cx="3019425" cy="1514475"/>
            </a:xfrm>
            <a:prstGeom prst="rect">
              <a:avLst/>
            </a:prstGeom>
            <a:noFill/>
          </p:spPr>
        </p:pic>
        <p:cxnSp>
          <p:nvCxnSpPr>
            <p:cNvPr id="22" name="Straight Arrow Connector 21"/>
            <p:cNvCxnSpPr/>
            <p:nvPr/>
          </p:nvCxnSpPr>
          <p:spPr>
            <a:xfrm flipH="1">
              <a:off x="5796136" y="206084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V="1">
              <a:off x="7740352" y="134076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4067944" y="134076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00600" y="323945"/>
              <a:ext cx="720080" cy="584775"/>
            </a:xfrm>
            <a:prstGeom prst="rect">
              <a:avLst/>
            </a:prstGeom>
            <a:noFill/>
          </p:spPr>
          <p:txBody>
            <a:bodyPr wrap="square" rtlCol="0">
              <a:spAutoFit/>
            </a:bodyPr>
            <a:lstStyle/>
            <a:p>
              <a:r>
                <a:rPr lang="en-GB" sz="3200" dirty="0"/>
                <a:t>A</a:t>
              </a:r>
            </a:p>
          </p:txBody>
        </p:sp>
        <p:sp>
          <p:nvSpPr>
            <p:cNvPr id="28" name="TextBox 27"/>
            <p:cNvSpPr txBox="1"/>
            <p:nvPr/>
          </p:nvSpPr>
          <p:spPr>
            <a:xfrm>
              <a:off x="5940152" y="2060848"/>
              <a:ext cx="720080" cy="584775"/>
            </a:xfrm>
            <a:prstGeom prst="rect">
              <a:avLst/>
            </a:prstGeom>
            <a:noFill/>
          </p:spPr>
          <p:txBody>
            <a:bodyPr wrap="square" rtlCol="0">
              <a:spAutoFit/>
            </a:bodyPr>
            <a:lstStyle/>
            <a:p>
              <a:r>
                <a:rPr lang="en-GB" sz="3200" dirty="0"/>
                <a:t>D</a:t>
              </a:r>
            </a:p>
          </p:txBody>
        </p:sp>
        <p:sp>
          <p:nvSpPr>
            <p:cNvPr id="29" name="TextBox 28"/>
            <p:cNvSpPr txBox="1"/>
            <p:nvPr/>
          </p:nvSpPr>
          <p:spPr>
            <a:xfrm>
              <a:off x="7956376" y="1196752"/>
              <a:ext cx="720080" cy="584775"/>
            </a:xfrm>
            <a:prstGeom prst="rect">
              <a:avLst/>
            </a:prstGeom>
            <a:noFill/>
          </p:spPr>
          <p:txBody>
            <a:bodyPr wrap="square" rtlCol="0">
              <a:spAutoFit/>
            </a:bodyPr>
            <a:lstStyle/>
            <a:p>
              <a:r>
                <a:rPr lang="en-GB" sz="3200" dirty="0"/>
                <a:t>C</a:t>
              </a:r>
            </a:p>
          </p:txBody>
        </p:sp>
        <p:sp>
          <p:nvSpPr>
            <p:cNvPr id="30" name="TextBox 29"/>
            <p:cNvSpPr txBox="1"/>
            <p:nvPr/>
          </p:nvSpPr>
          <p:spPr>
            <a:xfrm>
              <a:off x="3419872" y="1196752"/>
              <a:ext cx="720080" cy="584775"/>
            </a:xfrm>
            <a:prstGeom prst="rect">
              <a:avLst/>
            </a:prstGeom>
            <a:noFill/>
          </p:spPr>
          <p:txBody>
            <a:bodyPr wrap="square" rtlCol="0">
              <a:spAutoFit/>
            </a:bodyPr>
            <a:lstStyle/>
            <a:p>
              <a:r>
                <a:rPr lang="en-GB" sz="3200" dirty="0"/>
                <a:t>B</a:t>
              </a:r>
            </a:p>
          </p:txBody>
        </p:sp>
      </p:grpSp>
    </p:spTree>
    <p:extLst>
      <p:ext uri="{BB962C8B-B14F-4D97-AF65-F5344CB8AC3E}">
        <p14:creationId xmlns:p14="http://schemas.microsoft.com/office/powerpoint/2010/main" val="1433923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Matching 2</a:t>
            </a:r>
          </a:p>
        </p:txBody>
      </p:sp>
      <p:sp>
        <p:nvSpPr>
          <p:cNvPr id="3" name="Text Placeholder 2"/>
          <p:cNvSpPr>
            <a:spLocks noGrp="1"/>
          </p:cNvSpPr>
          <p:nvPr>
            <p:ph type="body" sz="quarter" idx="10"/>
          </p:nvPr>
        </p:nvSpPr>
        <p:spPr>
          <a:xfrm>
            <a:off x="360000" y="2492896"/>
            <a:ext cx="8424000" cy="3987104"/>
          </a:xfrm>
        </p:spPr>
        <p:txBody>
          <a:bodyPr/>
          <a:lstStyle/>
          <a:p>
            <a:pPr marL="0" indent="0">
              <a:buNone/>
            </a:pPr>
            <a:r>
              <a:rPr lang="en-GB" dirty="0"/>
              <a:t>Match each arrow to the force it represents.</a:t>
            </a:r>
          </a:p>
          <a:p>
            <a:pPr>
              <a:buNone/>
            </a:pPr>
            <a:endParaRPr lang="en-GB" dirty="0"/>
          </a:p>
          <a:p>
            <a:pPr>
              <a:buNone/>
            </a:pPr>
            <a:endParaRPr lang="en-GB" dirty="0"/>
          </a:p>
          <a:p>
            <a:pPr>
              <a:buNone/>
            </a:pPr>
            <a:endParaRPr lang="en-GB" dirty="0"/>
          </a:p>
        </p:txBody>
      </p:sp>
      <p:sp>
        <p:nvSpPr>
          <p:cNvPr id="4" name="TextBox 3"/>
          <p:cNvSpPr txBox="1"/>
          <p:nvPr/>
        </p:nvSpPr>
        <p:spPr>
          <a:xfrm>
            <a:off x="395536" y="3780329"/>
            <a:ext cx="1944216" cy="584775"/>
          </a:xfrm>
          <a:prstGeom prst="rect">
            <a:avLst/>
          </a:prstGeom>
          <a:noFill/>
          <a:ln w="12700">
            <a:solidFill>
              <a:schemeClr val="tx1"/>
            </a:solidFill>
          </a:ln>
        </p:spPr>
        <p:txBody>
          <a:bodyPr wrap="square" rtlCol="0">
            <a:spAutoFit/>
          </a:bodyPr>
          <a:lstStyle/>
          <a:p>
            <a:pPr algn="ctr"/>
            <a:r>
              <a:rPr lang="en-GB" sz="3200" dirty="0"/>
              <a:t>A</a:t>
            </a:r>
          </a:p>
        </p:txBody>
      </p:sp>
      <p:sp>
        <p:nvSpPr>
          <p:cNvPr id="5" name="TextBox 4"/>
          <p:cNvSpPr txBox="1"/>
          <p:nvPr/>
        </p:nvSpPr>
        <p:spPr>
          <a:xfrm>
            <a:off x="395536" y="5949280"/>
            <a:ext cx="1944216" cy="584775"/>
          </a:xfrm>
          <a:prstGeom prst="rect">
            <a:avLst/>
          </a:prstGeom>
          <a:noFill/>
          <a:ln w="12700">
            <a:solidFill>
              <a:schemeClr val="tx1"/>
            </a:solidFill>
          </a:ln>
        </p:spPr>
        <p:txBody>
          <a:bodyPr wrap="square" rtlCol="0">
            <a:spAutoFit/>
          </a:bodyPr>
          <a:lstStyle/>
          <a:p>
            <a:pPr algn="ctr"/>
            <a:r>
              <a:rPr lang="en-GB" sz="3200" dirty="0"/>
              <a:t>D</a:t>
            </a:r>
          </a:p>
        </p:txBody>
      </p:sp>
      <p:sp>
        <p:nvSpPr>
          <p:cNvPr id="6" name="TextBox 5"/>
          <p:cNvSpPr txBox="1"/>
          <p:nvPr/>
        </p:nvSpPr>
        <p:spPr>
          <a:xfrm>
            <a:off x="395536" y="4500409"/>
            <a:ext cx="1944216" cy="584775"/>
          </a:xfrm>
          <a:prstGeom prst="rect">
            <a:avLst/>
          </a:prstGeom>
          <a:noFill/>
          <a:ln w="12700">
            <a:solidFill>
              <a:schemeClr val="tx1"/>
            </a:solidFill>
          </a:ln>
        </p:spPr>
        <p:txBody>
          <a:bodyPr wrap="square" rtlCol="0">
            <a:spAutoFit/>
          </a:bodyPr>
          <a:lstStyle/>
          <a:p>
            <a:pPr algn="ctr"/>
            <a:r>
              <a:rPr lang="en-GB" sz="3200" dirty="0"/>
              <a:t>B</a:t>
            </a:r>
          </a:p>
        </p:txBody>
      </p:sp>
      <p:sp>
        <p:nvSpPr>
          <p:cNvPr id="7" name="TextBox 6"/>
          <p:cNvSpPr txBox="1"/>
          <p:nvPr/>
        </p:nvSpPr>
        <p:spPr>
          <a:xfrm>
            <a:off x="5076056" y="5949280"/>
            <a:ext cx="2808312" cy="584775"/>
          </a:xfrm>
          <a:prstGeom prst="rect">
            <a:avLst/>
          </a:prstGeom>
          <a:noFill/>
          <a:ln w="12700">
            <a:solidFill>
              <a:schemeClr val="tx1"/>
            </a:solidFill>
          </a:ln>
        </p:spPr>
        <p:txBody>
          <a:bodyPr wrap="square" rtlCol="0">
            <a:spAutoFit/>
          </a:bodyPr>
          <a:lstStyle/>
          <a:p>
            <a:pPr algn="ctr"/>
            <a:r>
              <a:rPr lang="en-GB" sz="3200" dirty="0"/>
              <a:t>thrust</a:t>
            </a:r>
          </a:p>
        </p:txBody>
      </p:sp>
      <p:sp>
        <p:nvSpPr>
          <p:cNvPr id="8" name="TextBox 7"/>
          <p:cNvSpPr txBox="1"/>
          <p:nvPr/>
        </p:nvSpPr>
        <p:spPr>
          <a:xfrm>
            <a:off x="5076056" y="5229200"/>
            <a:ext cx="2808312" cy="584775"/>
          </a:xfrm>
          <a:prstGeom prst="rect">
            <a:avLst/>
          </a:prstGeom>
          <a:noFill/>
          <a:ln w="12700">
            <a:solidFill>
              <a:schemeClr val="tx1"/>
            </a:solidFill>
          </a:ln>
        </p:spPr>
        <p:txBody>
          <a:bodyPr wrap="square" rtlCol="0">
            <a:spAutoFit/>
          </a:bodyPr>
          <a:lstStyle/>
          <a:p>
            <a:pPr algn="ctr"/>
            <a:r>
              <a:rPr lang="en-GB" sz="3200" dirty="0"/>
              <a:t>weight</a:t>
            </a:r>
          </a:p>
        </p:txBody>
      </p:sp>
      <p:sp>
        <p:nvSpPr>
          <p:cNvPr id="9" name="TextBox 8"/>
          <p:cNvSpPr txBox="1"/>
          <p:nvPr/>
        </p:nvSpPr>
        <p:spPr>
          <a:xfrm>
            <a:off x="5076056" y="3780329"/>
            <a:ext cx="2808312" cy="584775"/>
          </a:xfrm>
          <a:prstGeom prst="rect">
            <a:avLst/>
          </a:prstGeom>
          <a:noFill/>
          <a:ln w="12700">
            <a:solidFill>
              <a:schemeClr val="tx1"/>
            </a:solidFill>
          </a:ln>
        </p:spPr>
        <p:txBody>
          <a:bodyPr wrap="square" rtlCol="0">
            <a:spAutoFit/>
          </a:bodyPr>
          <a:lstStyle/>
          <a:p>
            <a:pPr algn="ctr"/>
            <a:r>
              <a:rPr lang="en-GB" sz="3200" dirty="0"/>
              <a:t>drag</a:t>
            </a:r>
          </a:p>
        </p:txBody>
      </p:sp>
      <p:sp>
        <p:nvSpPr>
          <p:cNvPr id="11" name="TextBox 10"/>
          <p:cNvSpPr txBox="1"/>
          <p:nvPr/>
        </p:nvSpPr>
        <p:spPr>
          <a:xfrm>
            <a:off x="467544" y="3060249"/>
            <a:ext cx="1944216" cy="584775"/>
          </a:xfrm>
          <a:prstGeom prst="rect">
            <a:avLst/>
          </a:prstGeom>
          <a:noFill/>
          <a:ln w="12700">
            <a:noFill/>
          </a:ln>
        </p:spPr>
        <p:txBody>
          <a:bodyPr wrap="square" rtlCol="0">
            <a:spAutoFit/>
          </a:bodyPr>
          <a:lstStyle/>
          <a:p>
            <a:pPr algn="ctr"/>
            <a:r>
              <a:rPr lang="en-GB" sz="3200" b="1" dirty="0"/>
              <a:t>Arrow</a:t>
            </a:r>
          </a:p>
        </p:txBody>
      </p:sp>
      <p:sp>
        <p:nvSpPr>
          <p:cNvPr id="12" name="TextBox 11"/>
          <p:cNvSpPr txBox="1"/>
          <p:nvPr/>
        </p:nvSpPr>
        <p:spPr>
          <a:xfrm>
            <a:off x="5076056" y="3068960"/>
            <a:ext cx="2808312" cy="584775"/>
          </a:xfrm>
          <a:prstGeom prst="rect">
            <a:avLst/>
          </a:prstGeom>
          <a:noFill/>
          <a:ln w="12700">
            <a:noFill/>
          </a:ln>
        </p:spPr>
        <p:txBody>
          <a:bodyPr wrap="square" rtlCol="0">
            <a:spAutoFit/>
          </a:bodyPr>
          <a:lstStyle/>
          <a:p>
            <a:pPr algn="ctr"/>
            <a:r>
              <a:rPr lang="en-GB" sz="3200" b="1" dirty="0"/>
              <a:t>Force name</a:t>
            </a:r>
          </a:p>
        </p:txBody>
      </p:sp>
      <p:cxnSp>
        <p:nvCxnSpPr>
          <p:cNvPr id="14" name="Straight Arrow Connector 13"/>
          <p:cNvCxnSpPr/>
          <p:nvPr/>
        </p:nvCxnSpPr>
        <p:spPr>
          <a:xfrm>
            <a:off x="2843808" y="407707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43808" y="479715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43808" y="623731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5536" y="5220489"/>
            <a:ext cx="1944216" cy="584775"/>
          </a:xfrm>
          <a:prstGeom prst="rect">
            <a:avLst/>
          </a:prstGeom>
          <a:noFill/>
          <a:ln w="12700">
            <a:solidFill>
              <a:schemeClr val="tx1"/>
            </a:solidFill>
          </a:ln>
        </p:spPr>
        <p:txBody>
          <a:bodyPr wrap="square" rtlCol="0">
            <a:spAutoFit/>
          </a:bodyPr>
          <a:lstStyle/>
          <a:p>
            <a:pPr algn="ctr"/>
            <a:r>
              <a:rPr lang="en-GB" sz="3200" dirty="0"/>
              <a:t>C</a:t>
            </a:r>
          </a:p>
        </p:txBody>
      </p:sp>
      <p:sp>
        <p:nvSpPr>
          <p:cNvPr id="19" name="TextBox 18"/>
          <p:cNvSpPr txBox="1"/>
          <p:nvPr/>
        </p:nvSpPr>
        <p:spPr>
          <a:xfrm>
            <a:off x="5076056" y="4500409"/>
            <a:ext cx="2808312" cy="584775"/>
          </a:xfrm>
          <a:prstGeom prst="rect">
            <a:avLst/>
          </a:prstGeom>
          <a:noFill/>
          <a:ln w="12700">
            <a:solidFill>
              <a:schemeClr val="tx1"/>
            </a:solidFill>
          </a:ln>
        </p:spPr>
        <p:txBody>
          <a:bodyPr wrap="square" rtlCol="0">
            <a:spAutoFit/>
          </a:bodyPr>
          <a:lstStyle/>
          <a:p>
            <a:pPr algn="ctr"/>
            <a:r>
              <a:rPr lang="en-GB" sz="3200" dirty="0"/>
              <a:t>reactive</a:t>
            </a:r>
          </a:p>
        </p:txBody>
      </p:sp>
      <p:cxnSp>
        <p:nvCxnSpPr>
          <p:cNvPr id="20" name="Straight Arrow Connector 19"/>
          <p:cNvCxnSpPr/>
          <p:nvPr/>
        </p:nvCxnSpPr>
        <p:spPr>
          <a:xfrm>
            <a:off x="2915816" y="5517232"/>
            <a:ext cx="1728192" cy="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444208" y="332656"/>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0" name="Group 30"/>
          <p:cNvGrpSpPr/>
          <p:nvPr/>
        </p:nvGrpSpPr>
        <p:grpSpPr>
          <a:xfrm>
            <a:off x="3887416" y="323945"/>
            <a:ext cx="5256584" cy="2321678"/>
            <a:chOff x="3419872" y="323945"/>
            <a:chExt cx="5256584" cy="2321678"/>
          </a:xfrm>
        </p:grpSpPr>
        <p:pic>
          <p:nvPicPr>
            <p:cNvPr id="28674" name="Picture 2" descr="https://encrypted-tbn2.gstatic.com/images?q=tbn:ANd9GcRsvSNV30hpnwKZ6JgKl7kV4tmTTnvyPLC2BmqrGbsirxKRMn237UaOMFmN"/>
            <p:cNvPicPr>
              <a:picLocks noChangeAspect="1" noChangeArrowheads="1"/>
            </p:cNvPicPr>
            <p:nvPr/>
          </p:nvPicPr>
          <p:blipFill>
            <a:blip r:embed="rId3" cstate="print"/>
            <a:srcRect/>
            <a:stretch>
              <a:fillRect/>
            </a:stretch>
          </p:blipFill>
          <p:spPr bwMode="auto">
            <a:xfrm>
              <a:off x="4427984" y="836712"/>
              <a:ext cx="3019425" cy="1514475"/>
            </a:xfrm>
            <a:prstGeom prst="rect">
              <a:avLst/>
            </a:prstGeom>
            <a:noFill/>
          </p:spPr>
        </p:pic>
        <p:cxnSp>
          <p:nvCxnSpPr>
            <p:cNvPr id="22" name="Straight Arrow Connector 21"/>
            <p:cNvCxnSpPr/>
            <p:nvPr/>
          </p:nvCxnSpPr>
          <p:spPr>
            <a:xfrm flipH="1">
              <a:off x="5796136" y="206084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V="1">
              <a:off x="7740352" y="134076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4067944" y="1340768"/>
              <a:ext cx="0" cy="4320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00600" y="323945"/>
              <a:ext cx="720080" cy="584775"/>
            </a:xfrm>
            <a:prstGeom prst="rect">
              <a:avLst/>
            </a:prstGeom>
            <a:noFill/>
          </p:spPr>
          <p:txBody>
            <a:bodyPr wrap="square" rtlCol="0">
              <a:spAutoFit/>
            </a:bodyPr>
            <a:lstStyle/>
            <a:p>
              <a:r>
                <a:rPr lang="en-GB" sz="3200" dirty="0"/>
                <a:t>A</a:t>
              </a:r>
            </a:p>
          </p:txBody>
        </p:sp>
        <p:sp>
          <p:nvSpPr>
            <p:cNvPr id="28" name="TextBox 27"/>
            <p:cNvSpPr txBox="1"/>
            <p:nvPr/>
          </p:nvSpPr>
          <p:spPr>
            <a:xfrm>
              <a:off x="5940152" y="2060848"/>
              <a:ext cx="720080" cy="584775"/>
            </a:xfrm>
            <a:prstGeom prst="rect">
              <a:avLst/>
            </a:prstGeom>
            <a:noFill/>
          </p:spPr>
          <p:txBody>
            <a:bodyPr wrap="square" rtlCol="0">
              <a:spAutoFit/>
            </a:bodyPr>
            <a:lstStyle/>
            <a:p>
              <a:r>
                <a:rPr lang="en-GB" sz="3200" dirty="0"/>
                <a:t>D</a:t>
              </a:r>
            </a:p>
          </p:txBody>
        </p:sp>
        <p:sp>
          <p:nvSpPr>
            <p:cNvPr id="29" name="TextBox 28"/>
            <p:cNvSpPr txBox="1"/>
            <p:nvPr/>
          </p:nvSpPr>
          <p:spPr>
            <a:xfrm>
              <a:off x="7956376" y="1196752"/>
              <a:ext cx="720080" cy="584775"/>
            </a:xfrm>
            <a:prstGeom prst="rect">
              <a:avLst/>
            </a:prstGeom>
            <a:noFill/>
          </p:spPr>
          <p:txBody>
            <a:bodyPr wrap="square" rtlCol="0">
              <a:spAutoFit/>
            </a:bodyPr>
            <a:lstStyle/>
            <a:p>
              <a:r>
                <a:rPr lang="en-GB" sz="3200" dirty="0"/>
                <a:t>C</a:t>
              </a:r>
            </a:p>
          </p:txBody>
        </p:sp>
        <p:sp>
          <p:nvSpPr>
            <p:cNvPr id="30" name="TextBox 29"/>
            <p:cNvSpPr txBox="1"/>
            <p:nvPr/>
          </p:nvSpPr>
          <p:spPr>
            <a:xfrm>
              <a:off x="3419872" y="1196752"/>
              <a:ext cx="720080" cy="584775"/>
            </a:xfrm>
            <a:prstGeom prst="rect">
              <a:avLst/>
            </a:prstGeom>
            <a:noFill/>
          </p:spPr>
          <p:txBody>
            <a:bodyPr wrap="square" rtlCol="0">
              <a:spAutoFit/>
            </a:bodyPr>
            <a:lstStyle/>
            <a:p>
              <a:r>
                <a:rPr lang="en-GB" sz="3200" dirty="0"/>
                <a:t>B</a:t>
              </a:r>
            </a:p>
          </p:txBody>
        </p:sp>
      </p:grpSp>
    </p:spTree>
    <p:extLst>
      <p:ext uri="{BB962C8B-B14F-4D97-AF65-F5344CB8AC3E}">
        <p14:creationId xmlns:p14="http://schemas.microsoft.com/office/powerpoint/2010/main" val="1549099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000" y="468000"/>
            <a:ext cx="6666917" cy="900000"/>
          </a:xfrm>
        </p:spPr>
        <p:txBody>
          <a:bodyPr rtlCol="0">
            <a:normAutofit/>
          </a:bodyPr>
          <a:lstStyle/>
          <a:p>
            <a:pPr>
              <a:defRPr/>
            </a:pPr>
            <a:r>
              <a:rPr lang="en-GB" dirty="0"/>
              <a:t>Matching :  unequal columns </a:t>
            </a:r>
            <a:br>
              <a:rPr lang="en-GB" dirty="0"/>
            </a:br>
            <a:endParaRPr lang="en-GB" dirty="0"/>
          </a:p>
        </p:txBody>
      </p:sp>
      <p:sp>
        <p:nvSpPr>
          <p:cNvPr id="11267" name="Content Placeholder 2"/>
          <p:cNvSpPr>
            <a:spLocks noGrp="1"/>
          </p:cNvSpPr>
          <p:nvPr>
            <p:ph idx="4294967295"/>
          </p:nvPr>
        </p:nvSpPr>
        <p:spPr>
          <a:xfrm>
            <a:off x="684213" y="1989138"/>
            <a:ext cx="7772400" cy="4114800"/>
          </a:xfrm>
        </p:spPr>
        <p:txBody>
          <a:bodyPr/>
          <a:lstStyle/>
          <a:p>
            <a:pPr eaLnBrk="1" hangingPunct="1">
              <a:buFont typeface="Arial" pitchFamily="34" charset="0"/>
              <a:buNone/>
            </a:pPr>
            <a:r>
              <a:rPr lang="en-US" dirty="0"/>
              <a:t>						</a:t>
            </a:r>
            <a:endParaRPr lang="en-GB" dirty="0"/>
          </a:p>
          <a:p>
            <a:pPr eaLnBrk="1" hangingPunct="1">
              <a:buFont typeface="Arial" pitchFamily="34" charset="0"/>
              <a:buNone/>
            </a:pPr>
            <a:endParaRPr lang="en-US" dirty="0"/>
          </a:p>
          <a:p>
            <a:pPr eaLnBrk="1" hangingPunct="1">
              <a:buFont typeface="Arial" pitchFamily="34" charset="0"/>
              <a:buNone/>
            </a:pPr>
            <a:endParaRPr lang="en-US"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endParaRPr lang="en-GB" dirty="0"/>
          </a:p>
        </p:txBody>
      </p:sp>
      <p:sp>
        <p:nvSpPr>
          <p:cNvPr id="4" name="Rectangle 3"/>
          <p:cNvSpPr/>
          <p:nvPr/>
        </p:nvSpPr>
        <p:spPr bwMode="auto">
          <a:xfrm>
            <a:off x="1042988" y="2997200"/>
            <a:ext cx="2160587" cy="10080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Weak acid </a:t>
            </a:r>
          </a:p>
          <a:p>
            <a:pPr eaLnBrk="0" hangingPunct="0">
              <a:defRPr/>
            </a:pPr>
            <a:endParaRPr lang="en-GB" dirty="0"/>
          </a:p>
        </p:txBody>
      </p:sp>
      <p:sp>
        <p:nvSpPr>
          <p:cNvPr id="5" name="Rectangle 4"/>
          <p:cNvSpPr/>
          <p:nvPr/>
        </p:nvSpPr>
        <p:spPr bwMode="auto">
          <a:xfrm>
            <a:off x="1052513" y="1709738"/>
            <a:ext cx="2151062" cy="10080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Strong acid</a:t>
            </a:r>
          </a:p>
          <a:p>
            <a:pPr eaLnBrk="0" hangingPunct="0">
              <a:defRPr/>
            </a:pPr>
            <a:endParaRPr lang="en-GB" dirty="0"/>
          </a:p>
        </p:txBody>
      </p:sp>
      <p:sp>
        <p:nvSpPr>
          <p:cNvPr id="6" name="Rectangle 5"/>
          <p:cNvSpPr/>
          <p:nvPr/>
        </p:nvSpPr>
        <p:spPr bwMode="auto">
          <a:xfrm>
            <a:off x="1042988" y="4437063"/>
            <a:ext cx="2160587" cy="10080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Neutral</a:t>
            </a:r>
          </a:p>
          <a:p>
            <a:pPr eaLnBrk="0" hangingPunct="0">
              <a:defRPr/>
            </a:pPr>
            <a:endParaRPr lang="en-GB" dirty="0"/>
          </a:p>
        </p:txBody>
      </p:sp>
      <p:sp>
        <p:nvSpPr>
          <p:cNvPr id="7" name="Rectangle 6"/>
          <p:cNvSpPr/>
          <p:nvPr/>
        </p:nvSpPr>
        <p:spPr bwMode="auto">
          <a:xfrm>
            <a:off x="5152572" y="1557338"/>
            <a:ext cx="2732542" cy="5032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chemeClr val="tx2"/>
                </a:solidFill>
                <a:latin typeface="Arial" pitchFamily="34" charset="0"/>
                <a:cs typeface="Arial" pitchFamily="34" charset="0"/>
              </a:rPr>
              <a:t>hydrochloric</a:t>
            </a:r>
          </a:p>
        </p:txBody>
      </p:sp>
      <p:sp>
        <p:nvSpPr>
          <p:cNvPr id="10248" name="Rectangle 12"/>
          <p:cNvSpPr>
            <a:spLocks noChangeArrowheads="1"/>
          </p:cNvSpPr>
          <p:nvPr/>
        </p:nvSpPr>
        <p:spPr bwMode="auto">
          <a:xfrm>
            <a:off x="5152572" y="2276475"/>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cs typeface="Arial" pitchFamily="34" charset="0"/>
              </a:rPr>
              <a:t>water</a:t>
            </a:r>
          </a:p>
        </p:txBody>
      </p:sp>
      <p:sp>
        <p:nvSpPr>
          <p:cNvPr id="10249" name="Rectangle 13"/>
          <p:cNvSpPr>
            <a:spLocks noChangeArrowheads="1"/>
          </p:cNvSpPr>
          <p:nvPr/>
        </p:nvSpPr>
        <p:spPr bwMode="auto">
          <a:xfrm>
            <a:off x="5152572" y="3068638"/>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cs typeface="Arial" pitchFamily="34" charset="0"/>
              </a:rPr>
              <a:t>nitric</a:t>
            </a:r>
          </a:p>
        </p:txBody>
      </p:sp>
      <p:sp>
        <p:nvSpPr>
          <p:cNvPr id="10250" name="Rectangle 14"/>
          <p:cNvSpPr>
            <a:spLocks noChangeArrowheads="1"/>
          </p:cNvSpPr>
          <p:nvPr/>
        </p:nvSpPr>
        <p:spPr bwMode="auto">
          <a:xfrm>
            <a:off x="5152572" y="3860800"/>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rPr>
              <a:t>acetic</a:t>
            </a:r>
          </a:p>
        </p:txBody>
      </p:sp>
      <p:sp>
        <p:nvSpPr>
          <p:cNvPr id="10251" name="Rectangle 15"/>
          <p:cNvSpPr>
            <a:spLocks noChangeArrowheads="1"/>
          </p:cNvSpPr>
          <p:nvPr/>
        </p:nvSpPr>
        <p:spPr bwMode="auto">
          <a:xfrm>
            <a:off x="5152572" y="4581525"/>
            <a:ext cx="2732541" cy="5032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rPr>
              <a:t>oxalic</a:t>
            </a:r>
          </a:p>
        </p:txBody>
      </p:sp>
      <p:sp>
        <p:nvSpPr>
          <p:cNvPr id="10252" name="Rectangle 16"/>
          <p:cNvSpPr>
            <a:spLocks noChangeArrowheads="1"/>
          </p:cNvSpPr>
          <p:nvPr/>
        </p:nvSpPr>
        <p:spPr bwMode="auto">
          <a:xfrm>
            <a:off x="5152572" y="5300663"/>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rPr>
              <a:t>citric</a:t>
            </a:r>
          </a:p>
        </p:txBody>
      </p:sp>
    </p:spTree>
    <p:extLst>
      <p:ext uri="{BB962C8B-B14F-4D97-AF65-F5344CB8AC3E}">
        <p14:creationId xmlns:p14="http://schemas.microsoft.com/office/powerpoint/2010/main" val="3797614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000" y="468000"/>
            <a:ext cx="6666917" cy="900000"/>
          </a:xfrm>
        </p:spPr>
        <p:txBody>
          <a:bodyPr rtlCol="0">
            <a:normAutofit/>
          </a:bodyPr>
          <a:lstStyle/>
          <a:p>
            <a:pPr>
              <a:defRPr/>
            </a:pPr>
            <a:r>
              <a:rPr lang="en-GB" dirty="0"/>
              <a:t>Matching 3: unequal columns </a:t>
            </a:r>
            <a:br>
              <a:rPr lang="en-GB" dirty="0"/>
            </a:br>
            <a:endParaRPr lang="en-GB" dirty="0"/>
          </a:p>
        </p:txBody>
      </p:sp>
      <p:sp>
        <p:nvSpPr>
          <p:cNvPr id="11267" name="Content Placeholder 2"/>
          <p:cNvSpPr>
            <a:spLocks noGrp="1"/>
          </p:cNvSpPr>
          <p:nvPr>
            <p:ph idx="4294967295"/>
          </p:nvPr>
        </p:nvSpPr>
        <p:spPr>
          <a:xfrm>
            <a:off x="669698" y="2161721"/>
            <a:ext cx="7772400" cy="4485822"/>
          </a:xfrm>
        </p:spPr>
        <p:txBody>
          <a:bodyPr/>
          <a:lstStyle/>
          <a:p>
            <a:pPr eaLnBrk="1" hangingPunct="1">
              <a:buFont typeface="Arial" pitchFamily="34" charset="0"/>
              <a:buNone/>
            </a:pPr>
            <a:r>
              <a:rPr lang="en-US" dirty="0"/>
              <a:t>						</a:t>
            </a:r>
            <a:endParaRPr lang="en-GB" dirty="0"/>
          </a:p>
          <a:p>
            <a:pPr eaLnBrk="1" hangingPunct="1">
              <a:buFont typeface="Arial" pitchFamily="34" charset="0"/>
              <a:buNone/>
            </a:pPr>
            <a:endParaRPr lang="en-US" dirty="0"/>
          </a:p>
          <a:p>
            <a:pPr eaLnBrk="1" hangingPunct="1">
              <a:buFont typeface="Arial" pitchFamily="34" charset="0"/>
              <a:buNone/>
            </a:pPr>
            <a:endParaRPr lang="en-US"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r>
              <a:rPr lang="en-US" dirty="0"/>
              <a:t>						</a:t>
            </a:r>
            <a:endParaRPr lang="en-GB" dirty="0"/>
          </a:p>
          <a:p>
            <a:pPr eaLnBrk="1" hangingPunct="1">
              <a:buFont typeface="Arial" pitchFamily="34" charset="0"/>
              <a:buNone/>
            </a:pPr>
            <a:endParaRPr lang="en-GB" dirty="0"/>
          </a:p>
        </p:txBody>
      </p:sp>
      <p:sp>
        <p:nvSpPr>
          <p:cNvPr id="4" name="Rectangle 3"/>
          <p:cNvSpPr/>
          <p:nvPr/>
        </p:nvSpPr>
        <p:spPr bwMode="auto">
          <a:xfrm>
            <a:off x="1042988" y="2997200"/>
            <a:ext cx="2160587" cy="100806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Weak acid </a:t>
            </a:r>
          </a:p>
          <a:p>
            <a:pPr eaLnBrk="0" hangingPunct="0">
              <a:defRPr/>
            </a:pPr>
            <a:endParaRPr lang="en-GB" dirty="0"/>
          </a:p>
        </p:txBody>
      </p:sp>
      <p:sp>
        <p:nvSpPr>
          <p:cNvPr id="5" name="Rectangle 4"/>
          <p:cNvSpPr/>
          <p:nvPr/>
        </p:nvSpPr>
        <p:spPr bwMode="auto">
          <a:xfrm>
            <a:off x="1052513" y="1709738"/>
            <a:ext cx="2151062" cy="10080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Strong acid</a:t>
            </a:r>
          </a:p>
          <a:p>
            <a:pPr eaLnBrk="0" hangingPunct="0">
              <a:defRPr/>
            </a:pPr>
            <a:endParaRPr lang="en-GB" dirty="0"/>
          </a:p>
        </p:txBody>
      </p:sp>
      <p:sp>
        <p:nvSpPr>
          <p:cNvPr id="6" name="Rectangle 5"/>
          <p:cNvSpPr/>
          <p:nvPr/>
        </p:nvSpPr>
        <p:spPr bwMode="auto">
          <a:xfrm>
            <a:off x="1042988" y="4437063"/>
            <a:ext cx="2160587" cy="10080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eaLnBrk="0" hangingPunct="0">
              <a:defRPr/>
            </a:pPr>
            <a:endParaRPr lang="en-US" dirty="0">
              <a:solidFill>
                <a:schemeClr val="tx2"/>
              </a:solidFill>
            </a:endParaRPr>
          </a:p>
          <a:p>
            <a:pPr algn="ctr" eaLnBrk="0" hangingPunct="0">
              <a:defRPr/>
            </a:pPr>
            <a:r>
              <a:rPr lang="en-US" sz="2600" dirty="0">
                <a:solidFill>
                  <a:schemeClr val="tx2"/>
                </a:solidFill>
                <a:latin typeface="Arial" pitchFamily="34" charset="0"/>
                <a:cs typeface="Arial" pitchFamily="34" charset="0"/>
              </a:rPr>
              <a:t>Neutral</a:t>
            </a:r>
          </a:p>
          <a:p>
            <a:pPr eaLnBrk="0" hangingPunct="0">
              <a:defRPr/>
            </a:pPr>
            <a:endParaRPr lang="en-GB" dirty="0"/>
          </a:p>
        </p:txBody>
      </p:sp>
      <p:sp>
        <p:nvSpPr>
          <p:cNvPr id="7" name="Rectangle 6"/>
          <p:cNvSpPr/>
          <p:nvPr/>
        </p:nvSpPr>
        <p:spPr bwMode="auto">
          <a:xfrm>
            <a:off x="5152572" y="1557338"/>
            <a:ext cx="2732542" cy="5032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chemeClr val="tx2"/>
                </a:solidFill>
                <a:latin typeface="Arial" pitchFamily="34" charset="0"/>
                <a:cs typeface="Arial" pitchFamily="34" charset="0"/>
              </a:rPr>
              <a:t>hydrochloric</a:t>
            </a:r>
          </a:p>
        </p:txBody>
      </p:sp>
      <p:sp>
        <p:nvSpPr>
          <p:cNvPr id="10248" name="Rectangle 12"/>
          <p:cNvSpPr>
            <a:spLocks noChangeArrowheads="1"/>
          </p:cNvSpPr>
          <p:nvPr/>
        </p:nvSpPr>
        <p:spPr bwMode="auto">
          <a:xfrm>
            <a:off x="5152572" y="2276475"/>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cs typeface="Arial" pitchFamily="34" charset="0"/>
              </a:rPr>
              <a:t>water</a:t>
            </a:r>
          </a:p>
        </p:txBody>
      </p:sp>
      <p:sp>
        <p:nvSpPr>
          <p:cNvPr id="10249" name="Rectangle 13"/>
          <p:cNvSpPr>
            <a:spLocks noChangeArrowheads="1"/>
          </p:cNvSpPr>
          <p:nvPr/>
        </p:nvSpPr>
        <p:spPr bwMode="auto">
          <a:xfrm>
            <a:off x="5152572" y="3068638"/>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cs typeface="Arial" pitchFamily="34" charset="0"/>
              </a:rPr>
              <a:t>nitric</a:t>
            </a:r>
          </a:p>
        </p:txBody>
      </p:sp>
      <p:sp>
        <p:nvSpPr>
          <p:cNvPr id="10250" name="Rectangle 14"/>
          <p:cNvSpPr>
            <a:spLocks noChangeArrowheads="1"/>
          </p:cNvSpPr>
          <p:nvPr/>
        </p:nvSpPr>
        <p:spPr bwMode="auto">
          <a:xfrm>
            <a:off x="5152572" y="3860800"/>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rPr>
              <a:t>acetic</a:t>
            </a:r>
          </a:p>
        </p:txBody>
      </p:sp>
      <p:sp>
        <p:nvSpPr>
          <p:cNvPr id="10251" name="Rectangle 15"/>
          <p:cNvSpPr>
            <a:spLocks noChangeArrowheads="1"/>
          </p:cNvSpPr>
          <p:nvPr/>
        </p:nvSpPr>
        <p:spPr bwMode="auto">
          <a:xfrm>
            <a:off x="5152572" y="4581525"/>
            <a:ext cx="2732541" cy="5032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dirty="0">
                <a:solidFill>
                  <a:srgbClr val="000000"/>
                </a:solidFill>
                <a:latin typeface="Arial" pitchFamily="34" charset="0"/>
              </a:rPr>
              <a:t>oxalic</a:t>
            </a:r>
          </a:p>
        </p:txBody>
      </p:sp>
      <p:sp>
        <p:nvSpPr>
          <p:cNvPr id="10252" name="Rectangle 16"/>
          <p:cNvSpPr>
            <a:spLocks noChangeArrowheads="1"/>
          </p:cNvSpPr>
          <p:nvPr/>
        </p:nvSpPr>
        <p:spPr bwMode="auto">
          <a:xfrm>
            <a:off x="5152572" y="5300663"/>
            <a:ext cx="2732541" cy="5048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600">
                <a:solidFill>
                  <a:srgbClr val="000000"/>
                </a:solidFill>
                <a:latin typeface="Arial" pitchFamily="34" charset="0"/>
              </a:rPr>
              <a:t>citric</a:t>
            </a:r>
            <a:endParaRPr lang="en-US" sz="2600" dirty="0">
              <a:solidFill>
                <a:srgbClr val="000000"/>
              </a:solidFill>
              <a:latin typeface="Arial" pitchFamily="34" charset="0"/>
            </a:endParaRPr>
          </a:p>
        </p:txBody>
      </p:sp>
      <p:cxnSp>
        <p:nvCxnSpPr>
          <p:cNvPr id="3" name="Straight Connector 2"/>
          <p:cNvCxnSpPr>
            <a:stCxn id="5" idx="3"/>
            <a:endCxn id="7" idx="1"/>
          </p:cNvCxnSpPr>
          <p:nvPr/>
        </p:nvCxnSpPr>
        <p:spPr>
          <a:xfrm flipV="1">
            <a:off x="3203575" y="1808957"/>
            <a:ext cx="1948997" cy="404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10249" idx="1"/>
          </p:cNvCxnSpPr>
          <p:nvPr/>
        </p:nvCxnSpPr>
        <p:spPr>
          <a:xfrm>
            <a:off x="3203575" y="2276475"/>
            <a:ext cx="1948997" cy="1044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3"/>
            <a:endCxn id="10248" idx="1"/>
          </p:cNvCxnSpPr>
          <p:nvPr/>
        </p:nvCxnSpPr>
        <p:spPr>
          <a:xfrm flipV="1">
            <a:off x="3203575" y="2528888"/>
            <a:ext cx="1948997" cy="2412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3"/>
            <a:endCxn id="10250" idx="1"/>
          </p:cNvCxnSpPr>
          <p:nvPr/>
        </p:nvCxnSpPr>
        <p:spPr>
          <a:xfrm>
            <a:off x="3203575" y="3501232"/>
            <a:ext cx="1948997" cy="611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0251" idx="1"/>
          </p:cNvCxnSpPr>
          <p:nvPr/>
        </p:nvCxnSpPr>
        <p:spPr>
          <a:xfrm>
            <a:off x="3203575" y="3573463"/>
            <a:ext cx="1948997" cy="12596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3"/>
            <a:endCxn id="10252" idx="1"/>
          </p:cNvCxnSpPr>
          <p:nvPr/>
        </p:nvCxnSpPr>
        <p:spPr>
          <a:xfrm>
            <a:off x="3203575" y="3501232"/>
            <a:ext cx="1948997" cy="20518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99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FER Theme Colours">
      <a:dk1>
        <a:sysClr val="windowText" lastClr="000000"/>
      </a:dk1>
      <a:lt1>
        <a:sysClr val="window" lastClr="FFFFFF"/>
      </a:lt1>
      <a:dk2>
        <a:srgbClr val="3C3C3B"/>
      </a:dk2>
      <a:lt2>
        <a:srgbClr val="CACBCC"/>
      </a:lt2>
      <a:accent1>
        <a:srgbClr val="95569E"/>
      </a:accent1>
      <a:accent2>
        <a:srgbClr val="3EAD5C"/>
      </a:accent2>
      <a:accent3>
        <a:srgbClr val="00AACA"/>
      </a:accent3>
      <a:accent4>
        <a:srgbClr val="E9425C"/>
      </a:accent4>
      <a:accent5>
        <a:srgbClr val="F3953F"/>
      </a:accent5>
      <a:accent6>
        <a:srgbClr val="C3D32B"/>
      </a:accent6>
      <a:hlink>
        <a:srgbClr val="000000"/>
      </a:hlink>
      <a:folHlink>
        <a:srgbClr val="A7A8AA"/>
      </a:folHlink>
    </a:clrScheme>
    <a:fontScheme name="NFER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FER_Presentation_International [Read-Only]" id="{8C5E3391-1C63-4C2E-B777-6385684C928B}" vid="{DA28824A-306E-4106-B1E5-20BD0728E616}"/>
    </a:ext>
  </a:extLst>
</a:theme>
</file>

<file path=ppt/theme/theme2.xml><?xml version="1.0" encoding="utf-8"?>
<a:theme xmlns:a="http://schemas.openxmlformats.org/drawingml/2006/main" name="NFER-presentation3">
  <a:themeElements>
    <a:clrScheme name="NFER">
      <a:dk1>
        <a:sysClr val="windowText" lastClr="000000"/>
      </a:dk1>
      <a:lt1>
        <a:sysClr val="window" lastClr="FFFFFF"/>
      </a:lt1>
      <a:dk2>
        <a:srgbClr val="15527F"/>
      </a:dk2>
      <a:lt2>
        <a:srgbClr val="EEECE1"/>
      </a:lt2>
      <a:accent1>
        <a:srgbClr val="272A67"/>
      </a:accent1>
      <a:accent2>
        <a:srgbClr val="CA3092"/>
      </a:accent2>
      <a:accent3>
        <a:srgbClr val="15527F"/>
      </a:accent3>
      <a:accent4>
        <a:srgbClr val="ABBB24"/>
      </a:accent4>
      <a:accent5>
        <a:srgbClr val="ECAC00"/>
      </a:accent5>
      <a:accent6>
        <a:srgbClr val="5F6062"/>
      </a:accent6>
      <a:hlink>
        <a:srgbClr val="15527F"/>
      </a:hlink>
      <a:folHlink>
        <a:srgbClr val="1552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7BE4B911F9AE41BA0FC601C30FA8FA" ma:contentTypeVersion="1" ma:contentTypeDescription="Create a new document." ma:contentTypeScope="" ma:versionID="8b0d123980221e2bb94440191b98bbeb">
  <xsd:schema xmlns:xsd="http://www.w3.org/2001/XMLSchema" xmlns:xs="http://www.w3.org/2001/XMLSchema" xmlns:p="http://schemas.microsoft.com/office/2006/metadata/properties" xmlns:ns2="ec1b7740-8e62-4669-8af8-11b17589a693" targetNamespace="http://schemas.microsoft.com/office/2006/metadata/properties" ma:root="true" ma:fieldsID="f7ab8c3bb70e15c5593068901e7284cc" ns2:_="">
    <xsd:import namespace="ec1b7740-8e62-4669-8af8-11b17589a69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7740-8e62-4669-8af8-11b17589a6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33076-9427-45BB-87DA-460EB383A914}">
  <ds:schemaRefs>
    <ds:schemaRef ds:uri="http://schemas.microsoft.com/sharepoint/v3/contenttype/forms"/>
  </ds:schemaRefs>
</ds:datastoreItem>
</file>

<file path=customXml/itemProps2.xml><?xml version="1.0" encoding="utf-8"?>
<ds:datastoreItem xmlns:ds="http://schemas.openxmlformats.org/officeDocument/2006/customXml" ds:itemID="{EDF75B34-8DB1-4761-B1E0-582792607AF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c1b7740-8e62-4669-8af8-11b17589a693"/>
    <ds:schemaRef ds:uri="http://www.w3.org/XML/1998/namespace"/>
    <ds:schemaRef ds:uri="http://purl.org/dc/dcmitype/"/>
  </ds:schemaRefs>
</ds:datastoreItem>
</file>

<file path=customXml/itemProps3.xml><?xml version="1.0" encoding="utf-8"?>
<ds:datastoreItem xmlns:ds="http://schemas.openxmlformats.org/officeDocument/2006/customXml" ds:itemID="{58382E2C-8099-49A3-92D4-96559576BE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7740-8e62-4669-8af8-11b17589a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NFER_Presentation_International (1)</Template>
  <TotalTime>1074</TotalTime>
  <Words>2979</Words>
  <Application>Microsoft Office PowerPoint</Application>
  <PresentationFormat>On-screen Show (4:3)</PresentationFormat>
  <Paragraphs>400</Paragraphs>
  <Slides>38</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Wingdings</vt:lpstr>
      <vt:lpstr>Wingdings 2</vt:lpstr>
      <vt:lpstr>Office Theme</vt:lpstr>
      <vt:lpstr>NFER-presentation3</vt:lpstr>
      <vt:lpstr>Re-cap: General principles and style</vt:lpstr>
      <vt:lpstr>More closed questions</vt:lpstr>
      <vt:lpstr>Sequencing </vt:lpstr>
      <vt:lpstr>Labelling diagrams  </vt:lpstr>
      <vt:lpstr>Matching 1 </vt:lpstr>
      <vt:lpstr>Matching 2 </vt:lpstr>
      <vt:lpstr>Matching 2</vt:lpstr>
      <vt:lpstr>Matching :  unequal columns  </vt:lpstr>
      <vt:lpstr>Matching 3: unequal columns  </vt:lpstr>
      <vt:lpstr>Drag and drop</vt:lpstr>
      <vt:lpstr>Hot spot or point and click</vt:lpstr>
      <vt:lpstr>Open Questions</vt:lpstr>
      <vt:lpstr>What are open questions?</vt:lpstr>
      <vt:lpstr>Advantages of using open questions</vt:lpstr>
      <vt:lpstr>Disadvantages of using open questions</vt:lpstr>
      <vt:lpstr>Short response 1 1 mark answers</vt:lpstr>
      <vt:lpstr>Short response 2: several short answers</vt:lpstr>
      <vt:lpstr>Short response 3 1 or 2 mark answers</vt:lpstr>
      <vt:lpstr>Longer response 1 1 or 2 mark answers</vt:lpstr>
      <vt:lpstr>Longer response 2 1 or 2 mark answers</vt:lpstr>
      <vt:lpstr>Activity 1: Advantages of different item types</vt:lpstr>
      <vt:lpstr>Mark guides</vt:lpstr>
      <vt:lpstr>Marking guides</vt:lpstr>
      <vt:lpstr>Developing marking guides for open items</vt:lpstr>
      <vt:lpstr>Marking guide development for open items</vt:lpstr>
      <vt:lpstr>Example 1: Marking guide for open questions </vt:lpstr>
      <vt:lpstr>Unrealistic mark scheme</vt:lpstr>
      <vt:lpstr>Example 1: Marking guide for open questions </vt:lpstr>
      <vt:lpstr>Example 2: Marking guide for open questions </vt:lpstr>
      <vt:lpstr>PowerPoint Presentation</vt:lpstr>
      <vt:lpstr>Example 3: Marking guide for open questions  </vt:lpstr>
      <vt:lpstr>Example 3: Marking guide for open questions</vt:lpstr>
      <vt:lpstr>Example 4: Marking guide for open questions</vt:lpstr>
      <vt:lpstr>Example 4: Mark guides for open questions </vt:lpstr>
      <vt:lpstr>Example 4: Marking guide for open questions </vt:lpstr>
      <vt:lpstr>These kinds of marking guides can be very thorough.</vt:lpstr>
      <vt:lpstr>What the teacher can learn from student responses</vt:lpstr>
      <vt:lpstr>Developing a marking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over one  or two lines</dc:title>
  <dc:creator>Simcock, David</dc:creator>
  <cp:lastModifiedBy>Simcock, David</cp:lastModifiedBy>
  <cp:revision>100</cp:revision>
  <cp:lastPrinted>2019-02-20T09:58:09Z</cp:lastPrinted>
  <dcterms:created xsi:type="dcterms:W3CDTF">2019-02-13T10:26:49Z</dcterms:created>
  <dcterms:modified xsi:type="dcterms:W3CDTF">2019-05-22T07:22:57Z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0x010100917BE4B911F9AE41BA0FC601C30FA8FA</vt:lpwstr>
  </property>
  <property fmtid="{D5CDD505-2E9C-101B-9397-08002B2CF9AE}" pid="3" name="Order">
    <vt:r8>45900</vt:r8>
  </property>
  <property fmtid="{D5CDD505-2E9C-101B-9397-08002B2CF9AE}" pid="4" name="xd_ProgID">
    <vt:lpwstr/>
  </property>
  <property fmtid="{D5CDD505-2E9C-101B-9397-08002B2CF9AE}" pid="5" name="TemplateUrl">
    <vt:lpwstr/>
  </property>
</Properties>
</file>