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handoutMasterIdLst>
    <p:handoutMasterId r:id="rId18"/>
  </p:handoutMasterIdLst>
  <p:sldIdLst>
    <p:sldId id="258" r:id="rId5"/>
    <p:sldId id="276" r:id="rId6"/>
    <p:sldId id="275" r:id="rId7"/>
    <p:sldId id="274" r:id="rId8"/>
    <p:sldId id="264" r:id="rId9"/>
    <p:sldId id="266" r:id="rId10"/>
    <p:sldId id="278" r:id="rId11"/>
    <p:sldId id="267" r:id="rId12"/>
    <p:sldId id="279" r:id="rId13"/>
    <p:sldId id="280" r:id="rId14"/>
    <p:sldId id="281"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83235" autoAdjust="0"/>
  </p:normalViewPr>
  <p:slideViewPr>
    <p:cSldViewPr snapToGrid="0">
      <p:cViewPr varScale="1">
        <p:scale>
          <a:sx n="76" d="100"/>
          <a:sy n="76" d="100"/>
        </p:scale>
        <p:origin x="1362" y="78"/>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4F00D-A1F1-4AAD-8E87-FD06BF5A472B}" type="datetimeFigureOut">
              <a:rPr lang="en-GB" smtClean="0"/>
              <a:t>22/05/2019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2562694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11</a:t>
            </a:fld>
            <a:endParaRPr lang="en-GB"/>
          </a:p>
        </p:txBody>
      </p:sp>
    </p:spTree>
    <p:extLst>
      <p:ext uri="{BB962C8B-B14F-4D97-AF65-F5344CB8AC3E}">
        <p14:creationId xmlns:p14="http://schemas.microsoft.com/office/powerpoint/2010/main" val="2600223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12</a:t>
            </a:fld>
            <a:endParaRPr lang="en-GB"/>
          </a:p>
        </p:txBody>
      </p:sp>
    </p:spTree>
    <p:extLst>
      <p:ext uri="{BB962C8B-B14F-4D97-AF65-F5344CB8AC3E}">
        <p14:creationId xmlns:p14="http://schemas.microsoft.com/office/powerpoint/2010/main" val="3115965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850784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043586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3144655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158759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2089414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3074977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9</a:t>
            </a:fld>
            <a:endParaRPr lang="en-GB"/>
          </a:p>
        </p:txBody>
      </p:sp>
    </p:spTree>
    <p:extLst>
      <p:ext uri="{BB962C8B-B14F-4D97-AF65-F5344CB8AC3E}">
        <p14:creationId xmlns:p14="http://schemas.microsoft.com/office/powerpoint/2010/main" val="1213195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10</a:t>
            </a:fld>
            <a:endParaRPr lang="en-GB"/>
          </a:p>
        </p:txBody>
      </p:sp>
    </p:spTree>
    <p:extLst>
      <p:ext uri="{BB962C8B-B14F-4D97-AF65-F5344CB8AC3E}">
        <p14:creationId xmlns:p14="http://schemas.microsoft.com/office/powerpoint/2010/main" val="3832764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timing>
    <p:tnLst>
      <p:par>
        <p:cTn id="1" dur="indefinite" restart="never" nodeType="tmRoot"/>
      </p:par>
    </p:tnLst>
  </p:timing>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“QA” = quality assurance</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pPr>
              <a:lnSpc>
                <a:spcPct val="100000"/>
              </a:lnSpc>
            </a:pPr>
            <a:r>
              <a:rPr lang="en-GB" sz="2800" b="0" dirty="0"/>
              <a:t>Writing a good test is very hard, and there are lots of things to watch out for.</a:t>
            </a:r>
          </a:p>
          <a:p>
            <a:pPr>
              <a:lnSpc>
                <a:spcPct val="100000"/>
              </a:lnSpc>
            </a:pPr>
            <a:r>
              <a:rPr lang="en-GB" sz="2800" b="0" dirty="0"/>
              <a:t>Professional test writers will spend many hours checking their tests once they have written them.</a:t>
            </a:r>
          </a:p>
          <a:p>
            <a:pPr>
              <a:lnSpc>
                <a:spcPct val="100000"/>
              </a:lnSpc>
            </a:pPr>
            <a:r>
              <a:rPr lang="en-GB" sz="2800" b="0" dirty="0"/>
              <a:t>Usually, dozens of people will see a test before it “goes live”.</a:t>
            </a:r>
          </a:p>
          <a:p>
            <a:pPr>
              <a:lnSpc>
                <a:spcPct val="100000"/>
              </a:lnSpc>
            </a:pPr>
            <a:r>
              <a:rPr lang="en-GB" sz="2800" b="0" dirty="0"/>
              <a:t>We can’t do that – but we can do our best.</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10</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877759586"/>
              </p:ext>
            </p:extLst>
          </p:nvPr>
        </p:nvGraphicFramePr>
        <p:xfrm>
          <a:off x="1485899" y="1714500"/>
          <a:ext cx="5649017" cy="3708400"/>
        </p:xfrm>
        <a:graphic>
          <a:graphicData uri="http://schemas.openxmlformats.org/drawingml/2006/table">
            <a:tbl>
              <a:tblPr firstRow="1" firstCol="1" bandRow="1"/>
              <a:tblGrid>
                <a:gridCol w="5649017">
                  <a:extLst>
                    <a:ext uri="{9D8B030D-6E8A-4147-A177-3AD203B41FA5}">
                      <a16:colId xmlns:a16="http://schemas.microsoft.com/office/drawing/2014/main" val="2204823648"/>
                    </a:ext>
                  </a:extLst>
                </a:gridCol>
              </a:tblGrid>
              <a:tr h="2478747">
                <a:tc>
                  <a:txBody>
                    <a:bodyPr/>
                    <a:lstStyle/>
                    <a:p>
                      <a:pPr>
                        <a:lnSpc>
                          <a:spcPct val="115000"/>
                        </a:lnSpc>
                        <a:spcAft>
                          <a:spcPts val="600"/>
                        </a:spcAft>
                      </a:pPr>
                      <a:r>
                        <a:rPr lang="en-GB" sz="2400" b="1">
                          <a:effectLst/>
                          <a:latin typeface="Calibri" panose="020F0502020204030204" pitchFamily="34" charset="0"/>
                          <a:ea typeface="Calibri" panose="020F0502020204030204" pitchFamily="34" charset="0"/>
                          <a:cs typeface="Times New Roman" panose="02020603050405020304" pitchFamily="18" charset="0"/>
                        </a:rPr>
                        <a:t>IQA7: Is the question fair and doesn’t give some students an advantage or disadvantage?</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(Does the question show any ethnic or gender bias? Does it include anything that students might find upsetting or distracting?)</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7643946"/>
                  </a:ext>
                </a:extLst>
              </a:tr>
              <a:tr h="1229653">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IQA8: have you proof read the question and added the correct tags?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80842847"/>
                  </a:ext>
                </a:extLst>
              </a:tr>
            </a:tbl>
          </a:graphicData>
        </a:graphic>
      </p:graphicFrame>
    </p:spTree>
    <p:extLst>
      <p:ext uri="{BB962C8B-B14F-4D97-AF65-F5344CB8AC3E}">
        <p14:creationId xmlns:p14="http://schemas.microsoft.com/office/powerpoint/2010/main" val="960841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Page 2: test-level QA</a:t>
            </a:r>
          </a:p>
        </p:txBody>
      </p:sp>
      <p:pic>
        <p:nvPicPr>
          <p:cNvPr id="6" name="Content Placeholder 5"/>
          <p:cNvPicPr>
            <a:picLocks noGrp="1" noChangeAspect="1"/>
          </p:cNvPicPr>
          <p:nvPr>
            <p:ph idx="4294967295"/>
          </p:nvPr>
        </p:nvPicPr>
        <p:blipFill>
          <a:blip r:embed="rId3"/>
          <a:stretch>
            <a:fillRect/>
          </a:stretch>
        </p:blipFill>
        <p:spPr>
          <a:xfrm>
            <a:off x="1663330" y="1655763"/>
            <a:ext cx="5749078" cy="4427537"/>
          </a:xfrm>
          <a:prstGeom prst="rect">
            <a:avLst/>
          </a:prstGeom>
        </p:spPr>
      </p:pic>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11</a:t>
            </a:fld>
            <a:endParaRPr lang="en-GB" dirty="0"/>
          </a:p>
        </p:txBody>
      </p:sp>
    </p:spTree>
    <p:extLst>
      <p:ext uri="{BB962C8B-B14F-4D97-AF65-F5344CB8AC3E}">
        <p14:creationId xmlns:p14="http://schemas.microsoft.com/office/powerpoint/2010/main" val="1361188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Page 2: test-level QA</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12</a:t>
            </a:fld>
            <a:endParaRPr lang="en-GB"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875144437"/>
              </p:ext>
            </p:extLst>
          </p:nvPr>
        </p:nvGraphicFramePr>
        <p:xfrm>
          <a:off x="468000" y="1663701"/>
          <a:ext cx="8210976" cy="4533899"/>
        </p:xfrm>
        <a:graphic>
          <a:graphicData uri="http://schemas.openxmlformats.org/drawingml/2006/table">
            <a:tbl>
              <a:tblPr firstRow="1" firstCol="1" bandRow="1"/>
              <a:tblGrid>
                <a:gridCol w="8210976">
                  <a:extLst>
                    <a:ext uri="{9D8B030D-6E8A-4147-A177-3AD203B41FA5}">
                      <a16:colId xmlns:a16="http://schemas.microsoft.com/office/drawing/2014/main" val="3519028729"/>
                    </a:ext>
                  </a:extLst>
                </a:gridCol>
              </a:tblGrid>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TQA1:</a:t>
                      </a:r>
                      <a:r>
                        <a:rPr lang="en-GB" sz="1400">
                          <a:effectLst/>
                          <a:latin typeface="Calibri" panose="020F0502020204030204" pitchFamily="34" charset="0"/>
                          <a:ea typeface="Calibri" panose="020F0502020204030204" pitchFamily="34" charset="0"/>
                          <a:cs typeface="Times New Roman" panose="02020603050405020304" pitchFamily="18" charset="0"/>
                        </a:rPr>
                        <a:t> Are the most important parts of the unit covered?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2252559"/>
                  </a:ext>
                </a:extLst>
              </a:tr>
              <a:tr h="697524">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TQA2:</a:t>
                      </a:r>
                      <a:r>
                        <a:rPr lang="en-GB" sz="1400" dirty="0">
                          <a:effectLst/>
                          <a:latin typeface="Calibri" panose="020F0502020204030204" pitchFamily="34" charset="0"/>
                          <a:ea typeface="Calibri" panose="020F0502020204030204" pitchFamily="34" charset="0"/>
                          <a:cs typeface="Times New Roman" panose="02020603050405020304" pitchFamily="18" charset="0"/>
                        </a:rPr>
                        <a:t> Are a range of competences relevant to the unit covered by the test? (</a:t>
                      </a:r>
                      <a:r>
                        <a:rPr lang="en-GB" sz="1400" dirty="0" err="1">
                          <a:effectLst/>
                          <a:latin typeface="Calibri" panose="020F0502020204030204" pitchFamily="34" charset="0"/>
                          <a:ea typeface="Calibri" panose="020F0502020204030204" pitchFamily="34" charset="0"/>
                          <a:cs typeface="Times New Roman" panose="02020603050405020304" pitchFamily="18" charset="0"/>
                        </a:rPr>
                        <a:t>ie</a:t>
                      </a:r>
                      <a:r>
                        <a:rPr lang="en-GB" sz="1400" dirty="0">
                          <a:effectLst/>
                          <a:latin typeface="Calibri" panose="020F0502020204030204" pitchFamily="34" charset="0"/>
                          <a:ea typeface="Calibri" panose="020F0502020204030204" pitchFamily="34" charset="0"/>
                          <a:cs typeface="Times New Roman" panose="02020603050405020304" pitchFamily="18" charset="0"/>
                        </a:rPr>
                        <a:t>. from the lower, middle and higher bands)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9569159"/>
                  </a:ext>
                </a:extLst>
              </a:tr>
              <a:tr h="697524">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TQA3:</a:t>
                      </a:r>
                      <a:r>
                        <a:rPr lang="en-GB" sz="1400">
                          <a:effectLst/>
                          <a:latin typeface="Calibri" panose="020F0502020204030204" pitchFamily="34" charset="0"/>
                          <a:ea typeface="Calibri" panose="020F0502020204030204" pitchFamily="34" charset="0"/>
                          <a:cs typeface="Times New Roman" panose="02020603050405020304" pitchFamily="18" charset="0"/>
                        </a:rPr>
                        <a:t> Is the test balanced? There should be more questions/ marks on the most important parts of the unit or where there are more learning objectives related to a particular area.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7279782"/>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TQA4:</a:t>
                      </a:r>
                      <a:r>
                        <a:rPr lang="en-GB" sz="1400">
                          <a:effectLst/>
                          <a:latin typeface="Calibri" panose="020F0502020204030204" pitchFamily="34" charset="0"/>
                          <a:ea typeface="Calibri" panose="020F0502020204030204" pitchFamily="34" charset="0"/>
                          <a:cs typeface="Times New Roman" panose="02020603050405020304" pitchFamily="18" charset="0"/>
                        </a:rPr>
                        <a:t> Does the test cover the assessment criteria for the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9245417"/>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TQA5:</a:t>
                      </a:r>
                      <a:r>
                        <a:rPr lang="en-GB" sz="1400">
                          <a:effectLst/>
                          <a:latin typeface="Calibri" panose="020F0502020204030204" pitchFamily="34" charset="0"/>
                          <a:ea typeface="Calibri" panose="020F0502020204030204" pitchFamily="34" charset="0"/>
                          <a:cs typeface="Times New Roman" panose="02020603050405020304" pitchFamily="18" charset="0"/>
                        </a:rPr>
                        <a:t> Are all the questions distinct? Are there any that assess very similar things?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9536773"/>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TQA6:</a:t>
                      </a:r>
                      <a:r>
                        <a:rPr lang="en-GB" sz="1400" dirty="0">
                          <a:effectLst/>
                          <a:latin typeface="Calibri" panose="020F0502020204030204" pitchFamily="34" charset="0"/>
                          <a:ea typeface="Calibri" panose="020F0502020204030204" pitchFamily="34" charset="0"/>
                          <a:cs typeface="Times New Roman" panose="02020603050405020304" pitchFamily="18" charset="0"/>
                        </a:rPr>
                        <a:t> Are there a range of question formats?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4062984"/>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TQA7:</a:t>
                      </a:r>
                      <a:r>
                        <a:rPr lang="en-GB" sz="1400" dirty="0">
                          <a:effectLst/>
                          <a:latin typeface="Calibri" panose="020F0502020204030204" pitchFamily="34" charset="0"/>
                          <a:ea typeface="Calibri" panose="020F0502020204030204" pitchFamily="34" charset="0"/>
                          <a:cs typeface="Times New Roman" panose="02020603050405020304" pitchFamily="18" charset="0"/>
                        </a:rPr>
                        <a:t> Is there a range of difficulty across the questions in the test?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2279810"/>
                  </a:ext>
                </a:extLst>
              </a:tr>
              <a:tr h="697524">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TQA8:</a:t>
                      </a:r>
                      <a:r>
                        <a:rPr lang="en-GB" sz="1400">
                          <a:effectLst/>
                          <a:latin typeface="Calibri" panose="020F0502020204030204" pitchFamily="34" charset="0"/>
                          <a:ea typeface="Calibri" panose="020F0502020204030204" pitchFamily="34" charset="0"/>
                          <a:cs typeface="Times New Roman" panose="02020603050405020304" pitchFamily="18" charset="0"/>
                        </a:rPr>
                        <a:t>  Does the demand of the questions increase through the test (ie. starts with easier questions and ends with harder 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704"/>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TQA9:</a:t>
                      </a:r>
                      <a:r>
                        <a:rPr lang="en-GB" sz="1400">
                          <a:effectLst/>
                          <a:latin typeface="Calibri" panose="020F0502020204030204" pitchFamily="34" charset="0"/>
                          <a:ea typeface="Calibri" panose="020F0502020204030204" pitchFamily="34" charset="0"/>
                          <a:cs typeface="Times New Roman" panose="02020603050405020304" pitchFamily="18" charset="0"/>
                        </a:rPr>
                        <a:t> Are there any questions which may give away the answer to another 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326265"/>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TQA10:</a:t>
                      </a:r>
                      <a:r>
                        <a:rPr lang="en-GB" sz="1400" dirty="0">
                          <a:effectLst/>
                          <a:latin typeface="Calibri" panose="020F0502020204030204" pitchFamily="34" charset="0"/>
                          <a:ea typeface="Calibri" panose="020F0502020204030204" pitchFamily="34" charset="0"/>
                          <a:cs typeface="Times New Roman" panose="02020603050405020304" pitchFamily="18" charset="0"/>
                        </a:rPr>
                        <a:t> Have you asked a subject colleague to take the test and made any changes where needed?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9142494"/>
                  </a:ext>
                </a:extLst>
              </a:tr>
            </a:tbl>
          </a:graphicData>
        </a:graphic>
      </p:graphicFrame>
    </p:spTree>
    <p:extLst>
      <p:ext uri="{BB962C8B-B14F-4D97-AF65-F5344CB8AC3E}">
        <p14:creationId xmlns:p14="http://schemas.microsoft.com/office/powerpoint/2010/main" val="2724560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Why do we need quality assurance?</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
        <p:nvSpPr>
          <p:cNvPr id="2" name="Content Placeholder 1"/>
          <p:cNvSpPr>
            <a:spLocks noGrp="1"/>
          </p:cNvSpPr>
          <p:nvPr>
            <p:ph idx="4294967295"/>
          </p:nvPr>
        </p:nvSpPr>
        <p:spPr>
          <a:xfrm>
            <a:off x="468000" y="5359250"/>
            <a:ext cx="8138976" cy="940650"/>
          </a:xfrm>
        </p:spPr>
        <p:txBody>
          <a:bodyPr>
            <a:normAutofit/>
          </a:bodyPr>
          <a:lstStyle/>
          <a:p>
            <a:pPr>
              <a:lnSpc>
                <a:spcPct val="100000"/>
              </a:lnSpc>
            </a:pPr>
            <a:r>
              <a:rPr lang="en-GB" sz="2400" b="0" dirty="0"/>
              <a:t>“How does Shakespeare present the ways in which Tybalt’s hatred of the Capulets influences the outcome of the play?”</a:t>
            </a:r>
            <a:endParaRPr lang="en-GB" sz="2400" dirty="0"/>
          </a:p>
        </p:txBody>
      </p:sp>
      <p:pic>
        <p:nvPicPr>
          <p:cNvPr id="4" name="Picture 3"/>
          <p:cNvPicPr>
            <a:picLocks noChangeAspect="1"/>
          </p:cNvPicPr>
          <p:nvPr/>
        </p:nvPicPr>
        <p:blipFill>
          <a:blip r:embed="rId3"/>
          <a:stretch>
            <a:fillRect/>
          </a:stretch>
        </p:blipFill>
        <p:spPr>
          <a:xfrm>
            <a:off x="190500" y="1417350"/>
            <a:ext cx="8763000" cy="3676650"/>
          </a:xfrm>
          <a:prstGeom prst="rect">
            <a:avLst/>
          </a:prstGeom>
        </p:spPr>
      </p:pic>
    </p:spTree>
    <p:extLst>
      <p:ext uri="{BB962C8B-B14F-4D97-AF65-F5344CB8AC3E}">
        <p14:creationId xmlns:p14="http://schemas.microsoft.com/office/powerpoint/2010/main" val="2750754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Why do we need quality assurance?</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
        <p:nvSpPr>
          <p:cNvPr id="7" name="Content Placeholder 6"/>
          <p:cNvSpPr>
            <a:spLocks noGrp="1"/>
          </p:cNvSpPr>
          <p:nvPr>
            <p:ph idx="4294967295"/>
          </p:nvPr>
        </p:nvSpPr>
        <p:spPr>
          <a:xfrm>
            <a:off x="468000" y="1656000"/>
            <a:ext cx="8138976" cy="4428000"/>
          </a:xfrm>
        </p:spPr>
        <p:txBody>
          <a:bodyPr/>
          <a:lstStyle/>
          <a:p>
            <a:endParaRPr lang="en-GB" dirty="0"/>
          </a:p>
        </p:txBody>
      </p:sp>
      <p:pic>
        <p:nvPicPr>
          <p:cNvPr id="8" name="Picture 7"/>
          <p:cNvPicPr>
            <a:picLocks noChangeAspect="1"/>
          </p:cNvPicPr>
          <p:nvPr/>
        </p:nvPicPr>
        <p:blipFill>
          <a:blip r:embed="rId3"/>
          <a:stretch>
            <a:fillRect/>
          </a:stretch>
        </p:blipFill>
        <p:spPr>
          <a:xfrm>
            <a:off x="70263" y="1764000"/>
            <a:ext cx="8934450" cy="3695700"/>
          </a:xfrm>
          <a:prstGeom prst="rect">
            <a:avLst/>
          </a:prstGeom>
        </p:spPr>
      </p:pic>
    </p:spTree>
    <p:extLst>
      <p:ext uri="{BB962C8B-B14F-4D97-AF65-F5344CB8AC3E}">
        <p14:creationId xmlns:p14="http://schemas.microsoft.com/office/powerpoint/2010/main" val="4255745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How we will make sure we write high quality tests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pPr marL="514350" indent="-514350">
              <a:lnSpc>
                <a:spcPct val="100000"/>
              </a:lnSpc>
              <a:buAutoNum type="arabicPeriod"/>
            </a:pPr>
            <a:r>
              <a:rPr lang="en-GB" sz="3200" b="0" dirty="0"/>
              <a:t>Write your test.</a:t>
            </a:r>
          </a:p>
          <a:p>
            <a:pPr marL="457200" indent="-457200">
              <a:lnSpc>
                <a:spcPct val="100000"/>
              </a:lnSpc>
              <a:buAutoNum type="arabicPeriod"/>
            </a:pPr>
            <a:r>
              <a:rPr lang="en-GB" sz="3200" b="0" dirty="0"/>
              <a:t>Check your test.</a:t>
            </a:r>
          </a:p>
          <a:p>
            <a:pPr marL="457200" indent="-457200">
              <a:lnSpc>
                <a:spcPct val="100000"/>
              </a:lnSpc>
              <a:buAutoNum type="arabicPeriod"/>
            </a:pPr>
            <a:r>
              <a:rPr lang="en-GB" sz="3200" b="0" dirty="0"/>
              <a:t>Show it to a colleague.</a:t>
            </a:r>
          </a:p>
          <a:p>
            <a:pPr marL="457200" lvl="1" indent="-457200">
              <a:lnSpc>
                <a:spcPct val="100000"/>
              </a:lnSpc>
              <a:buFont typeface="Arial" panose="020B0604020202020204" pitchFamily="34" charset="0"/>
              <a:buChar char="•"/>
            </a:pPr>
            <a:r>
              <a:rPr lang="en-GB" sz="2400" b="0" dirty="0"/>
              <a:t>It is amazing how you – the test writer – can miss </a:t>
            </a:r>
            <a:r>
              <a:rPr lang="en-GB" sz="2400" b="0" u="sng" dirty="0"/>
              <a:t>totally obvious</a:t>
            </a:r>
            <a:r>
              <a:rPr lang="en-GB" sz="2400" b="0" dirty="0"/>
              <a:t> problems with your test.</a:t>
            </a:r>
          </a:p>
          <a:p>
            <a:pPr marL="457200" lvl="1" indent="-457200">
              <a:lnSpc>
                <a:spcPct val="100000"/>
              </a:lnSpc>
              <a:buFont typeface="Arial" panose="020B0604020202020204" pitchFamily="34" charset="0"/>
              <a:buChar char="•"/>
            </a:pPr>
            <a:r>
              <a:rPr lang="en-GB" sz="2400" dirty="0"/>
              <a:t>We call this a “fresh pair of eyes”.</a:t>
            </a:r>
          </a:p>
          <a:p>
            <a:pPr marL="457200" lvl="1" indent="-457200">
              <a:lnSpc>
                <a:spcPct val="100000"/>
              </a:lnSpc>
              <a:buFont typeface="Arial" panose="020B0604020202020204" pitchFamily="34" charset="0"/>
              <a:buChar char="•"/>
            </a:pPr>
            <a:r>
              <a:rPr lang="en-GB" sz="2400" b="0" dirty="0"/>
              <a:t>Can they get the right answers?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pic>
        <p:nvPicPr>
          <p:cNvPr id="7" name="Picture 6"/>
          <p:cNvPicPr>
            <a:picLocks noChangeAspect="1"/>
          </p:cNvPicPr>
          <p:nvPr/>
        </p:nvPicPr>
        <p:blipFill rotWithShape="1">
          <a:blip r:embed="rId3" cstate="hqprint">
            <a:extLst>
              <a:ext uri="{28A0092B-C50C-407E-A947-70E740481C1C}">
                <a14:useLocalDpi xmlns:a14="http://schemas.microsoft.com/office/drawing/2010/main" val="0"/>
              </a:ext>
            </a:extLst>
          </a:blip>
          <a:srcRect b="9630"/>
          <a:stretch/>
        </p:blipFill>
        <p:spPr>
          <a:xfrm>
            <a:off x="6083366" y="1549400"/>
            <a:ext cx="2103101" cy="1638300"/>
          </a:xfrm>
          <a:prstGeom prst="rect">
            <a:avLst/>
          </a:prstGeom>
        </p:spPr>
      </p:pic>
    </p:spTree>
    <p:extLst>
      <p:ext uri="{BB962C8B-B14F-4D97-AF65-F5344CB8AC3E}">
        <p14:creationId xmlns:p14="http://schemas.microsoft.com/office/powerpoint/2010/main" val="3847407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sz="2800" dirty="0"/>
              <a:t>A fresh pair of eyes can spot different meanings to your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000" y="1672800"/>
            <a:ext cx="3456300" cy="25922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6569" y="2087463"/>
            <a:ext cx="4118919" cy="176289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0824" y="4063400"/>
            <a:ext cx="3927475" cy="2557097"/>
          </a:xfrm>
          <a:prstGeom prst="rect">
            <a:avLst/>
          </a:prstGeom>
        </p:spPr>
      </p:pic>
    </p:spTree>
    <p:extLst>
      <p:ext uri="{BB962C8B-B14F-4D97-AF65-F5344CB8AC3E}">
        <p14:creationId xmlns:p14="http://schemas.microsoft.com/office/powerpoint/2010/main" val="2244562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2656200" cy="4428000"/>
          </a:xfrm>
        </p:spPr>
        <p:txBody>
          <a:bodyPr/>
          <a:lstStyle/>
          <a:p>
            <a:r>
              <a:rPr lang="en-GB" dirty="0"/>
              <a:t>Purpose: </a:t>
            </a:r>
            <a:r>
              <a:rPr lang="en-GB" b="0" dirty="0"/>
              <a:t>to help us focus on the most important aspects of our tests.</a:t>
            </a:r>
          </a:p>
          <a:p>
            <a:r>
              <a:rPr lang="en-GB" b="0" dirty="0"/>
              <a:t>Works on two levels – the question level and the test level.</a:t>
            </a:r>
          </a:p>
          <a:p>
            <a:r>
              <a:rPr lang="en-GB" dirty="0"/>
              <a:t>It is possible to have nine great questions making up a weak test!</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pic>
        <p:nvPicPr>
          <p:cNvPr id="5" name="Picture 4"/>
          <p:cNvPicPr>
            <a:picLocks noChangeAspect="1"/>
          </p:cNvPicPr>
          <p:nvPr/>
        </p:nvPicPr>
        <p:blipFill>
          <a:blip r:embed="rId3"/>
          <a:stretch>
            <a:fillRect/>
          </a:stretch>
        </p:blipFill>
        <p:spPr>
          <a:xfrm>
            <a:off x="3231700" y="1852400"/>
            <a:ext cx="5332970" cy="4143200"/>
          </a:xfrm>
          <a:prstGeom prst="rect">
            <a:avLst/>
          </a:prstGeom>
        </p:spPr>
      </p:pic>
    </p:spTree>
    <p:extLst>
      <p:ext uri="{BB962C8B-B14F-4D97-AF65-F5344CB8AC3E}">
        <p14:creationId xmlns:p14="http://schemas.microsoft.com/office/powerpoint/2010/main" val="2911011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pic>
        <p:nvPicPr>
          <p:cNvPr id="5" name="Picture 4"/>
          <p:cNvPicPr>
            <a:picLocks noChangeAspect="1"/>
          </p:cNvPicPr>
          <p:nvPr/>
        </p:nvPicPr>
        <p:blipFill>
          <a:blip r:embed="rId3"/>
          <a:stretch>
            <a:fillRect/>
          </a:stretch>
        </p:blipFill>
        <p:spPr>
          <a:xfrm>
            <a:off x="1078114" y="918000"/>
            <a:ext cx="6922885" cy="5378410"/>
          </a:xfrm>
          <a:prstGeom prst="rect">
            <a:avLst/>
          </a:prstGeom>
        </p:spPr>
      </p:pic>
    </p:spTree>
    <p:extLst>
      <p:ext uri="{BB962C8B-B14F-4D97-AF65-F5344CB8AC3E}">
        <p14:creationId xmlns:p14="http://schemas.microsoft.com/office/powerpoint/2010/main" val="2714088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8</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527149981"/>
              </p:ext>
            </p:extLst>
          </p:nvPr>
        </p:nvGraphicFramePr>
        <p:xfrm>
          <a:off x="1252695" y="1742916"/>
          <a:ext cx="6491821" cy="4391185"/>
        </p:xfrm>
        <a:graphic>
          <a:graphicData uri="http://schemas.openxmlformats.org/drawingml/2006/table">
            <a:tbl>
              <a:tblPr firstRow="1" firstCol="1" bandRow="1"/>
              <a:tblGrid>
                <a:gridCol w="6491821">
                  <a:extLst>
                    <a:ext uri="{9D8B030D-6E8A-4147-A177-3AD203B41FA5}">
                      <a16:colId xmlns:a16="http://schemas.microsoft.com/office/drawing/2014/main" val="3198455977"/>
                    </a:ext>
                  </a:extLst>
                </a:gridCol>
              </a:tblGrid>
              <a:tr h="1240530">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IQA1: Is it clear what the question is assessing?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(Is it relevant to the unit?</a:t>
                      </a:r>
                      <a:r>
                        <a:rPr lang="en-GB" sz="1600" b="1" dirty="0">
                          <a:effectLst/>
                          <a:latin typeface="Calibri" panose="020F0502020204030204" pitchFamily="34" charset="0"/>
                          <a:ea typeface="Calibri" panose="020F0502020204030204" pitchFamily="34" charset="0"/>
                          <a:cs typeface="Times New Roman" panose="02020603050405020304" pitchFamily="18" charset="0"/>
                        </a:rPr>
                        <a:t> </a:t>
                      </a:r>
                      <a:r>
                        <a:rPr lang="en-GB" sz="1600" dirty="0">
                          <a:effectLst/>
                          <a:latin typeface="Calibri" panose="020F0502020204030204" pitchFamily="34" charset="0"/>
                          <a:ea typeface="Calibri" panose="020F0502020204030204" pitchFamily="34" charset="0"/>
                          <a:cs typeface="Times New Roman" panose="02020603050405020304" pitchFamily="18" charset="0"/>
                        </a:rPr>
                        <a:t>Could it be answered through general knowledge? Is the information it will give useful for formative feedback?)</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8974030"/>
                  </a:ext>
                </a:extLst>
              </a:tr>
              <a:tr h="1910125">
                <a:tc>
                  <a:txBody>
                    <a:bodyPr/>
                    <a:lstStyle/>
                    <a:p>
                      <a:pPr>
                        <a:lnSpc>
                          <a:spcPct val="115000"/>
                        </a:lnSpc>
                        <a:spcAft>
                          <a:spcPts val="600"/>
                        </a:spcAft>
                      </a:pPr>
                      <a:r>
                        <a:rPr lang="en-GB" sz="2400" b="1">
                          <a:effectLst/>
                          <a:latin typeface="Calibri" panose="020F0502020204030204" pitchFamily="34" charset="0"/>
                          <a:ea typeface="Calibri" panose="020F0502020204030204" pitchFamily="34" charset="0"/>
                          <a:cs typeface="Times New Roman" panose="02020603050405020304" pitchFamily="18" charset="0"/>
                        </a:rPr>
                        <a:t>IQA2: Are the instructions to the student clear?</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(Are they worded in the simplest language and use simple sentences where possible? Are they as brief as possible and avoid irrelevant information? Are they precise in what they want the student to do? Are there any words that are ambiguous?)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027344"/>
                  </a:ext>
                </a:extLst>
              </a:tr>
              <a:tr h="1240530">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IQA3: Is the level of difficulty appropriate?</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(Will nearly all or nearly none of the students be able to answer? Are the higher-level competences represented?)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506330"/>
                  </a:ext>
                </a:extLst>
              </a:tr>
            </a:tbl>
          </a:graphicData>
        </a:graphic>
      </p:graphicFrame>
    </p:spTree>
    <p:extLst>
      <p:ext uri="{BB962C8B-B14F-4D97-AF65-F5344CB8AC3E}">
        <p14:creationId xmlns:p14="http://schemas.microsoft.com/office/powerpoint/2010/main" val="1679650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9</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369793918"/>
              </p:ext>
            </p:extLst>
          </p:nvPr>
        </p:nvGraphicFramePr>
        <p:xfrm>
          <a:off x="1397000" y="1600200"/>
          <a:ext cx="6007100" cy="4597400"/>
        </p:xfrm>
        <a:graphic>
          <a:graphicData uri="http://schemas.openxmlformats.org/drawingml/2006/table">
            <a:tbl>
              <a:tblPr firstRow="1" firstCol="1" bandRow="1"/>
              <a:tblGrid>
                <a:gridCol w="6007100">
                  <a:extLst>
                    <a:ext uri="{9D8B030D-6E8A-4147-A177-3AD203B41FA5}">
                      <a16:colId xmlns:a16="http://schemas.microsoft.com/office/drawing/2014/main" val="2603961259"/>
                    </a:ext>
                  </a:extLst>
                </a:gridCol>
              </a:tblGrid>
              <a:tr h="1455867">
                <a:tc>
                  <a:txBody>
                    <a:bodyPr/>
                    <a:lstStyle/>
                    <a:p>
                      <a:pPr>
                        <a:lnSpc>
                          <a:spcPct val="115000"/>
                        </a:lnSpc>
                        <a:spcAft>
                          <a:spcPts val="600"/>
                        </a:spcAft>
                      </a:pPr>
                      <a:r>
                        <a:rPr lang="en-GB" sz="2000" b="1" baseline="0" dirty="0">
                          <a:effectLst/>
                          <a:latin typeface="Calibri" panose="020F0502020204030204" pitchFamily="34" charset="0"/>
                          <a:ea typeface="Calibri" panose="020F0502020204030204" pitchFamily="34" charset="0"/>
                          <a:cs typeface="Times New Roman" panose="02020603050405020304" pitchFamily="18" charset="0"/>
                        </a:rPr>
                        <a:t>IQA4: Is the question format the best for what is being assessed?</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a:t>
                      </a:r>
                      <a:r>
                        <a:rPr lang="en-GB" sz="1400" baseline="0" dirty="0" err="1">
                          <a:effectLst/>
                          <a:latin typeface="Calibri" panose="020F0502020204030204" pitchFamily="34" charset="0"/>
                          <a:ea typeface="Calibri" panose="020F0502020204030204" pitchFamily="34" charset="0"/>
                          <a:cs typeface="Times New Roman" panose="02020603050405020304" pitchFamily="18" charset="0"/>
                        </a:rPr>
                        <a:t>eg</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open questions for answers that require students to explain or justify something, multiple choice for where there is a clear single answer)</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357746"/>
                  </a:ext>
                </a:extLst>
              </a:tr>
              <a:tr h="1094755">
                <a:tc>
                  <a:txBody>
                    <a:bodyPr/>
                    <a:lstStyle/>
                    <a:p>
                      <a:pPr>
                        <a:lnSpc>
                          <a:spcPct val="115000"/>
                        </a:lnSpc>
                        <a:spcAft>
                          <a:spcPts val="600"/>
                        </a:spcAft>
                      </a:pPr>
                      <a:r>
                        <a:rPr lang="en-GB" sz="2000" b="1" baseline="0">
                          <a:effectLst/>
                          <a:latin typeface="Calibri" panose="020F0502020204030204" pitchFamily="34" charset="0"/>
                          <a:ea typeface="Calibri" panose="020F0502020204030204" pitchFamily="34" charset="0"/>
                          <a:cs typeface="Times New Roman" panose="02020603050405020304" pitchFamily="18" charset="0"/>
                        </a:rPr>
                        <a:t>IQA5: Is the question presented clearly?</a:t>
                      </a:r>
                      <a:endParaRPr lang="en-GB" sz="2000" baseline="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a:effectLst/>
                          <a:latin typeface="Calibri" panose="020F0502020204030204" pitchFamily="34" charset="0"/>
                          <a:ea typeface="Calibri" panose="020F0502020204030204" pitchFamily="34" charset="0"/>
                          <a:cs typeface="Times New Roman" panose="02020603050405020304" pitchFamily="18" charset="0"/>
                        </a:rPr>
                        <a:t>(e.g. starting new line to separate an introductory statement from the question)</a:t>
                      </a:r>
                      <a:endParaRPr lang="en-GB" sz="200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6163928"/>
                  </a:ext>
                </a:extLst>
              </a:tr>
              <a:tr h="2046778">
                <a:tc>
                  <a:txBody>
                    <a:bodyPr/>
                    <a:lstStyle/>
                    <a:p>
                      <a:pPr>
                        <a:lnSpc>
                          <a:spcPct val="115000"/>
                        </a:lnSpc>
                        <a:spcAft>
                          <a:spcPts val="600"/>
                        </a:spcAft>
                      </a:pPr>
                      <a:r>
                        <a:rPr lang="en-GB" sz="2000" b="1" baseline="0" dirty="0">
                          <a:effectLst/>
                          <a:latin typeface="Calibri" panose="020F0502020204030204" pitchFamily="34" charset="0"/>
                          <a:ea typeface="Calibri" panose="020F0502020204030204" pitchFamily="34" charset="0"/>
                          <a:cs typeface="Times New Roman" panose="02020603050405020304" pitchFamily="18" charset="0"/>
                        </a:rPr>
                        <a:t>IQA6: Is the answer required clear and reflected in the marking guide?</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(e.g. In multiple choice are the distractors plausible but not correct? In true or false questions are the statements definitely true or false? In open questions are all the possible correct responses included in the marking guide? Are any invalid responses included?)</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9188935"/>
                  </a:ext>
                </a:extLst>
              </a:tr>
            </a:tbl>
          </a:graphicData>
        </a:graphic>
      </p:graphicFrame>
    </p:spTree>
    <p:extLst>
      <p:ext uri="{BB962C8B-B14F-4D97-AF65-F5344CB8AC3E}">
        <p14:creationId xmlns:p14="http://schemas.microsoft.com/office/powerpoint/2010/main" val="1846273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F75B34-8DB1-4761-B1E0-582792607AF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c1b7740-8e62-4669-8af8-11b17589a693"/>
    <ds:schemaRef ds:uri="http://www.w3.org/XML/1998/namespace"/>
    <ds:schemaRef ds:uri="http://purl.org/dc/dcmitype/"/>
  </ds:schemaRefs>
</ds:datastoreItem>
</file>

<file path=customXml/itemProps2.xml><?xml version="1.0" encoding="utf-8"?>
<ds:datastoreItem xmlns:ds="http://schemas.openxmlformats.org/officeDocument/2006/customXml" ds:itemID="{CE5B952B-B4CC-4C5D-8690-3DFC70A3F3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033076-9427-45BB-87DA-460EB383A9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140</TotalTime>
  <Words>770</Words>
  <Application>Microsoft Office PowerPoint</Application>
  <PresentationFormat>On-screen Show (4:3)</PresentationFormat>
  <Paragraphs>86</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“QA” = quality assurance</vt:lpstr>
      <vt:lpstr>Why do we need quality assurance?</vt:lpstr>
      <vt:lpstr>Why do we need quality assurance?</vt:lpstr>
      <vt:lpstr>How we will make sure we write high quality tests</vt:lpstr>
      <vt:lpstr>A fresh pair of eyes can spot different meanings to your questions</vt:lpstr>
      <vt:lpstr>The QA checklist</vt:lpstr>
      <vt:lpstr>The QA checklist</vt:lpstr>
      <vt:lpstr>The QA checklist</vt:lpstr>
      <vt:lpstr>The QA checklist</vt:lpstr>
      <vt:lpstr>The QA checklist</vt:lpstr>
      <vt:lpstr>Page 2: test-level QA</vt:lpstr>
      <vt:lpstr>Page 2: test-level QA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Simcock, David</cp:lastModifiedBy>
  <cp:revision>19</cp:revision>
  <dcterms:created xsi:type="dcterms:W3CDTF">2019-02-13T10:26:49Z</dcterms:created>
  <dcterms:modified xsi:type="dcterms:W3CDTF">2019-05-22T07:27:28Z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